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536" r:id="rId2"/>
    <p:sldId id="542" r:id="rId3"/>
    <p:sldId id="538" r:id="rId4"/>
    <p:sldId id="543" r:id="rId5"/>
    <p:sldId id="544" r:id="rId6"/>
    <p:sldId id="545" r:id="rId7"/>
    <p:sldId id="571" r:id="rId8"/>
    <p:sldId id="572" r:id="rId9"/>
    <p:sldId id="573" r:id="rId10"/>
    <p:sldId id="574" r:id="rId11"/>
    <p:sldId id="575" r:id="rId12"/>
    <p:sldId id="577" r:id="rId13"/>
    <p:sldId id="576" r:id="rId14"/>
    <p:sldId id="578" r:id="rId15"/>
    <p:sldId id="579" r:id="rId16"/>
    <p:sldId id="580" r:id="rId17"/>
    <p:sldId id="270" r:id="rId18"/>
    <p:sldId id="581" r:id="rId19"/>
    <p:sldId id="583" r:id="rId20"/>
    <p:sldId id="582" r:id="rId21"/>
    <p:sldId id="584" r:id="rId22"/>
    <p:sldId id="401" r:id="rId23"/>
    <p:sldId id="402" r:id="rId24"/>
    <p:sldId id="403" r:id="rId25"/>
    <p:sldId id="273" r:id="rId26"/>
    <p:sldId id="280" r:id="rId27"/>
    <p:sldId id="588" r:id="rId28"/>
    <p:sldId id="589" r:id="rId29"/>
    <p:sldId id="5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9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45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09-10T13:12:09.553" v="1" actId="47"/>
      <pc:docMkLst>
        <pc:docMk/>
      </pc:docMkLst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314267360" sldId="257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898564496" sldId="261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4059106141" sldId="262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057141448" sldId="263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76118783" sldId="264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529701822" sldId="265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095696619" sldId="26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496989918" sldId="26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175591611" sldId="27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372661809" sldId="281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580217187" sldId="397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592540094" sldId="40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118070247" sldId="420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381858232" sldId="424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812887506" sldId="437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199591091" sldId="48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369129492" sldId="489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579698907" sldId="490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858422880" sldId="491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783351519" sldId="492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02182864" sldId="49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969974295" sldId="494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518123038" sldId="496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4016439942" sldId="49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383957545" sldId="49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763623878" sldId="499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973844664" sldId="502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38742791" sldId="50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484920069" sldId="505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792863760" sldId="50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712953067" sldId="50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98886585" sldId="510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553610431" sldId="511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031262088" sldId="512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269627095" sldId="51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872650003" sldId="514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390149621" sldId="52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76986234" sldId="526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665784781" sldId="52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00066802" sldId="52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605973232" sldId="529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511612140" sldId="530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4108398649" sldId="531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621727378" sldId="53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99412874" sldId="534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197997632" sldId="535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888402848" sldId="546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427682825" sldId="54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709966318" sldId="55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495650733" sldId="556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631780251" sldId="55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047431818" sldId="55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402778499" sldId="56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547857595" sldId="569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4184413753" sldId="570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3480714259" sldId="585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1214437318" sldId="586"/>
        </pc:sldMkLst>
      </pc:sldChg>
      <pc:sldChg chg="del">
        <pc:chgData name="Aleksey Zimin" userId="7f2637d0bc515791" providerId="LiveId" clId="{8553A319-8433-4677-8F80-E28D63617D4C}" dt="2025-09-10T13:12:09.553" v="1" actId="47"/>
        <pc:sldMkLst>
          <pc:docMk/>
          <pc:sldMk cId="4261880005" sldId="58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496188052" sldId="591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120271698" sldId="592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4092878095" sldId="593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806797308" sldId="594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323442977" sldId="595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491746325" sldId="596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973595494" sldId="597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663875117" sldId="598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3634270695" sldId="599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2490369365" sldId="600"/>
        </pc:sldMkLst>
      </pc:sldChg>
      <pc:sldChg chg="del">
        <pc:chgData name="Aleksey Zimin" userId="7f2637d0bc515791" providerId="LiveId" clId="{8553A319-8433-4677-8F80-E28D63617D4C}" dt="2025-09-10T13:11:51.513" v="0" actId="47"/>
        <pc:sldMkLst>
          <pc:docMk/>
          <pc:sldMk cId="104986636" sldId="6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ummer4.github.io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4D62-C811-08DF-9CA3-129FB03E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9B47-CB4B-CCB8-A457-D90E525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sequence: CGATGCACCGGT: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4CDEC-BF33-CCFD-FCDC-31529F5F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FF68C-1427-2DAD-69F0-A5AB6368F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7" y="2129831"/>
            <a:ext cx="9521191" cy="44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EA9F-538A-89BB-E785-93C972665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58C3-3EA2-E2A3-0D13-51026D7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E653-9A75-873A-C298-A6DCC05EC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AC87-D444-3B44-0307-EDDDD819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5D697-6AEB-7C80-528F-0CF282C59DDB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8F5D7C-5221-C420-FB36-754E3ABB9EA0}"/>
              </a:ext>
            </a:extLst>
          </p:cNvPr>
          <p:cNvCxnSpPr/>
          <p:nvPr/>
        </p:nvCxnSpPr>
        <p:spPr>
          <a:xfrm>
            <a:off x="6411558" y="4127052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07E13E-7CC5-1E63-047C-C75E089E922B}"/>
              </a:ext>
            </a:extLst>
          </p:cNvPr>
          <p:cNvCxnSpPr>
            <a:cxnSpLocks/>
          </p:cNvCxnSpPr>
          <p:nvPr/>
        </p:nvCxnSpPr>
        <p:spPr>
          <a:xfrm flipH="1" flipV="1">
            <a:off x="6411558" y="3303112"/>
            <a:ext cx="387274" cy="82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A61C8C-D726-049E-0BCA-670EB35F15E9}"/>
              </a:ext>
            </a:extLst>
          </p:cNvPr>
          <p:cNvCxnSpPr/>
          <p:nvPr/>
        </p:nvCxnSpPr>
        <p:spPr>
          <a:xfrm>
            <a:off x="6411558" y="4723952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7B651-F549-46EF-F97F-3B73FF07FCED}"/>
              </a:ext>
            </a:extLst>
          </p:cNvPr>
          <p:cNvCxnSpPr>
            <a:cxnSpLocks/>
          </p:cNvCxnSpPr>
          <p:nvPr/>
        </p:nvCxnSpPr>
        <p:spPr>
          <a:xfrm flipH="1" flipV="1">
            <a:off x="6411558" y="3863986"/>
            <a:ext cx="387274" cy="823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56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58E87-85F6-948F-9687-110182E4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18B1-01FE-4136-E29B-4B112A09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0A15-FA38-E19F-E152-A2C0A45D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B5A46-36CA-79AB-49C6-D799C044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1F0B4D-C96C-2859-70C7-6C06B76A0F74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FFBAC-CFA3-D4F3-1328-846D30FCA849}"/>
              </a:ext>
            </a:extLst>
          </p:cNvPr>
          <p:cNvCxnSpPr/>
          <p:nvPr/>
        </p:nvCxnSpPr>
        <p:spPr>
          <a:xfrm>
            <a:off x="6411558" y="3810000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4D2727-17D8-38A8-F367-3B2840D86570}"/>
              </a:ext>
            </a:extLst>
          </p:cNvPr>
          <p:cNvCxnSpPr>
            <a:cxnSpLocks/>
          </p:cNvCxnSpPr>
          <p:nvPr/>
        </p:nvCxnSpPr>
        <p:spPr>
          <a:xfrm flipH="1" flipV="1">
            <a:off x="6411558" y="3207851"/>
            <a:ext cx="441062" cy="6021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75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6423-608F-B278-DB35-83433ACE1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B3FE-D377-DA45-5551-079F98A1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18AA7-5EAF-22BC-3B91-2B0256F0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F72EE-53CE-0F1A-6C9A-0D483BBB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284A4-6C0E-DA38-BC54-0B29E6AE0419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8E2878-27D5-B079-C407-1E504515ED9B}"/>
              </a:ext>
            </a:extLst>
          </p:cNvPr>
          <p:cNvCxnSpPr>
            <a:cxnSpLocks/>
          </p:cNvCxnSpPr>
          <p:nvPr/>
        </p:nvCxnSpPr>
        <p:spPr>
          <a:xfrm flipH="1" flipV="1">
            <a:off x="6411558" y="2451100"/>
            <a:ext cx="387275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6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DD4E-2942-A602-FADB-1222601B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C47B-1580-7130-EB0C-EAC943C9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1C9F-4B3A-94B0-6685-C3EDE09F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  <a:p>
            <a:r>
              <a:rPr lang="en-US" dirty="0"/>
              <a:t>Not stored? Keep going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AA8E-1B7B-DE38-2C2D-BCC3E987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D7FC2-21AA-D5FD-F5EC-7DE9FB3F1D10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CB58E1-D178-B923-5DF4-DCB018FE02E2}"/>
              </a:ext>
            </a:extLst>
          </p:cNvPr>
          <p:cNvCxnSpPr/>
          <p:nvPr/>
        </p:nvCxnSpPr>
        <p:spPr>
          <a:xfrm>
            <a:off x="6411557" y="2286000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527AB-2BB3-D447-6F09-65725F84158E}"/>
              </a:ext>
            </a:extLst>
          </p:cNvPr>
          <p:cNvCxnSpPr>
            <a:cxnSpLocks/>
          </p:cNvCxnSpPr>
          <p:nvPr/>
        </p:nvCxnSpPr>
        <p:spPr>
          <a:xfrm flipH="1" flipV="1">
            <a:off x="6411558" y="2451100"/>
            <a:ext cx="387275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EB928-73A9-86C8-BBB7-D794322A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0A6D-0B9B-C009-E0A9-DBEB63CD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62572-0B3E-AC9A-8BB3-18BD2CB19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  <a:p>
            <a:r>
              <a:rPr lang="en-US" dirty="0"/>
              <a:t>Not stored? Keep going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B25A4-8720-FEF8-7814-408476E2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2A47-3B6F-A73F-85B0-565E8F314227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DC1C13-165D-BCA5-6DEF-367F0C921606}"/>
              </a:ext>
            </a:extLst>
          </p:cNvPr>
          <p:cNvCxnSpPr/>
          <p:nvPr/>
        </p:nvCxnSpPr>
        <p:spPr>
          <a:xfrm>
            <a:off x="6411557" y="2921000"/>
            <a:ext cx="3872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C2188A-32CF-5625-CAA0-507DE9A69CB9}"/>
              </a:ext>
            </a:extLst>
          </p:cNvPr>
          <p:cNvCxnSpPr>
            <a:cxnSpLocks/>
          </p:cNvCxnSpPr>
          <p:nvPr/>
        </p:nvCxnSpPr>
        <p:spPr>
          <a:xfrm flipH="1">
            <a:off x="6411557" y="2286000"/>
            <a:ext cx="387275" cy="635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3D971-87A7-64FD-A267-2B48FDF3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D618-C59E-B50A-B713-266A494E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F41E-EE58-9BAD-2DFD-39486B0E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  <a:p>
            <a:r>
              <a:rPr lang="en-US" dirty="0"/>
              <a:t>Not stored? Keep going 2</a:t>
            </a:r>
          </a:p>
          <a:p>
            <a:r>
              <a:rPr lang="en-US" dirty="0"/>
              <a:t>Got it, the index of G is 4</a:t>
            </a:r>
          </a:p>
          <a:p>
            <a:r>
              <a:rPr lang="en-US" dirty="0"/>
              <a:t>We made two hops, so the start of ACCG is 4+2=6!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58EF3-76BE-549D-56D6-02C892F5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D39F1-5D19-741F-4DC6-5E6A4657CBD4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0ADACF-58D0-F304-DBB2-5A27C4F0E103}"/>
              </a:ext>
            </a:extLst>
          </p:cNvPr>
          <p:cNvCxnSpPr>
            <a:cxnSpLocks/>
          </p:cNvCxnSpPr>
          <p:nvPr/>
        </p:nvCxnSpPr>
        <p:spPr>
          <a:xfrm flipH="1">
            <a:off x="6411557" y="2969600"/>
            <a:ext cx="387274" cy="1462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2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C731-9E2C-25F2-EBD6-DDAB0ED51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7D6C-69F2-6FC7-2212-66703822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Speed up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7550-45C8-F8F5-0D87-47D8688D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In addition to part of the SA, store cumulative sums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E2F0-D9EA-CD87-90A4-8D1B3BD1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A6493-1940-A43E-EB11-3B6B93BCE7A2}"/>
              </a:ext>
            </a:extLst>
          </p:cNvPr>
          <p:cNvSpPr txBox="1"/>
          <p:nvPr/>
        </p:nvSpPr>
        <p:spPr>
          <a:xfrm>
            <a:off x="5680037" y="1822024"/>
            <a:ext cx="453076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 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 A(1),C(1),G(2),T(1)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</p:spTree>
    <p:extLst>
      <p:ext uri="{BB962C8B-B14F-4D97-AF65-F5344CB8AC3E}">
        <p14:creationId xmlns:p14="http://schemas.microsoft.com/office/powerpoint/2010/main" val="37238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9FC4-8FE4-E4F9-FB2D-E18773BA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478D-3567-3F12-22BE-C964739C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 – suite of aligners developed at NCBI</a:t>
            </a:r>
          </a:p>
          <a:p>
            <a:r>
              <a:rPr lang="en-US" dirty="0"/>
              <a:t>Online interface, useful for small sequences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575D1-BE42-00EC-FBEC-16A7BE57F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1" y="2898591"/>
            <a:ext cx="7069394" cy="395940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E71A22-985C-4C9D-B9B3-8B70B248FE6A}"/>
              </a:ext>
            </a:extLst>
          </p:cNvPr>
          <p:cNvSpPr txBox="1">
            <a:spLocks/>
          </p:cNvSpPr>
          <p:nvPr/>
        </p:nvSpPr>
        <p:spPr>
          <a:xfrm>
            <a:off x="7569412" y="1463963"/>
            <a:ext cx="4625229" cy="5009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900" b="1" dirty="0">
                <a:effectLst/>
              </a:rPr>
              <a:t>Key Features of BLAST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Sequence Comparison</a:t>
            </a:r>
            <a:r>
              <a:rPr lang="en-US" sz="2900" b="0" i="0" dirty="0">
                <a:effectLst/>
              </a:rPr>
              <a:t>: BLAST aligns query sequences (DNA, RNA, or protein) with database sequences.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Statistical Significance</a:t>
            </a:r>
            <a:r>
              <a:rPr lang="en-US" sz="2900" b="0" i="0" dirty="0">
                <a:effectLst/>
              </a:rPr>
              <a:t>: It calculates the likelihood that the observed alignment occurred by chance (E-value).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Speed and Efficiency</a:t>
            </a:r>
            <a:r>
              <a:rPr lang="en-US" sz="2900" b="0" i="0" dirty="0">
                <a:effectLst/>
              </a:rPr>
              <a:t>: BLAST uses heuristics, making it faster than traditional alignment algorithms like Smith-Waterman.</a:t>
            </a:r>
          </a:p>
          <a:p>
            <a:pPr marL="0" indent="0" algn="l">
              <a:buNone/>
            </a:pPr>
            <a:endParaRPr lang="en-US" sz="2900" b="1" dirty="0">
              <a:effectLst/>
            </a:endParaRPr>
          </a:p>
          <a:p>
            <a:pPr marL="0" indent="0" algn="l">
              <a:buNone/>
            </a:pPr>
            <a:r>
              <a:rPr lang="en-US" sz="2900" b="1" dirty="0">
                <a:effectLst/>
              </a:rPr>
              <a:t>How BLAST Works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Seeding</a:t>
            </a:r>
            <a:r>
              <a:rPr lang="en-US" sz="2900" b="0" i="0" dirty="0">
                <a:effectLst/>
              </a:rPr>
              <a:t>: BLAST identifies short, high-scoring K-</a:t>
            </a:r>
            <a:r>
              <a:rPr lang="en-US" sz="2900" b="0" i="0" dirty="0" err="1">
                <a:effectLst/>
              </a:rPr>
              <a:t>mers</a:t>
            </a:r>
            <a:r>
              <a:rPr lang="en-US" sz="2900" b="0" i="0" dirty="0">
                <a:effectLst/>
              </a:rPr>
              <a:t> (K=6) in the query sequence.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Extension</a:t>
            </a:r>
            <a:r>
              <a:rPr lang="en-US" sz="2900" b="0" i="0" dirty="0">
                <a:effectLst/>
              </a:rPr>
              <a:t>: It extends these matches in both directions to form longer alignments.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Scoring</a:t>
            </a:r>
            <a:r>
              <a:rPr lang="en-US" sz="2900" b="0" i="0" dirty="0">
                <a:effectLst/>
              </a:rPr>
              <a:t>: Alignments are scored based on substitution matrices (e.g., PAM, BLOSUM for proteins) or nucleotide match/mismatch scores.</a:t>
            </a:r>
          </a:p>
          <a:p>
            <a:pPr algn="l">
              <a:buFont typeface="+mj-lt"/>
              <a:buAutoNum type="arabicPeriod"/>
            </a:pPr>
            <a:r>
              <a:rPr lang="en-US" sz="2900" b="1" i="0" dirty="0">
                <a:effectLst/>
              </a:rPr>
              <a:t>Filtering</a:t>
            </a:r>
            <a:r>
              <a:rPr lang="en-US" sz="2900" b="0" i="0" dirty="0">
                <a:effectLst/>
              </a:rPr>
              <a:t>: Low-scoring alignments are discarded, and significant matches are retained.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D603-E44E-51F8-9561-44AC3BC4D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CD11-FD05-0FA7-E251-84BA0E4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NCBI Blast online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70131-16B2-4421-B596-D336C3CE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991118" cy="68580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F497A88-975D-04FD-325F-BB6DCAD3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5351606" cy="5261460"/>
          </a:xfrm>
        </p:spPr>
        <p:txBody>
          <a:bodyPr/>
          <a:lstStyle/>
          <a:p>
            <a:r>
              <a:rPr lang="en-US" dirty="0" err="1"/>
              <a:t>Blastn</a:t>
            </a:r>
            <a:r>
              <a:rPr lang="en-US" dirty="0"/>
              <a:t>– genome to genome</a:t>
            </a:r>
          </a:p>
          <a:p>
            <a:r>
              <a:rPr lang="en-US" dirty="0"/>
              <a:t>Blastp – protein to protein</a:t>
            </a:r>
          </a:p>
          <a:p>
            <a:r>
              <a:rPr lang="en-US" dirty="0" err="1"/>
              <a:t>Blastx</a:t>
            </a:r>
            <a:r>
              <a:rPr lang="en-US" dirty="0"/>
              <a:t> – genome(</a:t>
            </a:r>
            <a:r>
              <a:rPr lang="en-US" dirty="0" err="1"/>
              <a:t>trnsl</a:t>
            </a:r>
            <a:r>
              <a:rPr lang="en-US" dirty="0"/>
              <a:t>) to protein</a:t>
            </a:r>
          </a:p>
          <a:p>
            <a:r>
              <a:rPr lang="en-US" dirty="0"/>
              <a:t>Tblastn – protein to genome (</a:t>
            </a:r>
            <a:r>
              <a:rPr lang="en-US" dirty="0" err="1"/>
              <a:t>trnsl</a:t>
            </a:r>
            <a:r>
              <a:rPr lang="en-US" dirty="0"/>
              <a:t>) </a:t>
            </a:r>
          </a:p>
          <a:p>
            <a:r>
              <a:rPr lang="en-US" dirty="0" err="1"/>
              <a:t>Tblastx</a:t>
            </a:r>
            <a:r>
              <a:rPr lang="en-US" dirty="0"/>
              <a:t> -- genome(</a:t>
            </a:r>
            <a:r>
              <a:rPr lang="en-US" dirty="0" err="1"/>
              <a:t>trnsl</a:t>
            </a:r>
            <a:r>
              <a:rPr lang="en-US" dirty="0"/>
              <a:t>) to genome(</a:t>
            </a:r>
            <a:r>
              <a:rPr lang="en-US" dirty="0" err="1"/>
              <a:t>trnsl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6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6CD09-163D-BC9E-529C-08D487881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296E-7F68-796B-58D4-740E6FD8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NCBI Blast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30949-AB07-C67D-545D-DE36E33C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34" y="0"/>
            <a:ext cx="7247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018-125E-3D48-F3AA-419D0A56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DEA772-876E-0F6C-C669-C1C0F5CB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32071-4023-BA13-8CCC-AC2526A8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97DA-CE98-A184-45D3-B1B3C0FED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DF5D4-4A38-7951-C5DD-7D10ADE0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95BCA6-AAB5-17BD-DF14-BD291C95A280}"/>
              </a:ext>
            </a:extLst>
          </p:cNvPr>
          <p:cNvSpPr/>
          <p:nvPr/>
        </p:nvSpPr>
        <p:spPr>
          <a:xfrm>
            <a:off x="9680895" y="1686187"/>
            <a:ext cx="2032924" cy="4865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2903A6-6FF9-3545-EE0A-672D4430EF78}"/>
              </a:ext>
            </a:extLst>
          </p:cNvPr>
          <p:cNvCxnSpPr/>
          <p:nvPr/>
        </p:nvCxnSpPr>
        <p:spPr>
          <a:xfrm flipH="1">
            <a:off x="10654018" y="1853967"/>
            <a:ext cx="780176" cy="4362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C4CD-8168-DB67-AE7F-4378F3BF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1746-7154-5EBF-3387-4DCFA4D8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NCBI Blast online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B5F8E-3DBB-0E97-BB90-5CB3D56A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560" y="380977"/>
            <a:ext cx="7667804" cy="61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9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51EF9-9B4E-0674-E68B-75325065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AFD-0538-3FEE-30EB-BC9747C1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blast suite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DDF07-6EBF-3B46-FEDD-129A277AF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52" y="680310"/>
            <a:ext cx="7737588" cy="57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54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83DC-5EB3-1857-104E-B9DB99AD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3E3A-789D-F771-C97B-85E5E644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2060294"/>
          </a:xfrm>
        </p:spPr>
        <p:txBody>
          <a:bodyPr>
            <a:normAutofit/>
          </a:bodyPr>
          <a:lstStyle/>
          <a:p>
            <a:r>
              <a:rPr lang="en-US" dirty="0"/>
              <a:t>Nucmer and </a:t>
            </a:r>
            <a:r>
              <a:rPr lang="en-US" dirty="0" err="1"/>
              <a:t>promer</a:t>
            </a:r>
            <a:r>
              <a:rPr lang="en-US" dirty="0"/>
              <a:t> (part of mummer package)</a:t>
            </a:r>
          </a:p>
          <a:p>
            <a:pPr lvl="1"/>
            <a:r>
              <a:rPr lang="en-US" dirty="0"/>
              <a:t>Used for DNA (nucmer) and protein (</a:t>
            </a:r>
            <a:r>
              <a:rPr lang="en-US" dirty="0" err="1"/>
              <a:t>promer</a:t>
            </a:r>
            <a:r>
              <a:rPr lang="en-US" dirty="0"/>
              <a:t>) sequence alignments</a:t>
            </a:r>
          </a:p>
          <a:p>
            <a:pPr lvl="1"/>
            <a:r>
              <a:rPr lang="en-US" dirty="0"/>
              <a:t>Based on suffix array, computes index of the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8B4F-075A-8A44-3897-704DE44B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9" y="3657600"/>
            <a:ext cx="6127664" cy="246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7E94F-987F-7D08-607C-65E0BC1C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3" y="3657601"/>
            <a:ext cx="5459895" cy="30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7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DF62-1EBB-683B-DAEF-0D19D7D6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Nucmer aligner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A9CD-2273-4C42-BBB1-119F4DD8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5" y="1901950"/>
            <a:ext cx="10972800" cy="427574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nucmer</a:t>
            </a:r>
            <a:r>
              <a:rPr lang="en-US" dirty="0"/>
              <a:t> is a general alignment tool for aligning DNA sequences</a:t>
            </a:r>
          </a:p>
          <a:p>
            <a:pPr lvl="1"/>
            <a:r>
              <a:rPr lang="en-US" dirty="0"/>
              <a:t>documentation </a:t>
            </a:r>
            <a:r>
              <a:rPr lang="en-US" dirty="0">
                <a:hlinkClick r:id="rId2"/>
              </a:rPr>
              <a:t>https://mummer4.github.io/</a:t>
            </a:r>
            <a:endParaRPr lang="en-US" dirty="0"/>
          </a:p>
          <a:p>
            <a:endParaRPr lang="en-US" dirty="0"/>
          </a:p>
          <a:p>
            <a:r>
              <a:rPr lang="en-US" dirty="0"/>
              <a:t>fast, multi-threaded</a:t>
            </a:r>
          </a:p>
          <a:p>
            <a:endParaRPr lang="en-US" dirty="0"/>
          </a:p>
          <a:p>
            <a:r>
              <a:rPr lang="en-US" dirty="0"/>
              <a:t>virtually no limitation on sequence length</a:t>
            </a:r>
          </a:p>
          <a:p>
            <a:endParaRPr lang="en-US" dirty="0"/>
          </a:p>
          <a:p>
            <a:r>
              <a:rPr lang="en-US" dirty="0"/>
              <a:t>based on seeding the alignment with maximal exact matches (MUMs) and suffix arrays</a:t>
            </a:r>
          </a:p>
        </p:txBody>
      </p:sp>
    </p:spTree>
    <p:extLst>
      <p:ext uri="{BB962C8B-B14F-4D97-AF65-F5344CB8AC3E}">
        <p14:creationId xmlns:p14="http://schemas.microsoft.com/office/powerpoint/2010/main" val="893523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0113-704B-B073-8469-8EBF0CA4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Nucmer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88F4-FF21-B46E-6352-C2620D8ED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1950"/>
            <a:ext cx="10972800" cy="4581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nucmer –t &lt;# threads&gt; -p &lt;prefix&gt; </a:t>
            </a:r>
            <a:r>
              <a:rPr lang="en-US" dirty="0" err="1"/>
              <a:t>reference.fa</a:t>
            </a:r>
            <a:r>
              <a:rPr lang="en-US" dirty="0"/>
              <a:t> </a:t>
            </a:r>
            <a:r>
              <a:rPr lang="en-US" dirty="0" err="1"/>
              <a:t>query.fa</a:t>
            </a:r>
            <a:endParaRPr lang="en-US" dirty="0"/>
          </a:p>
          <a:p>
            <a:endParaRPr lang="en-US" dirty="0"/>
          </a:p>
          <a:p>
            <a:r>
              <a:rPr lang="en-US" dirty="0"/>
              <a:t>output is in </a:t>
            </a:r>
            <a:r>
              <a:rPr lang="en-US" dirty="0" err="1"/>
              <a:t>prefix.delta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default only uses seeds (MEMs or MUMs) that are unique in the reference!</a:t>
            </a:r>
          </a:p>
          <a:p>
            <a:endParaRPr lang="en-US" dirty="0"/>
          </a:p>
          <a:p>
            <a:r>
              <a:rPr lang="en-US" dirty="0"/>
              <a:t>Most useful options</a:t>
            </a:r>
          </a:p>
          <a:p>
            <a:pPr lvl="1"/>
            <a:r>
              <a:rPr lang="en-US" dirty="0"/>
              <a:t>-l minimum match length</a:t>
            </a:r>
          </a:p>
          <a:p>
            <a:pPr lvl="1"/>
            <a:r>
              <a:rPr lang="en-US" dirty="0"/>
              <a:t>-c minimum length of cluster of exact matches</a:t>
            </a:r>
          </a:p>
          <a:p>
            <a:pPr lvl="1"/>
            <a:r>
              <a:rPr lang="en-US" dirty="0"/>
              <a:t>--batch load reference in batches</a:t>
            </a:r>
          </a:p>
        </p:txBody>
      </p:sp>
    </p:spTree>
    <p:extLst>
      <p:ext uri="{BB962C8B-B14F-4D97-AF65-F5344CB8AC3E}">
        <p14:creationId xmlns:p14="http://schemas.microsoft.com/office/powerpoint/2010/main" val="2875146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CCE2-B205-1086-C6A7-8F483B1F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Filtering/viewing nucmer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65E-5593-A906-FF37-FB8A5B95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901950"/>
            <a:ext cx="11147465" cy="4733855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/>
              <a:t>delta-filter</a:t>
            </a:r>
            <a:r>
              <a:rPr lang="en-US" dirty="0"/>
              <a:t> tool is used to filter the output delta file</a:t>
            </a:r>
          </a:p>
          <a:p>
            <a:endParaRPr lang="en-US" dirty="0"/>
          </a:p>
          <a:p>
            <a:r>
              <a:rPr lang="en-US" i="1" dirty="0"/>
              <a:t>show-aligns</a:t>
            </a:r>
            <a:r>
              <a:rPr lang="en-US" dirty="0"/>
              <a:t> tool is used to display individual alignments</a:t>
            </a:r>
          </a:p>
          <a:p>
            <a:endParaRPr lang="en-US" dirty="0"/>
          </a:p>
          <a:p>
            <a:r>
              <a:rPr lang="en-US" i="1" dirty="0"/>
              <a:t>show-coords </a:t>
            </a:r>
            <a:r>
              <a:rPr lang="en-US" dirty="0"/>
              <a:t>tool is used to display the alignment coordinates in human-readable coords format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useful options</a:t>
            </a:r>
          </a:p>
          <a:p>
            <a:pPr lvl="1"/>
            <a:r>
              <a:rPr lang="en-US" dirty="0"/>
              <a:t>-l long output format</a:t>
            </a:r>
          </a:p>
          <a:p>
            <a:pPr lvl="1"/>
            <a:r>
              <a:rPr lang="en-US" dirty="0"/>
              <a:t>-c include percent coverage</a:t>
            </a:r>
          </a:p>
          <a:p>
            <a:pPr lvl="1"/>
            <a:r>
              <a:rPr lang="en-US" dirty="0"/>
              <a:t>-H remove header</a:t>
            </a:r>
          </a:p>
          <a:p>
            <a:pPr lvl="1"/>
            <a:r>
              <a:rPr lang="en-US" dirty="0"/>
              <a:t>-r sort alignments by reference coordinate</a:t>
            </a:r>
          </a:p>
        </p:txBody>
      </p:sp>
    </p:spTree>
    <p:extLst>
      <p:ext uri="{BB962C8B-B14F-4D97-AF65-F5344CB8AC3E}">
        <p14:creationId xmlns:p14="http://schemas.microsoft.com/office/powerpoint/2010/main" val="211175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5C9D-7014-A7B2-D37C-AAA2E46A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7057-1FB6-F874-64AC-7B2B5C53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delta/coords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FDFD-D775-80C7-C6E8-9CA46A4F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Delta files are produced by nucmer, can be converted to coords format with show-coords</a:t>
            </a:r>
          </a:p>
          <a:p>
            <a:r>
              <a:rPr lang="en-US" dirty="0"/>
              <a:t>Coords format (depends on the options), all 1-based</a:t>
            </a:r>
          </a:p>
          <a:p>
            <a:r>
              <a:rPr lang="en-US" dirty="0"/>
              <a:t>It is possible to change the format with –l –c –H –r –q switches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3FE4E-92AD-2665-14C8-BFD63DA82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" y="4235965"/>
            <a:ext cx="12192000" cy="205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34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553A0-08C7-F4F1-72FC-134B8D00C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4F92-B204-F192-7364-C76FBB06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Filtering/viewing nucmer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9C38F-619F-63D5-A8E9-6158DAC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901950"/>
            <a:ext cx="5823695" cy="4733855"/>
          </a:xfrm>
        </p:spPr>
        <p:txBody>
          <a:bodyPr>
            <a:normAutofit/>
          </a:bodyPr>
          <a:lstStyle/>
          <a:p>
            <a:r>
              <a:rPr lang="en-US" dirty="0"/>
              <a:t>Mummerplot command will show the alignments as a plot</a:t>
            </a:r>
          </a:p>
          <a:p>
            <a:r>
              <a:rPr lang="en-US" dirty="0"/>
              <a:t>Align two strains of yeast (Saccharomyces cerevisiae and Saccharomyces </a:t>
            </a:r>
            <a:r>
              <a:rPr lang="en-US" dirty="0" err="1"/>
              <a:t>kudriavzevii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7BF78-7060-0E66-B333-EAFAD0EB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8" y="4268877"/>
            <a:ext cx="7024015" cy="854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4B649-FBAD-1E25-DCDF-19FBA872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26" y="1460162"/>
            <a:ext cx="4810796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2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B5964-B99D-9E1A-6678-3431340B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C5C-ABCA-280B-B859-BC5DEB4E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Filtering/viewing nucmer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863F-44C1-C5D7-840F-F9B26FC2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901950"/>
            <a:ext cx="5823695" cy="4733855"/>
          </a:xfrm>
        </p:spPr>
        <p:txBody>
          <a:bodyPr>
            <a:normAutofit/>
          </a:bodyPr>
          <a:lstStyle/>
          <a:p>
            <a:r>
              <a:rPr lang="en-US" dirty="0"/>
              <a:t>Mummerplot command will show the alignments as a plot</a:t>
            </a:r>
          </a:p>
          <a:p>
            <a:r>
              <a:rPr lang="en-US" dirty="0"/>
              <a:t>Align two strains of yeast (Saccharomyces cerevisiae and Saccharomyces </a:t>
            </a:r>
            <a:r>
              <a:rPr lang="en-US" dirty="0" err="1"/>
              <a:t>kudriavzevii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E3C83-8224-2C2F-A154-41139F6E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8" y="4268877"/>
            <a:ext cx="7024015" cy="854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F04F5-8DC5-1784-E524-B621C59F7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26" y="1460162"/>
            <a:ext cx="4810796" cy="51156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F7DF1-7EEA-3CBE-6647-D21CC6CCA180}"/>
              </a:ext>
            </a:extLst>
          </p:cNvPr>
          <p:cNvSpPr/>
          <p:nvPr/>
        </p:nvSpPr>
        <p:spPr>
          <a:xfrm>
            <a:off x="10714616" y="2183802"/>
            <a:ext cx="763793" cy="8068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1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FCAC-FB65-D480-F290-B8838157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57C5-0436-A648-C82F-21B9D9B6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Filtering/viewing nucmer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2675-0C2D-F647-B411-6E22911C0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901950"/>
            <a:ext cx="5823695" cy="4733855"/>
          </a:xfrm>
        </p:spPr>
        <p:txBody>
          <a:bodyPr>
            <a:normAutofit/>
          </a:bodyPr>
          <a:lstStyle/>
          <a:p>
            <a:r>
              <a:rPr lang="en-US" dirty="0"/>
              <a:t>Mummerplot command will show the alignments as a plot</a:t>
            </a:r>
          </a:p>
          <a:p>
            <a:r>
              <a:rPr lang="en-US" dirty="0"/>
              <a:t>Align two strains of yeast (Saccharomyces cerevisiae and Saccharomyces </a:t>
            </a:r>
            <a:r>
              <a:rPr lang="en-US" dirty="0" err="1"/>
              <a:t>kudriavzevii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BA5AC-BA4F-012D-24F4-E8941812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78" y="4268877"/>
            <a:ext cx="7024015" cy="854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842D4-BD7E-248B-46D5-35D04AFC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73" y="1429347"/>
            <a:ext cx="4829849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54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A61E-BA6F-3B08-E39F-B2D2E7B08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BBD046-823E-A8A7-ACD1-A6E887C8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B1431-5D64-F9FD-3470-80B8DAB7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2E24-D3AE-F7CA-1CCB-0CAA7C60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E1A23-C98F-BD7F-CD5A-F6A76590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F98F0-25DD-D698-EDE0-E5E9AF9D02EC}"/>
              </a:ext>
            </a:extLst>
          </p:cNvPr>
          <p:cNvSpPr/>
          <p:nvPr/>
        </p:nvSpPr>
        <p:spPr>
          <a:xfrm>
            <a:off x="9680895" y="2226733"/>
            <a:ext cx="2032924" cy="189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C73117-90AD-775C-7BE6-3256082C55D1}"/>
              </a:ext>
            </a:extLst>
          </p:cNvPr>
          <p:cNvCxnSpPr>
            <a:cxnSpLocks/>
          </p:cNvCxnSpPr>
          <p:nvPr/>
        </p:nvCxnSpPr>
        <p:spPr>
          <a:xfrm flipH="1">
            <a:off x="10637240" y="2290194"/>
            <a:ext cx="805343" cy="1275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3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2044-2781-2DCF-07B4-19C810EC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EA1BC0-C8B1-92B8-0260-7014C2222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81074-FEB6-6C16-79F0-CB780D40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E557-F5DB-9DC8-9E90-5A27105F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</a:p>
          <a:p>
            <a:r>
              <a:rPr lang="en-US" dirty="0"/>
              <a:t>Is the G followed by a T -- yes, 2</a:t>
            </a:r>
            <a:r>
              <a:rPr lang="en-US" baseline="30000" dirty="0"/>
              <a:t>nd</a:t>
            </a:r>
            <a:r>
              <a:rPr lang="en-US" dirty="0"/>
              <a:t> T in the BWT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A9477-F3D8-4DF8-F412-817C9E0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E20337-6185-00D9-1424-016345F0B77A}"/>
              </a:ext>
            </a:extLst>
          </p:cNvPr>
          <p:cNvSpPr/>
          <p:nvPr/>
        </p:nvSpPr>
        <p:spPr>
          <a:xfrm>
            <a:off x="9680895" y="3522061"/>
            <a:ext cx="2032924" cy="189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A15463-ECFA-5888-2E04-10CEF3EFCBD8}"/>
              </a:ext>
            </a:extLst>
          </p:cNvPr>
          <p:cNvCxnSpPr>
            <a:cxnSpLocks/>
          </p:cNvCxnSpPr>
          <p:nvPr/>
        </p:nvCxnSpPr>
        <p:spPr>
          <a:xfrm flipH="1">
            <a:off x="10561739" y="3608820"/>
            <a:ext cx="820608" cy="9827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151D0-CD4D-9920-DE0F-AE482BA5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9C61AF-E9AB-B32A-0623-346680A6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66DB9-1C81-114E-AFFB-AC9555A9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0C12-7C22-4082-AB3D-4FE9ECBB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</a:p>
          <a:p>
            <a:r>
              <a:rPr lang="en-US" dirty="0"/>
              <a:t>Is the G followed by a T -- yes, 2</a:t>
            </a:r>
            <a:r>
              <a:rPr lang="en-US" baseline="30000" dirty="0"/>
              <a:t>nd</a:t>
            </a:r>
            <a:r>
              <a:rPr lang="en-US" dirty="0"/>
              <a:t> T in the BWT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22E2-E307-6D25-C1D8-1978F91C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860C9-3526-4116-E47B-A66AA787D7F4}"/>
              </a:ext>
            </a:extLst>
          </p:cNvPr>
          <p:cNvSpPr/>
          <p:nvPr/>
        </p:nvSpPr>
        <p:spPr>
          <a:xfrm>
            <a:off x="8841996" y="4548340"/>
            <a:ext cx="2788146" cy="247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61CAD5-AAE5-34F3-80A2-F5BE20A7B987}"/>
              </a:ext>
            </a:extLst>
          </p:cNvPr>
          <p:cNvCxnSpPr>
            <a:cxnSpLocks/>
          </p:cNvCxnSpPr>
          <p:nvPr/>
        </p:nvCxnSpPr>
        <p:spPr>
          <a:xfrm flipH="1">
            <a:off x="10561739" y="3608820"/>
            <a:ext cx="820608" cy="9827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4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808C-8F5E-00BA-C1D4-49A44938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435644-0A95-9FB9-00B8-546D4899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309" y="1342657"/>
            <a:ext cx="4124510" cy="4532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DB484-CE6D-9E99-84F7-654E2C2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BWT and SA for sequence alignments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7C48-171A-8CC9-05AF-44A8FE201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175086"/>
          </a:xfrm>
        </p:spPr>
        <p:txBody>
          <a:bodyPr>
            <a:normAutofit/>
          </a:bodyPr>
          <a:lstStyle/>
          <a:p>
            <a:r>
              <a:rPr lang="en-US" dirty="0"/>
              <a:t>Reference sequence: CGATGCACCGGT,</a:t>
            </a:r>
          </a:p>
          <a:p>
            <a:r>
              <a:rPr lang="en-US" dirty="0"/>
              <a:t>Match read TGCA</a:t>
            </a:r>
          </a:p>
          <a:p>
            <a:r>
              <a:rPr lang="en-US" dirty="0"/>
              <a:t>Start at the end, look for A’s in the SA</a:t>
            </a:r>
          </a:p>
          <a:p>
            <a:r>
              <a:rPr lang="en-US" dirty="0"/>
              <a:t>Find which of the A’s are followed by C -- 1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 in the BWT, look at the 1</a:t>
            </a:r>
            <a:r>
              <a:rPr lang="en-US" baseline="30000" dirty="0"/>
              <a:t>st</a:t>
            </a:r>
            <a:r>
              <a:rPr lang="en-US" dirty="0"/>
              <a:t> C in the SA</a:t>
            </a:r>
          </a:p>
          <a:p>
            <a:r>
              <a:rPr lang="en-US" dirty="0"/>
              <a:t>Is that C followed by a G -- yes, 2</a:t>
            </a:r>
            <a:r>
              <a:rPr lang="en-US" baseline="30000" dirty="0"/>
              <a:t>nd</a:t>
            </a:r>
            <a:r>
              <a:rPr lang="en-US" dirty="0"/>
              <a:t> G in the BWT</a:t>
            </a:r>
          </a:p>
          <a:p>
            <a:r>
              <a:rPr lang="en-US" dirty="0"/>
              <a:t>Is the G followed by a T -- yes, 2</a:t>
            </a:r>
            <a:r>
              <a:rPr lang="en-US" baseline="30000" dirty="0"/>
              <a:t>nd</a:t>
            </a:r>
            <a:r>
              <a:rPr lang="en-US" dirty="0"/>
              <a:t> T in the BWT</a:t>
            </a:r>
          </a:p>
          <a:p>
            <a:r>
              <a:rPr lang="en-US" dirty="0"/>
              <a:t>The SA index of that T is 3!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9B1A-F0F5-AFB9-4934-6947F0CD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64780-F590-77F5-4715-84A831FC87EC}"/>
              </a:ext>
            </a:extLst>
          </p:cNvPr>
          <p:cNvSpPr/>
          <p:nvPr/>
        </p:nvSpPr>
        <p:spPr>
          <a:xfrm>
            <a:off x="8841996" y="4548340"/>
            <a:ext cx="2788146" cy="247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DAB72-4E80-DFEB-A44B-2547E9228658}"/>
              </a:ext>
            </a:extLst>
          </p:cNvPr>
          <p:cNvCxnSpPr>
            <a:cxnSpLocks/>
          </p:cNvCxnSpPr>
          <p:nvPr/>
        </p:nvCxnSpPr>
        <p:spPr>
          <a:xfrm flipH="1">
            <a:off x="10561739" y="3608820"/>
            <a:ext cx="820608" cy="9827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9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E1C3-B59E-E945-DAA6-3B0E7F8F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7CB4-8381-776C-99C8-DBCCE75F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Storing suffix array indices is expensive!</a:t>
            </a:r>
          </a:p>
          <a:p>
            <a:r>
              <a:rPr lang="en-US" dirty="0"/>
              <a:t>Do we have to store all of them in BWT/SA?  No!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1624D-5BC9-F697-0383-E85E01D8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F3107-9A17-788A-400F-2C5EF7434790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 C...C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</p:spTree>
    <p:extLst>
      <p:ext uri="{BB962C8B-B14F-4D97-AF65-F5344CB8AC3E}">
        <p14:creationId xmlns:p14="http://schemas.microsoft.com/office/powerpoint/2010/main" val="410616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1488E-D263-79A4-462A-1E3C8A2EB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51DA-2631-E0F5-10DD-B80A8B8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2003-9A97-A438-ED98-695B1237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Storing suffix array indices is expensive!</a:t>
            </a:r>
          </a:p>
          <a:p>
            <a:r>
              <a:rPr lang="en-US" dirty="0"/>
              <a:t>Do we have to store all of them in BWT/SA?  No!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97D5-2B2E-1588-BDE5-DF89C402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B9AF6-08C1-2DE1-F237-9EF5F020DF38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</p:spTree>
    <p:extLst>
      <p:ext uri="{BB962C8B-B14F-4D97-AF65-F5344CB8AC3E}">
        <p14:creationId xmlns:p14="http://schemas.microsoft.com/office/powerpoint/2010/main" val="400796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9989-99FD-A594-81B0-5BACB5ED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A74-E5DC-0068-A707-9F444E6B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Save memory with BWT/SA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6E8CD-AD4D-E14C-241D-81B5CFA2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4780204" cy="3918803"/>
          </a:xfrm>
        </p:spPr>
        <p:txBody>
          <a:bodyPr/>
          <a:lstStyle/>
          <a:p>
            <a:r>
              <a:rPr lang="en-US" dirty="0"/>
              <a:t>Reference sequence: CGATGCACCGGT</a:t>
            </a:r>
          </a:p>
          <a:p>
            <a:r>
              <a:rPr lang="en-US" dirty="0"/>
              <a:t>Match read ACCG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0C2BC-27D9-7874-6FAB-85BABA185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51D9F-F07D-5637-7151-6F04BC32C0E6}"/>
              </a:ext>
            </a:extLst>
          </p:cNvPr>
          <p:cNvSpPr txBox="1"/>
          <p:nvPr/>
        </p:nvSpPr>
        <p:spPr>
          <a:xfrm>
            <a:off x="5680037" y="1822024"/>
            <a:ext cx="1570617" cy="4083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12 $...T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 C...A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C...$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C...C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 G...T</a:t>
            </a:r>
          </a:p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G...C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T...G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 T...A</a:t>
            </a:r>
          </a:p>
        </p:txBody>
      </p:sp>
    </p:spTree>
    <p:extLst>
      <p:ext uri="{BB962C8B-B14F-4D97-AF65-F5344CB8AC3E}">
        <p14:creationId xmlns:p14="http://schemas.microsoft.com/office/powerpoint/2010/main" val="401231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11045</TotalTime>
  <Words>1707</Words>
  <Application>Microsoft Office PowerPoint</Application>
  <PresentationFormat>Widescreen</PresentationFormat>
  <Paragraphs>227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Trebuchet MS</vt:lpstr>
      <vt:lpstr>Office Theme</vt:lpstr>
      <vt:lpstr>Using BWT and SA for sequence alignments</vt:lpstr>
      <vt:lpstr>Using BWT and SA for sequence alignments</vt:lpstr>
      <vt:lpstr>Using BWT and SA for sequence alignments</vt:lpstr>
      <vt:lpstr>Using BWT and SA for sequence alignments</vt:lpstr>
      <vt:lpstr>Using BWT and SA for sequence alignments</vt:lpstr>
      <vt:lpstr>Using BWT and SA for sequence alignments</vt:lpstr>
      <vt:lpstr>Save memory with BWT/SA</vt:lpstr>
      <vt:lpstr>Save memory with BWT/SA</vt:lpstr>
      <vt:lpstr>Save memory with BWT/SA</vt:lpstr>
      <vt:lpstr>Save memory with BWT/SA</vt:lpstr>
      <vt:lpstr>Save memory with BWT/SA</vt:lpstr>
      <vt:lpstr>Save memory with BWT/SA</vt:lpstr>
      <vt:lpstr>Save memory with BWT/SA</vt:lpstr>
      <vt:lpstr>Save memory with BWT/SA</vt:lpstr>
      <vt:lpstr>Save memory with BWT/SA</vt:lpstr>
      <vt:lpstr>Speed up BWT/SA</vt:lpstr>
      <vt:lpstr>Alignment programs</vt:lpstr>
      <vt:lpstr>NCBI Blast online</vt:lpstr>
      <vt:lpstr>NCBI Blast online</vt:lpstr>
      <vt:lpstr>NCBI Blast online</vt:lpstr>
      <vt:lpstr>Local blast suite</vt:lpstr>
      <vt:lpstr>Alignment programs</vt:lpstr>
      <vt:lpstr>Nucmer aligner</vt:lpstr>
      <vt:lpstr>Nucmer usage</vt:lpstr>
      <vt:lpstr>Filtering/viewing nucmer output</vt:lpstr>
      <vt:lpstr>delta/coords format</vt:lpstr>
      <vt:lpstr>Filtering/viewing nucmer output</vt:lpstr>
      <vt:lpstr>Filtering/viewing nucmer output</vt:lpstr>
      <vt:lpstr>Filtering/viewing nucmer output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35</cp:revision>
  <dcterms:created xsi:type="dcterms:W3CDTF">2013-08-21T19:17:07Z</dcterms:created>
  <dcterms:modified xsi:type="dcterms:W3CDTF">2025-09-10T13:12:09Z</dcterms:modified>
</cp:coreProperties>
</file>