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6" r:id="rId3"/>
    <p:sldId id="262" r:id="rId4"/>
    <p:sldId id="605" r:id="rId5"/>
    <p:sldId id="606" r:id="rId6"/>
    <p:sldId id="607" r:id="rId7"/>
    <p:sldId id="608" r:id="rId8"/>
    <p:sldId id="609" r:id="rId9"/>
    <p:sldId id="257" r:id="rId10"/>
    <p:sldId id="457" r:id="rId11"/>
    <p:sldId id="459" r:id="rId12"/>
    <p:sldId id="4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8224E-DB31-4CC5-9145-363750F030B4}" v="1" dt="2025-09-15T13:06:44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3" autoAdjust="0"/>
    <p:restoredTop sz="93721" autoAdjust="0"/>
  </p:normalViewPr>
  <p:slideViewPr>
    <p:cSldViewPr snapToGrid="0">
      <p:cViewPr varScale="1">
        <p:scale>
          <a:sx n="76" d="100"/>
          <a:sy n="76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8553A319-8433-4677-8F80-E28D63617D4C}"/>
    <pc:docChg chg="addSld delSld modSld">
      <pc:chgData name="Aleksey Zimin" userId="7f2637d0bc515791" providerId="LiveId" clId="{8553A319-8433-4677-8F80-E28D63617D4C}" dt="2025-09-15T13:08:12.901" v="4" actId="207"/>
      <pc:docMkLst>
        <pc:docMk/>
      </pc:docMkLst>
      <pc:sldChg chg="addSp modSp add mod">
        <pc:chgData name="Aleksey Zimin" userId="7f2637d0bc515791" providerId="LiveId" clId="{8553A319-8433-4677-8F80-E28D63617D4C}" dt="2025-09-15T13:08:12.901" v="4" actId="207"/>
        <pc:sldMkLst>
          <pc:docMk/>
          <pc:sldMk cId="4059106141" sldId="262"/>
        </pc:sldMkLst>
        <pc:spChg chg="add mod">
          <ac:chgData name="Aleksey Zimin" userId="7f2637d0bc515791" providerId="LiveId" clId="{8553A319-8433-4677-8F80-E28D63617D4C}" dt="2025-09-15T13:08:12.901" v="4" actId="207"/>
          <ac:spMkLst>
            <pc:docMk/>
            <pc:sldMk cId="4059106141" sldId="262"/>
            <ac:spMk id="4" creationId="{57070B13-3DF1-939F-FE2F-C22665488193}"/>
          </ac:spMkLst>
        </pc:spChg>
      </pc:sldChg>
      <pc:sldChg chg="add">
        <pc:chgData name="Aleksey Zimin" userId="7f2637d0bc515791" providerId="LiveId" clId="{8553A319-8433-4677-8F80-E28D63617D4C}" dt="2025-09-15T13:06:44.012" v="2"/>
        <pc:sldMkLst>
          <pc:docMk/>
          <pc:sldMk cId="529701822" sldId="265"/>
        </pc:sldMkLst>
      </pc:sldChg>
      <pc:sldChg chg="add">
        <pc:chgData name="Aleksey Zimin" userId="7f2637d0bc515791" providerId="LiveId" clId="{8553A319-8433-4677-8F80-E28D63617D4C}" dt="2025-09-15T13:06:44.012" v="2"/>
        <pc:sldMkLst>
          <pc:docMk/>
          <pc:sldMk cId="1095696619" sldId="266"/>
        </pc:sldMkLst>
      </pc:sldChg>
      <pc:sldChg chg="del">
        <pc:chgData name="Aleksey Zimin" userId="7f2637d0bc515791" providerId="LiveId" clId="{8553A319-8433-4677-8F80-E28D63617D4C}" dt="2025-09-15T13:05:41.739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592540094" sldId="406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807348765" sldId="407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4233309679" sldId="409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3009805394" sldId="410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3540739500" sldId="411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3995109930" sldId="412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345575573" sldId="413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634069567" sldId="414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4284398908" sldId="415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439868913" sldId="416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2194738520" sldId="425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809032690" sldId="426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762822495" sldId="427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2968288127" sldId="428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708600537" sldId="429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3229156974" sldId="430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224006590" sldId="432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737597283" sldId="436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402074185" sldId="440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4268804242" sldId="441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3290336111" sldId="442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196692292" sldId="443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2158056362" sldId="444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2006090250" sldId="445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290344996" sldId="447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730381858" sldId="449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963822541" sldId="450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925885175" sldId="451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331428061" sldId="453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4252236644" sldId="454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206178580" sldId="455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3536544664" sldId="456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249744415" sldId="461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3771281687" sldId="462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1306819728" sldId="463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569996796" sldId="464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3890613836" sldId="465"/>
        </pc:sldMkLst>
      </pc:sldChg>
      <pc:sldChg chg="del">
        <pc:chgData name="Aleksey Zimin" userId="7f2637d0bc515791" providerId="LiveId" clId="{8553A319-8433-4677-8F80-E28D63617D4C}" dt="2025-09-15T13:05:54.768" v="1" actId="47"/>
        <pc:sldMkLst>
          <pc:docMk/>
          <pc:sldMk cId="9451513" sldId="466"/>
        </pc:sldMkLst>
      </pc:sldChg>
      <pc:sldChg chg="add">
        <pc:chgData name="Aleksey Zimin" userId="7f2637d0bc515791" providerId="LiveId" clId="{8553A319-8433-4677-8F80-E28D63617D4C}" dt="2025-09-15T13:06:44.012" v="2"/>
        <pc:sldMkLst>
          <pc:docMk/>
          <pc:sldMk cId="3058016975" sldId="605"/>
        </pc:sldMkLst>
      </pc:sldChg>
      <pc:sldChg chg="add">
        <pc:chgData name="Aleksey Zimin" userId="7f2637d0bc515791" providerId="LiveId" clId="{8553A319-8433-4677-8F80-E28D63617D4C}" dt="2025-09-15T13:06:44.012" v="2"/>
        <pc:sldMkLst>
          <pc:docMk/>
          <pc:sldMk cId="955309852" sldId="606"/>
        </pc:sldMkLst>
      </pc:sldChg>
      <pc:sldChg chg="add">
        <pc:chgData name="Aleksey Zimin" userId="7f2637d0bc515791" providerId="LiveId" clId="{8553A319-8433-4677-8F80-E28D63617D4C}" dt="2025-09-15T13:06:44.012" v="2"/>
        <pc:sldMkLst>
          <pc:docMk/>
          <pc:sldMk cId="1709608227" sldId="607"/>
        </pc:sldMkLst>
      </pc:sldChg>
      <pc:sldChg chg="add">
        <pc:chgData name="Aleksey Zimin" userId="7f2637d0bc515791" providerId="LiveId" clId="{8553A319-8433-4677-8F80-E28D63617D4C}" dt="2025-09-15T13:06:44.012" v="2"/>
        <pc:sldMkLst>
          <pc:docMk/>
          <pc:sldMk cId="1326580416" sldId="608"/>
        </pc:sldMkLst>
      </pc:sldChg>
      <pc:sldChg chg="add">
        <pc:chgData name="Aleksey Zimin" userId="7f2637d0bc515791" providerId="LiveId" clId="{8553A319-8433-4677-8F80-E28D63617D4C}" dt="2025-09-15T13:06:44.012" v="2"/>
        <pc:sldMkLst>
          <pc:docMk/>
          <pc:sldMk cId="558133401" sldId="6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Cd6B5HRaZ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mkgene.com/dnarna-sequencing-illumina-sequencer-produc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b.com/blog/steps-of-smrt-sequencin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poretech.com/platform/technolog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930E-0559-0DA2-C7D6-9FA3A1A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9582D-B5FB-116C-8289-AB6D4D6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10"/>
            <a:ext cx="10515600" cy="4351338"/>
          </a:xfrm>
        </p:spPr>
        <p:txBody>
          <a:bodyPr/>
          <a:lstStyle/>
          <a:p>
            <a:r>
              <a:rPr lang="en-US" dirty="0"/>
              <a:t>CIGAR (Compact Idiosyncratic Gapped Alignment Report) string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8C4A6-D030-5F3B-AB5C-8B953CC5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17" y="2123538"/>
            <a:ext cx="1114580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0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FAA4-09C4-4717-78C8-FF763E51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Sequencing </a:t>
            </a:r>
            <a:r>
              <a:rPr lang="en-US" dirty="0" err="1"/>
              <a:t>technologes</a:t>
            </a:r>
            <a:r>
              <a:rPr lang="en-US" dirty="0"/>
              <a:t>: Illumina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14D06-5079-D79B-25D3-5E5E435D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B483AD-F38D-F365-3520-8FD6AFBA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1321933"/>
            <a:ext cx="5743254" cy="55360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44DE66-8199-51DB-624E-32D3824741E5}"/>
              </a:ext>
            </a:extLst>
          </p:cNvPr>
          <p:cNvSpPr txBox="1"/>
          <p:nvPr/>
        </p:nvSpPr>
        <p:spPr>
          <a:xfrm>
            <a:off x="6096000" y="15744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Overview of Illumina Sequencing by Synthesis Workflow | Standard SBS chemistry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F44020-C76E-A795-19C0-F96D9A1CA532}"/>
              </a:ext>
            </a:extLst>
          </p:cNvPr>
          <p:cNvSpPr txBox="1"/>
          <p:nvPr/>
        </p:nvSpPr>
        <p:spPr>
          <a:xfrm>
            <a:off x="363794" y="6469626"/>
            <a:ext cx="927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Souurces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https://www.bmkgene.com/dnarna-sequencing-illumina-sequencer-product/</a:t>
            </a:r>
            <a:r>
              <a:rPr lang="en-US" dirty="0"/>
              <a:t>, Illumina</a:t>
            </a:r>
          </a:p>
        </p:txBody>
      </p:sp>
    </p:spTree>
    <p:extLst>
      <p:ext uri="{BB962C8B-B14F-4D97-AF65-F5344CB8AC3E}">
        <p14:creationId xmlns:p14="http://schemas.microsoft.com/office/powerpoint/2010/main" val="313899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8379-5856-BF17-9860-7D65506D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Sequencing technologies: </a:t>
            </a:r>
            <a:br>
              <a:rPr lang="en-US" dirty="0"/>
            </a:br>
            <a:r>
              <a:rPr lang="en-US" dirty="0"/>
              <a:t>PacBio CLR/HiFi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3D5CC-0149-7B07-7E0A-14D34832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0691A-D14B-0DF0-703B-A92B660D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" y="2319313"/>
            <a:ext cx="9212826" cy="3745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BE389E-428B-0F8F-D783-81756674E53E}"/>
              </a:ext>
            </a:extLst>
          </p:cNvPr>
          <p:cNvSpPr txBox="1"/>
          <p:nvPr/>
        </p:nvSpPr>
        <p:spPr>
          <a:xfrm>
            <a:off x="598620" y="6243484"/>
            <a:ext cx="156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PacBio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DCC05-6D36-0177-4E40-FE4066700F24}"/>
              </a:ext>
            </a:extLst>
          </p:cNvPr>
          <p:cNvSpPr txBox="1"/>
          <p:nvPr/>
        </p:nvSpPr>
        <p:spPr>
          <a:xfrm>
            <a:off x="304800" y="17041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Sequencing 101: from DNA to discovery — the steps of SMRT sequencing - PacBio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9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7EFB-41EB-7923-070D-1FD5F9B0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Sequencing technologies:</a:t>
            </a:r>
            <a:br>
              <a:rPr lang="en-US" dirty="0"/>
            </a:br>
            <a:r>
              <a:rPr lang="en-US" dirty="0"/>
              <a:t>Oxford Nanopore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E7F0D-8476-DBED-02C9-83DF1809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408728-F3B1-DDB8-9420-F579F369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20" y="1942409"/>
            <a:ext cx="7144906" cy="4413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3BB2F1-01EC-4E7C-7C64-8EC04D1B5D16}"/>
              </a:ext>
            </a:extLst>
          </p:cNvPr>
          <p:cNvSpPr txBox="1"/>
          <p:nvPr/>
        </p:nvSpPr>
        <p:spPr>
          <a:xfrm>
            <a:off x="6862916" y="1284947"/>
            <a:ext cx="5171768" cy="657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How nanopore sequencing works | Oxford Nanopore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8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930E-0559-0DA2-C7D6-9FA3A1A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9582D-B5FB-116C-8289-AB6D4D6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5266" y="1466810"/>
            <a:ext cx="2788534" cy="2977868"/>
          </a:xfrm>
        </p:spPr>
        <p:txBody>
          <a:bodyPr/>
          <a:lstStyle/>
          <a:p>
            <a:r>
              <a:rPr lang="en-US" dirty="0"/>
              <a:t>Examples of CIGAR strings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35A2B-7867-B446-7320-DD75F22F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6B290-6FEF-824F-1943-CEFB211C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332A2B-BCED-0687-C2F2-736353587C2E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9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C025B2-0241-6FDB-CA2E-A1EC73E7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B930E-0559-0DA2-C7D6-9FA3A1A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           </a:t>
            </a:r>
            <a:r>
              <a:rPr lang="en-US" sz="2400" dirty="0"/>
              <a:t>https://samtools.github.io/hts-specs/SAMv1.pdf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FA6E-6089-D8C1-A4CC-F5A9A44D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84" y="1690688"/>
            <a:ext cx="3853404" cy="4351338"/>
          </a:xfrm>
        </p:spPr>
        <p:txBody>
          <a:bodyPr/>
          <a:lstStyle/>
          <a:p>
            <a:r>
              <a:rPr lang="en-US" dirty="0"/>
              <a:t>Suppose we have the following alignment</a:t>
            </a:r>
          </a:p>
          <a:p>
            <a:endParaRPr lang="en-US" dirty="0"/>
          </a:p>
          <a:p>
            <a:r>
              <a:rPr lang="en-US" dirty="0"/>
              <a:t>It will look like this in the SAM file</a:t>
            </a:r>
          </a:p>
          <a:p>
            <a:r>
              <a:rPr lang="en-US" dirty="0"/>
              <a:t>Coordinates are 1-based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1C348-0E66-BF87-6A49-F4D8F518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B3F7E-B345-B6A1-A257-ABD819E37F9C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7070B13-3DF1-939F-FE2F-C22665488193}"/>
              </a:ext>
            </a:extLst>
          </p:cNvPr>
          <p:cNvSpPr/>
          <p:nvPr/>
        </p:nvSpPr>
        <p:spPr>
          <a:xfrm>
            <a:off x="3022899" y="1613647"/>
            <a:ext cx="301214" cy="2089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AF108-D375-0C3A-DCAC-D7D7BC19D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142D10-13F6-28B9-8CE0-6A3E8A2F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01D0F-3551-069E-AD5F-170E603C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           </a:t>
            </a:r>
            <a:r>
              <a:rPr lang="en-US" sz="2400" dirty="0"/>
              <a:t>https://samtools.github.io/hts-specs/SAMv1.pdf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ECAE-BC3B-4628-FD7C-993EBBF7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84" y="1690688"/>
            <a:ext cx="3853404" cy="4351338"/>
          </a:xfrm>
        </p:spPr>
        <p:txBody>
          <a:bodyPr/>
          <a:lstStyle/>
          <a:p>
            <a:r>
              <a:rPr lang="en-US" dirty="0"/>
              <a:t>Suppose we have the following alignment</a:t>
            </a:r>
          </a:p>
          <a:p>
            <a:endParaRPr lang="en-US" dirty="0"/>
          </a:p>
          <a:p>
            <a:r>
              <a:rPr lang="en-US" dirty="0"/>
              <a:t>It will look like this in the SAM file</a:t>
            </a:r>
          </a:p>
          <a:p>
            <a:r>
              <a:rPr lang="en-US" dirty="0"/>
              <a:t>Coordinates are 1-based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DB4CD-5225-B83B-287B-15D179857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8BFFA6-3EEC-4319-784B-13F07990881F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C6AD9AE-A5DE-AB87-CC97-A8DA6F3044AB}"/>
              </a:ext>
            </a:extLst>
          </p:cNvPr>
          <p:cNvSpPr/>
          <p:nvPr/>
        </p:nvSpPr>
        <p:spPr>
          <a:xfrm>
            <a:off x="158689" y="2713827"/>
            <a:ext cx="7422857" cy="1330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3EFB2F-1FB7-11A5-5424-CEF175D08B5D}"/>
              </a:ext>
            </a:extLst>
          </p:cNvPr>
          <p:cNvSpPr/>
          <p:nvPr/>
        </p:nvSpPr>
        <p:spPr>
          <a:xfrm>
            <a:off x="202113" y="5120696"/>
            <a:ext cx="10494790" cy="1330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2883A-7B48-2030-1CE2-F8978EEC9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4AF0EE-9ED8-B69D-1FAE-6DE6B5D8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CD732C-9544-A288-6F73-043531BA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           </a:t>
            </a:r>
            <a:r>
              <a:rPr lang="en-US" sz="2400" dirty="0"/>
              <a:t>https://samtools.github.io/hts-specs/SAMv1.pdf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0B3-2979-2746-4701-04CE6A0B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84" y="1690688"/>
            <a:ext cx="3853404" cy="4351338"/>
          </a:xfrm>
        </p:spPr>
        <p:txBody>
          <a:bodyPr/>
          <a:lstStyle/>
          <a:p>
            <a:r>
              <a:rPr lang="en-US" dirty="0"/>
              <a:t>Suppose we have the following alignment</a:t>
            </a:r>
          </a:p>
          <a:p>
            <a:endParaRPr lang="en-US" dirty="0"/>
          </a:p>
          <a:p>
            <a:r>
              <a:rPr lang="en-US" dirty="0"/>
              <a:t>It will look like this in the SAM file</a:t>
            </a:r>
          </a:p>
          <a:p>
            <a:r>
              <a:rPr lang="en-US" dirty="0"/>
              <a:t>Coordinates are 1-based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144F5-D55B-DC0D-6161-F526A3855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7DE420-DB02-291C-17B2-1CEAB60A7B18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C51C47F-7B7F-D855-F204-183E1CF388BD}"/>
              </a:ext>
            </a:extLst>
          </p:cNvPr>
          <p:cNvSpPr/>
          <p:nvPr/>
        </p:nvSpPr>
        <p:spPr>
          <a:xfrm>
            <a:off x="202114" y="2372936"/>
            <a:ext cx="7333804" cy="305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6FF93-262B-28D0-EC3B-8119E23122CF}"/>
              </a:ext>
            </a:extLst>
          </p:cNvPr>
          <p:cNvSpPr/>
          <p:nvPr/>
        </p:nvSpPr>
        <p:spPr>
          <a:xfrm>
            <a:off x="202114" y="4899210"/>
            <a:ext cx="7608053" cy="268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D4D63-82D1-F552-F73C-D9FEE099CD1B}"/>
              </a:ext>
            </a:extLst>
          </p:cNvPr>
          <p:cNvSpPr/>
          <p:nvPr/>
        </p:nvSpPr>
        <p:spPr>
          <a:xfrm>
            <a:off x="216433" y="5469833"/>
            <a:ext cx="10393760" cy="1064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F4118-C067-23BF-7178-062ABB82B622}"/>
              </a:ext>
            </a:extLst>
          </p:cNvPr>
          <p:cNvSpPr/>
          <p:nvPr/>
        </p:nvSpPr>
        <p:spPr>
          <a:xfrm>
            <a:off x="202114" y="2916383"/>
            <a:ext cx="7333804" cy="1187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70230-F75D-3ADF-EAB4-8CF535FA6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E4247-30F1-D9B4-538C-D6AC3515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795D16-07BB-03D8-9747-8F7F44D9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           </a:t>
            </a:r>
            <a:r>
              <a:rPr lang="en-US" sz="2400" dirty="0"/>
              <a:t>https://samtools.github.io/hts-specs/SAMv1.pdf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C0DF-7104-36FF-2E8F-B615635C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84" y="1690688"/>
            <a:ext cx="3853404" cy="4351338"/>
          </a:xfrm>
        </p:spPr>
        <p:txBody>
          <a:bodyPr/>
          <a:lstStyle/>
          <a:p>
            <a:r>
              <a:rPr lang="en-US" dirty="0"/>
              <a:t>Suppose we have the following alignment</a:t>
            </a:r>
          </a:p>
          <a:p>
            <a:endParaRPr lang="en-US" dirty="0"/>
          </a:p>
          <a:p>
            <a:r>
              <a:rPr lang="en-US" dirty="0"/>
              <a:t>It will look like this in the SAM file</a:t>
            </a:r>
          </a:p>
          <a:p>
            <a:r>
              <a:rPr lang="en-US" dirty="0"/>
              <a:t>Coordinates are 1-based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59EBF-70BA-F1D8-724B-0FF45A6A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B02675-AE2C-DAE5-95CC-D26017585746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894A3B3-1F64-13F0-DD16-7CD8F424405B}"/>
              </a:ext>
            </a:extLst>
          </p:cNvPr>
          <p:cNvSpPr/>
          <p:nvPr/>
        </p:nvSpPr>
        <p:spPr>
          <a:xfrm>
            <a:off x="202114" y="2372936"/>
            <a:ext cx="7333804" cy="520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35C17-3807-E794-2AFB-38E15225C46D}"/>
              </a:ext>
            </a:extLst>
          </p:cNvPr>
          <p:cNvSpPr/>
          <p:nvPr/>
        </p:nvSpPr>
        <p:spPr>
          <a:xfrm>
            <a:off x="202114" y="4899209"/>
            <a:ext cx="7608053" cy="474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8C959A-2D7C-F18D-CA3B-EFC302AAE68E}"/>
              </a:ext>
            </a:extLst>
          </p:cNvPr>
          <p:cNvSpPr/>
          <p:nvPr/>
        </p:nvSpPr>
        <p:spPr>
          <a:xfrm>
            <a:off x="216433" y="5707117"/>
            <a:ext cx="10393760" cy="827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72449C-F10B-7F99-8A5A-F95853A2209D}"/>
              </a:ext>
            </a:extLst>
          </p:cNvPr>
          <p:cNvSpPr/>
          <p:nvPr/>
        </p:nvSpPr>
        <p:spPr>
          <a:xfrm>
            <a:off x="202114" y="3239815"/>
            <a:ext cx="7333804" cy="863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0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F3BA-9CE8-C486-C852-7AA2AD056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E5783-6D89-2014-87B1-F3FD65C0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FC4A2-2AE2-50DB-725F-6668260C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           </a:t>
            </a:r>
            <a:r>
              <a:rPr lang="en-US" sz="2400" dirty="0"/>
              <a:t>https://samtools.github.io/hts-specs/SAMv1.pdf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3BB2-0BC1-C490-3147-28D91437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84" y="1690688"/>
            <a:ext cx="3853404" cy="4351338"/>
          </a:xfrm>
        </p:spPr>
        <p:txBody>
          <a:bodyPr/>
          <a:lstStyle/>
          <a:p>
            <a:r>
              <a:rPr lang="en-US" dirty="0"/>
              <a:t>Suppose we have the following alignment</a:t>
            </a:r>
          </a:p>
          <a:p>
            <a:endParaRPr lang="en-US" dirty="0"/>
          </a:p>
          <a:p>
            <a:r>
              <a:rPr lang="en-US" dirty="0"/>
              <a:t>It will look like this in the SAM file</a:t>
            </a:r>
          </a:p>
          <a:p>
            <a:r>
              <a:rPr lang="en-US" dirty="0"/>
              <a:t>Coordinates are 1-based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A2BCE-6C7F-0630-67F2-9166FAAF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DF34E5-B2F6-0489-D1E4-1C4E4D0BBDA7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85FFD0F-4A4D-EB3C-49BD-12919DE0BFD7}"/>
              </a:ext>
            </a:extLst>
          </p:cNvPr>
          <p:cNvSpPr/>
          <p:nvPr/>
        </p:nvSpPr>
        <p:spPr>
          <a:xfrm>
            <a:off x="202114" y="2372936"/>
            <a:ext cx="7333804" cy="504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9C4E5-0344-AA51-62B2-208F949CC603}"/>
              </a:ext>
            </a:extLst>
          </p:cNvPr>
          <p:cNvSpPr/>
          <p:nvPr/>
        </p:nvSpPr>
        <p:spPr>
          <a:xfrm>
            <a:off x="202114" y="4899209"/>
            <a:ext cx="7608053" cy="474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C148D-545F-D9FB-F881-B10E2AD4CFCD}"/>
              </a:ext>
            </a:extLst>
          </p:cNvPr>
          <p:cNvSpPr/>
          <p:nvPr/>
        </p:nvSpPr>
        <p:spPr>
          <a:xfrm>
            <a:off x="216433" y="6248096"/>
            <a:ext cx="10393760" cy="286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CFB0F-3F44-A89A-4B69-550C193A9024}"/>
              </a:ext>
            </a:extLst>
          </p:cNvPr>
          <p:cNvSpPr/>
          <p:nvPr/>
        </p:nvSpPr>
        <p:spPr>
          <a:xfrm>
            <a:off x="202114" y="3775840"/>
            <a:ext cx="7333804" cy="327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8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BC7AB-2A52-7BAD-7298-3A99D803C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9E2C0F-E8A5-A5B9-2EEA-13595FC3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8AEEB-4F2E-64BB-C082-15792627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           </a:t>
            </a:r>
            <a:r>
              <a:rPr lang="en-US" sz="2400" dirty="0"/>
              <a:t>https://samtools.github.io/hts-specs/SAMv1.pdf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AB70-8A42-5C10-3176-41F0903B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84" y="1690688"/>
            <a:ext cx="3853404" cy="4351338"/>
          </a:xfrm>
        </p:spPr>
        <p:txBody>
          <a:bodyPr/>
          <a:lstStyle/>
          <a:p>
            <a:r>
              <a:rPr lang="en-US" dirty="0"/>
              <a:t>Suppose we have the following alignment</a:t>
            </a:r>
          </a:p>
          <a:p>
            <a:endParaRPr lang="en-US" dirty="0"/>
          </a:p>
          <a:p>
            <a:r>
              <a:rPr lang="en-US" dirty="0"/>
              <a:t>It will look like this in the SAM file</a:t>
            </a:r>
          </a:p>
          <a:p>
            <a:r>
              <a:rPr lang="en-US" dirty="0"/>
              <a:t>Coordinates are 1-based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0B562-FE48-1E29-88EF-322DD095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F5ED7E-17D1-A7EA-D99C-7DF9AF6D617E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CBDDF8-A475-DF91-D079-BB5C567A6F49}"/>
              </a:ext>
            </a:extLst>
          </p:cNvPr>
          <p:cNvSpPr/>
          <p:nvPr/>
        </p:nvSpPr>
        <p:spPr>
          <a:xfrm>
            <a:off x="216433" y="2720822"/>
            <a:ext cx="7333804" cy="982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868B1-69FD-C857-6B58-E148D8E6D639}"/>
              </a:ext>
            </a:extLst>
          </p:cNvPr>
          <p:cNvSpPr/>
          <p:nvPr/>
        </p:nvSpPr>
        <p:spPr>
          <a:xfrm>
            <a:off x="309030" y="5178638"/>
            <a:ext cx="10316929" cy="1088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3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F90E23-1B3A-42CF-9767-88548BB4707E}"/>
              </a:ext>
            </a:extLst>
          </p:cNvPr>
          <p:cNvGrpSpPr/>
          <p:nvPr/>
        </p:nvGrpSpPr>
        <p:grpSpPr>
          <a:xfrm>
            <a:off x="635893" y="2026644"/>
            <a:ext cx="2006573" cy="1905000"/>
            <a:chOff x="685800" y="2819400"/>
            <a:chExt cx="3036888" cy="3279775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D8AC61E0-17BD-4AD6-A53C-4C3833139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0" y="2819400"/>
              <a:ext cx="1512888" cy="1755775"/>
            </a:xfrm>
            <a:custGeom>
              <a:avLst/>
              <a:gdLst>
                <a:gd name="T0" fmla="*/ 370 w 953"/>
                <a:gd name="T1" fmla="*/ 457 h 1106"/>
                <a:gd name="T2" fmla="*/ 296 w 953"/>
                <a:gd name="T3" fmla="*/ 413 h 1106"/>
                <a:gd name="T4" fmla="*/ 540 w 953"/>
                <a:gd name="T5" fmla="*/ 214 h 1106"/>
                <a:gd name="T6" fmla="*/ 665 w 953"/>
                <a:gd name="T7" fmla="*/ 465 h 1106"/>
                <a:gd name="T8" fmla="*/ 392 w 953"/>
                <a:gd name="T9" fmla="*/ 398 h 1106"/>
                <a:gd name="T10" fmla="*/ 414 w 953"/>
                <a:gd name="T11" fmla="*/ 243 h 1106"/>
                <a:gd name="T12" fmla="*/ 621 w 953"/>
                <a:gd name="T13" fmla="*/ 133 h 1106"/>
                <a:gd name="T14" fmla="*/ 709 w 953"/>
                <a:gd name="T15" fmla="*/ 265 h 1106"/>
                <a:gd name="T16" fmla="*/ 532 w 953"/>
                <a:gd name="T17" fmla="*/ 421 h 1106"/>
                <a:gd name="T18" fmla="*/ 362 w 953"/>
                <a:gd name="T19" fmla="*/ 258 h 1106"/>
                <a:gd name="T20" fmla="*/ 185 w 953"/>
                <a:gd name="T21" fmla="*/ 133 h 1106"/>
                <a:gd name="T22" fmla="*/ 444 w 953"/>
                <a:gd name="T23" fmla="*/ 369 h 1106"/>
                <a:gd name="T24" fmla="*/ 458 w 953"/>
                <a:gd name="T25" fmla="*/ 199 h 1106"/>
                <a:gd name="T26" fmla="*/ 414 w 953"/>
                <a:gd name="T27" fmla="*/ 133 h 1106"/>
                <a:gd name="T28" fmla="*/ 650 w 953"/>
                <a:gd name="T29" fmla="*/ 66 h 1106"/>
                <a:gd name="T30" fmla="*/ 665 w 953"/>
                <a:gd name="T31" fmla="*/ 236 h 1106"/>
                <a:gd name="T32" fmla="*/ 444 w 953"/>
                <a:gd name="T33" fmla="*/ 288 h 1106"/>
                <a:gd name="T34" fmla="*/ 259 w 953"/>
                <a:gd name="T35" fmla="*/ 376 h 1106"/>
                <a:gd name="T36" fmla="*/ 207 w 953"/>
                <a:gd name="T37" fmla="*/ 472 h 1106"/>
                <a:gd name="T38" fmla="*/ 252 w 953"/>
                <a:gd name="T39" fmla="*/ 716 h 1106"/>
                <a:gd name="T40" fmla="*/ 429 w 953"/>
                <a:gd name="T41" fmla="*/ 937 h 1106"/>
                <a:gd name="T42" fmla="*/ 333 w 953"/>
                <a:gd name="T43" fmla="*/ 1070 h 1106"/>
                <a:gd name="T44" fmla="*/ 362 w 953"/>
                <a:gd name="T45" fmla="*/ 841 h 1106"/>
                <a:gd name="T46" fmla="*/ 576 w 953"/>
                <a:gd name="T47" fmla="*/ 745 h 1106"/>
                <a:gd name="T48" fmla="*/ 709 w 953"/>
                <a:gd name="T49" fmla="*/ 731 h 1106"/>
                <a:gd name="T50" fmla="*/ 458 w 953"/>
                <a:gd name="T51" fmla="*/ 657 h 1106"/>
                <a:gd name="T52" fmla="*/ 473 w 953"/>
                <a:gd name="T53" fmla="*/ 450 h 1106"/>
                <a:gd name="T54" fmla="*/ 636 w 953"/>
                <a:gd name="T55" fmla="*/ 531 h 1106"/>
                <a:gd name="T56" fmla="*/ 370 w 953"/>
                <a:gd name="T57" fmla="*/ 649 h 1106"/>
                <a:gd name="T58" fmla="*/ 185 w 953"/>
                <a:gd name="T59" fmla="*/ 450 h 1106"/>
                <a:gd name="T60" fmla="*/ 37 w 953"/>
                <a:gd name="T61" fmla="*/ 590 h 1106"/>
                <a:gd name="T62" fmla="*/ 0 w 953"/>
                <a:gd name="T63" fmla="*/ 709 h 1106"/>
                <a:gd name="T64" fmla="*/ 170 w 953"/>
                <a:gd name="T65" fmla="*/ 886 h 1106"/>
                <a:gd name="T66" fmla="*/ 311 w 953"/>
                <a:gd name="T67" fmla="*/ 819 h 1106"/>
                <a:gd name="T68" fmla="*/ 613 w 953"/>
                <a:gd name="T69" fmla="*/ 627 h 1106"/>
                <a:gd name="T70" fmla="*/ 783 w 953"/>
                <a:gd name="T71" fmla="*/ 443 h 1106"/>
                <a:gd name="T72" fmla="*/ 754 w 953"/>
                <a:gd name="T73" fmla="*/ 620 h 1106"/>
                <a:gd name="T74" fmla="*/ 924 w 953"/>
                <a:gd name="T75" fmla="*/ 613 h 1106"/>
                <a:gd name="T76" fmla="*/ 946 w 953"/>
                <a:gd name="T77" fmla="*/ 428 h 1106"/>
                <a:gd name="T78" fmla="*/ 768 w 953"/>
                <a:gd name="T79" fmla="*/ 406 h 1106"/>
                <a:gd name="T80" fmla="*/ 724 w 953"/>
                <a:gd name="T81" fmla="*/ 155 h 1106"/>
                <a:gd name="T82" fmla="*/ 562 w 953"/>
                <a:gd name="T83" fmla="*/ 96 h 1106"/>
                <a:gd name="T84" fmla="*/ 495 w 953"/>
                <a:gd name="T85" fmla="*/ 391 h 1106"/>
                <a:gd name="T86" fmla="*/ 517 w 953"/>
                <a:gd name="T87" fmla="*/ 553 h 1106"/>
                <a:gd name="T88" fmla="*/ 325 w 953"/>
                <a:gd name="T89" fmla="*/ 576 h 1106"/>
                <a:gd name="T90" fmla="*/ 303 w 953"/>
                <a:gd name="T91" fmla="*/ 398 h 1106"/>
                <a:gd name="T92" fmla="*/ 399 w 953"/>
                <a:gd name="T93" fmla="*/ 280 h 1106"/>
                <a:gd name="T94" fmla="*/ 599 w 953"/>
                <a:gd name="T95" fmla="*/ 273 h 1106"/>
                <a:gd name="T96" fmla="*/ 495 w 953"/>
                <a:gd name="T97" fmla="*/ 524 h 1106"/>
                <a:gd name="T98" fmla="*/ 274 w 953"/>
                <a:gd name="T99" fmla="*/ 347 h 1106"/>
                <a:gd name="T100" fmla="*/ 466 w 953"/>
                <a:gd name="T101" fmla="*/ 325 h 1106"/>
                <a:gd name="T102" fmla="*/ 133 w 953"/>
                <a:gd name="T103" fmla="*/ 457 h 1106"/>
                <a:gd name="T104" fmla="*/ 82 w 953"/>
                <a:gd name="T105" fmla="*/ 753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3" h="1106">
                  <a:moveTo>
                    <a:pt x="495" y="517"/>
                  </a:moveTo>
                  <a:cubicBezTo>
                    <a:pt x="456" y="497"/>
                    <a:pt x="407" y="480"/>
                    <a:pt x="370" y="457"/>
                  </a:cubicBezTo>
                  <a:cubicBezTo>
                    <a:pt x="321" y="426"/>
                    <a:pt x="360" y="441"/>
                    <a:pt x="318" y="428"/>
                  </a:cubicBezTo>
                  <a:cubicBezTo>
                    <a:pt x="311" y="423"/>
                    <a:pt x="296" y="422"/>
                    <a:pt x="296" y="413"/>
                  </a:cubicBezTo>
                  <a:cubicBezTo>
                    <a:pt x="290" y="259"/>
                    <a:pt x="289" y="225"/>
                    <a:pt x="414" y="206"/>
                  </a:cubicBezTo>
                  <a:cubicBezTo>
                    <a:pt x="456" y="209"/>
                    <a:pt x="501" y="199"/>
                    <a:pt x="540" y="214"/>
                  </a:cubicBezTo>
                  <a:cubicBezTo>
                    <a:pt x="604" y="239"/>
                    <a:pt x="621" y="325"/>
                    <a:pt x="665" y="369"/>
                  </a:cubicBezTo>
                  <a:cubicBezTo>
                    <a:pt x="673" y="401"/>
                    <a:pt x="683" y="431"/>
                    <a:pt x="665" y="465"/>
                  </a:cubicBezTo>
                  <a:cubicBezTo>
                    <a:pt x="663" y="470"/>
                    <a:pt x="617" y="484"/>
                    <a:pt x="606" y="487"/>
                  </a:cubicBezTo>
                  <a:cubicBezTo>
                    <a:pt x="426" y="479"/>
                    <a:pt x="450" y="514"/>
                    <a:pt x="392" y="398"/>
                  </a:cubicBezTo>
                  <a:cubicBezTo>
                    <a:pt x="381" y="347"/>
                    <a:pt x="375" y="339"/>
                    <a:pt x="392" y="273"/>
                  </a:cubicBezTo>
                  <a:cubicBezTo>
                    <a:pt x="395" y="261"/>
                    <a:pt x="406" y="252"/>
                    <a:pt x="414" y="243"/>
                  </a:cubicBezTo>
                  <a:cubicBezTo>
                    <a:pt x="451" y="202"/>
                    <a:pt x="487" y="143"/>
                    <a:pt x="540" y="125"/>
                  </a:cubicBezTo>
                  <a:cubicBezTo>
                    <a:pt x="567" y="128"/>
                    <a:pt x="595" y="124"/>
                    <a:pt x="621" y="133"/>
                  </a:cubicBezTo>
                  <a:cubicBezTo>
                    <a:pt x="632" y="137"/>
                    <a:pt x="636" y="152"/>
                    <a:pt x="643" y="162"/>
                  </a:cubicBezTo>
                  <a:cubicBezTo>
                    <a:pt x="668" y="197"/>
                    <a:pt x="696" y="223"/>
                    <a:pt x="709" y="265"/>
                  </a:cubicBezTo>
                  <a:cubicBezTo>
                    <a:pt x="702" y="371"/>
                    <a:pt x="715" y="385"/>
                    <a:pt x="636" y="435"/>
                  </a:cubicBezTo>
                  <a:cubicBezTo>
                    <a:pt x="601" y="430"/>
                    <a:pt x="566" y="430"/>
                    <a:pt x="532" y="421"/>
                  </a:cubicBezTo>
                  <a:cubicBezTo>
                    <a:pt x="520" y="418"/>
                    <a:pt x="513" y="405"/>
                    <a:pt x="503" y="398"/>
                  </a:cubicBezTo>
                  <a:cubicBezTo>
                    <a:pt x="444" y="358"/>
                    <a:pt x="403" y="318"/>
                    <a:pt x="362" y="258"/>
                  </a:cubicBezTo>
                  <a:cubicBezTo>
                    <a:pt x="341" y="190"/>
                    <a:pt x="403" y="90"/>
                    <a:pt x="325" y="66"/>
                  </a:cubicBezTo>
                  <a:cubicBezTo>
                    <a:pt x="236" y="73"/>
                    <a:pt x="221" y="61"/>
                    <a:pt x="185" y="133"/>
                  </a:cubicBezTo>
                  <a:cubicBezTo>
                    <a:pt x="142" y="310"/>
                    <a:pt x="201" y="371"/>
                    <a:pt x="340" y="428"/>
                  </a:cubicBezTo>
                  <a:cubicBezTo>
                    <a:pt x="398" y="420"/>
                    <a:pt x="409" y="413"/>
                    <a:pt x="444" y="369"/>
                  </a:cubicBezTo>
                  <a:cubicBezTo>
                    <a:pt x="462" y="313"/>
                    <a:pt x="455" y="340"/>
                    <a:pt x="466" y="288"/>
                  </a:cubicBezTo>
                  <a:cubicBezTo>
                    <a:pt x="463" y="258"/>
                    <a:pt x="466" y="228"/>
                    <a:pt x="458" y="199"/>
                  </a:cubicBezTo>
                  <a:cubicBezTo>
                    <a:pt x="453" y="182"/>
                    <a:pt x="439" y="170"/>
                    <a:pt x="429" y="155"/>
                  </a:cubicBezTo>
                  <a:cubicBezTo>
                    <a:pt x="424" y="148"/>
                    <a:pt x="414" y="133"/>
                    <a:pt x="414" y="133"/>
                  </a:cubicBezTo>
                  <a:cubicBezTo>
                    <a:pt x="398" y="51"/>
                    <a:pt x="432" y="12"/>
                    <a:pt x="510" y="0"/>
                  </a:cubicBezTo>
                  <a:cubicBezTo>
                    <a:pt x="607" y="14"/>
                    <a:pt x="602" y="3"/>
                    <a:pt x="650" y="66"/>
                  </a:cubicBezTo>
                  <a:cubicBezTo>
                    <a:pt x="658" y="88"/>
                    <a:pt x="672" y="133"/>
                    <a:pt x="672" y="133"/>
                  </a:cubicBezTo>
                  <a:cubicBezTo>
                    <a:pt x="670" y="167"/>
                    <a:pt x="673" y="202"/>
                    <a:pt x="665" y="236"/>
                  </a:cubicBezTo>
                  <a:cubicBezTo>
                    <a:pt x="661" y="253"/>
                    <a:pt x="636" y="262"/>
                    <a:pt x="621" y="265"/>
                  </a:cubicBezTo>
                  <a:cubicBezTo>
                    <a:pt x="563" y="276"/>
                    <a:pt x="503" y="282"/>
                    <a:pt x="444" y="288"/>
                  </a:cubicBezTo>
                  <a:cubicBezTo>
                    <a:pt x="398" y="302"/>
                    <a:pt x="351" y="310"/>
                    <a:pt x="311" y="339"/>
                  </a:cubicBezTo>
                  <a:cubicBezTo>
                    <a:pt x="294" y="351"/>
                    <a:pt x="259" y="376"/>
                    <a:pt x="259" y="376"/>
                  </a:cubicBezTo>
                  <a:cubicBezTo>
                    <a:pt x="244" y="423"/>
                    <a:pt x="264" y="372"/>
                    <a:pt x="229" y="421"/>
                  </a:cubicBezTo>
                  <a:cubicBezTo>
                    <a:pt x="220" y="433"/>
                    <a:pt x="212" y="457"/>
                    <a:pt x="207" y="472"/>
                  </a:cubicBezTo>
                  <a:cubicBezTo>
                    <a:pt x="210" y="531"/>
                    <a:pt x="211" y="590"/>
                    <a:pt x="215" y="649"/>
                  </a:cubicBezTo>
                  <a:cubicBezTo>
                    <a:pt x="217" y="674"/>
                    <a:pt x="252" y="716"/>
                    <a:pt x="252" y="716"/>
                  </a:cubicBezTo>
                  <a:cubicBezTo>
                    <a:pt x="271" y="776"/>
                    <a:pt x="327" y="840"/>
                    <a:pt x="384" y="864"/>
                  </a:cubicBezTo>
                  <a:cubicBezTo>
                    <a:pt x="420" y="917"/>
                    <a:pt x="406" y="892"/>
                    <a:pt x="429" y="937"/>
                  </a:cubicBezTo>
                  <a:cubicBezTo>
                    <a:pt x="440" y="982"/>
                    <a:pt x="458" y="1048"/>
                    <a:pt x="421" y="1085"/>
                  </a:cubicBezTo>
                  <a:cubicBezTo>
                    <a:pt x="400" y="1106"/>
                    <a:pt x="362" y="1075"/>
                    <a:pt x="333" y="1070"/>
                  </a:cubicBezTo>
                  <a:cubicBezTo>
                    <a:pt x="295" y="1042"/>
                    <a:pt x="290" y="1028"/>
                    <a:pt x="281" y="982"/>
                  </a:cubicBezTo>
                  <a:cubicBezTo>
                    <a:pt x="288" y="887"/>
                    <a:pt x="277" y="872"/>
                    <a:pt x="362" y="841"/>
                  </a:cubicBezTo>
                  <a:cubicBezTo>
                    <a:pt x="392" y="819"/>
                    <a:pt x="412" y="819"/>
                    <a:pt x="444" y="805"/>
                  </a:cubicBezTo>
                  <a:cubicBezTo>
                    <a:pt x="490" y="784"/>
                    <a:pt x="527" y="756"/>
                    <a:pt x="576" y="745"/>
                  </a:cubicBezTo>
                  <a:cubicBezTo>
                    <a:pt x="591" y="738"/>
                    <a:pt x="619" y="723"/>
                    <a:pt x="636" y="723"/>
                  </a:cubicBezTo>
                  <a:cubicBezTo>
                    <a:pt x="660" y="723"/>
                    <a:pt x="733" y="731"/>
                    <a:pt x="709" y="731"/>
                  </a:cubicBezTo>
                  <a:cubicBezTo>
                    <a:pt x="670" y="731"/>
                    <a:pt x="630" y="726"/>
                    <a:pt x="591" y="723"/>
                  </a:cubicBezTo>
                  <a:cubicBezTo>
                    <a:pt x="539" y="709"/>
                    <a:pt x="504" y="685"/>
                    <a:pt x="458" y="657"/>
                  </a:cubicBezTo>
                  <a:cubicBezTo>
                    <a:pt x="439" y="628"/>
                    <a:pt x="422" y="618"/>
                    <a:pt x="414" y="583"/>
                  </a:cubicBezTo>
                  <a:cubicBezTo>
                    <a:pt x="423" y="526"/>
                    <a:pt x="413" y="469"/>
                    <a:pt x="473" y="450"/>
                  </a:cubicBezTo>
                  <a:cubicBezTo>
                    <a:pt x="517" y="418"/>
                    <a:pt x="528" y="421"/>
                    <a:pt x="584" y="428"/>
                  </a:cubicBezTo>
                  <a:cubicBezTo>
                    <a:pt x="624" y="455"/>
                    <a:pt x="621" y="489"/>
                    <a:pt x="636" y="531"/>
                  </a:cubicBezTo>
                  <a:cubicBezTo>
                    <a:pt x="605" y="624"/>
                    <a:pt x="565" y="652"/>
                    <a:pt x="466" y="664"/>
                  </a:cubicBezTo>
                  <a:cubicBezTo>
                    <a:pt x="434" y="659"/>
                    <a:pt x="400" y="660"/>
                    <a:pt x="370" y="649"/>
                  </a:cubicBezTo>
                  <a:cubicBezTo>
                    <a:pt x="327" y="633"/>
                    <a:pt x="220" y="550"/>
                    <a:pt x="192" y="509"/>
                  </a:cubicBezTo>
                  <a:cubicBezTo>
                    <a:pt x="190" y="489"/>
                    <a:pt x="199" y="464"/>
                    <a:pt x="185" y="450"/>
                  </a:cubicBezTo>
                  <a:cubicBezTo>
                    <a:pt x="176" y="441"/>
                    <a:pt x="159" y="457"/>
                    <a:pt x="148" y="465"/>
                  </a:cubicBezTo>
                  <a:cubicBezTo>
                    <a:pt x="105" y="496"/>
                    <a:pt x="61" y="544"/>
                    <a:pt x="37" y="590"/>
                  </a:cubicBezTo>
                  <a:cubicBezTo>
                    <a:pt x="31" y="616"/>
                    <a:pt x="24" y="639"/>
                    <a:pt x="15" y="664"/>
                  </a:cubicBezTo>
                  <a:cubicBezTo>
                    <a:pt x="10" y="679"/>
                    <a:pt x="0" y="709"/>
                    <a:pt x="0" y="709"/>
                  </a:cubicBezTo>
                  <a:cubicBezTo>
                    <a:pt x="5" y="741"/>
                    <a:pt x="7" y="774"/>
                    <a:pt x="15" y="805"/>
                  </a:cubicBezTo>
                  <a:cubicBezTo>
                    <a:pt x="31" y="866"/>
                    <a:pt x="124" y="873"/>
                    <a:pt x="170" y="886"/>
                  </a:cubicBezTo>
                  <a:cubicBezTo>
                    <a:pt x="205" y="883"/>
                    <a:pt x="243" y="893"/>
                    <a:pt x="274" y="878"/>
                  </a:cubicBezTo>
                  <a:cubicBezTo>
                    <a:pt x="295" y="868"/>
                    <a:pt x="299" y="839"/>
                    <a:pt x="311" y="819"/>
                  </a:cubicBezTo>
                  <a:cubicBezTo>
                    <a:pt x="319" y="807"/>
                    <a:pt x="333" y="782"/>
                    <a:pt x="333" y="782"/>
                  </a:cubicBezTo>
                  <a:cubicBezTo>
                    <a:pt x="354" y="648"/>
                    <a:pt x="501" y="636"/>
                    <a:pt x="613" y="627"/>
                  </a:cubicBezTo>
                  <a:cubicBezTo>
                    <a:pt x="735" y="632"/>
                    <a:pt x="786" y="650"/>
                    <a:pt x="887" y="627"/>
                  </a:cubicBezTo>
                  <a:cubicBezTo>
                    <a:pt x="950" y="527"/>
                    <a:pt x="853" y="487"/>
                    <a:pt x="783" y="443"/>
                  </a:cubicBezTo>
                  <a:cubicBezTo>
                    <a:pt x="709" y="457"/>
                    <a:pt x="730" y="486"/>
                    <a:pt x="739" y="568"/>
                  </a:cubicBezTo>
                  <a:cubicBezTo>
                    <a:pt x="739" y="572"/>
                    <a:pt x="749" y="614"/>
                    <a:pt x="754" y="620"/>
                  </a:cubicBezTo>
                  <a:cubicBezTo>
                    <a:pt x="776" y="647"/>
                    <a:pt x="825" y="640"/>
                    <a:pt x="850" y="642"/>
                  </a:cubicBezTo>
                  <a:cubicBezTo>
                    <a:pt x="877" y="633"/>
                    <a:pt x="895" y="620"/>
                    <a:pt x="924" y="613"/>
                  </a:cubicBezTo>
                  <a:cubicBezTo>
                    <a:pt x="937" y="599"/>
                    <a:pt x="953" y="589"/>
                    <a:pt x="953" y="568"/>
                  </a:cubicBezTo>
                  <a:cubicBezTo>
                    <a:pt x="953" y="521"/>
                    <a:pt x="950" y="475"/>
                    <a:pt x="946" y="428"/>
                  </a:cubicBezTo>
                  <a:cubicBezTo>
                    <a:pt x="939" y="352"/>
                    <a:pt x="843" y="316"/>
                    <a:pt x="791" y="280"/>
                  </a:cubicBezTo>
                  <a:cubicBezTo>
                    <a:pt x="746" y="348"/>
                    <a:pt x="759" y="307"/>
                    <a:pt x="768" y="406"/>
                  </a:cubicBezTo>
                  <a:cubicBezTo>
                    <a:pt x="813" y="398"/>
                    <a:pt x="826" y="398"/>
                    <a:pt x="850" y="361"/>
                  </a:cubicBezTo>
                  <a:cubicBezTo>
                    <a:pt x="870" y="258"/>
                    <a:pt x="818" y="194"/>
                    <a:pt x="724" y="155"/>
                  </a:cubicBezTo>
                  <a:cubicBezTo>
                    <a:pt x="580" y="94"/>
                    <a:pt x="682" y="133"/>
                    <a:pt x="606" y="110"/>
                  </a:cubicBezTo>
                  <a:cubicBezTo>
                    <a:pt x="591" y="106"/>
                    <a:pt x="562" y="96"/>
                    <a:pt x="562" y="96"/>
                  </a:cubicBezTo>
                  <a:cubicBezTo>
                    <a:pt x="527" y="147"/>
                    <a:pt x="503" y="158"/>
                    <a:pt x="488" y="221"/>
                  </a:cubicBezTo>
                  <a:cubicBezTo>
                    <a:pt x="490" y="278"/>
                    <a:pt x="485" y="335"/>
                    <a:pt x="495" y="391"/>
                  </a:cubicBezTo>
                  <a:cubicBezTo>
                    <a:pt x="500" y="421"/>
                    <a:pt x="552" y="447"/>
                    <a:pt x="569" y="472"/>
                  </a:cubicBezTo>
                  <a:cubicBezTo>
                    <a:pt x="560" y="518"/>
                    <a:pt x="554" y="526"/>
                    <a:pt x="517" y="553"/>
                  </a:cubicBezTo>
                  <a:cubicBezTo>
                    <a:pt x="495" y="588"/>
                    <a:pt x="471" y="585"/>
                    <a:pt x="436" y="598"/>
                  </a:cubicBezTo>
                  <a:cubicBezTo>
                    <a:pt x="398" y="592"/>
                    <a:pt x="363" y="583"/>
                    <a:pt x="325" y="576"/>
                  </a:cubicBezTo>
                  <a:cubicBezTo>
                    <a:pt x="313" y="556"/>
                    <a:pt x="285" y="540"/>
                    <a:pt x="288" y="517"/>
                  </a:cubicBezTo>
                  <a:cubicBezTo>
                    <a:pt x="293" y="477"/>
                    <a:pt x="293" y="437"/>
                    <a:pt x="303" y="398"/>
                  </a:cubicBezTo>
                  <a:cubicBezTo>
                    <a:pt x="306" y="386"/>
                    <a:pt x="319" y="379"/>
                    <a:pt x="325" y="369"/>
                  </a:cubicBezTo>
                  <a:cubicBezTo>
                    <a:pt x="346" y="336"/>
                    <a:pt x="359" y="297"/>
                    <a:pt x="399" y="280"/>
                  </a:cubicBezTo>
                  <a:cubicBezTo>
                    <a:pt x="427" y="268"/>
                    <a:pt x="459" y="267"/>
                    <a:pt x="488" y="258"/>
                  </a:cubicBezTo>
                  <a:cubicBezTo>
                    <a:pt x="525" y="263"/>
                    <a:pt x="565" y="257"/>
                    <a:pt x="599" y="273"/>
                  </a:cubicBezTo>
                  <a:cubicBezTo>
                    <a:pt x="613" y="280"/>
                    <a:pt x="613" y="317"/>
                    <a:pt x="613" y="317"/>
                  </a:cubicBezTo>
                  <a:cubicBezTo>
                    <a:pt x="606" y="407"/>
                    <a:pt x="596" y="501"/>
                    <a:pt x="495" y="524"/>
                  </a:cubicBezTo>
                  <a:cubicBezTo>
                    <a:pt x="456" y="519"/>
                    <a:pt x="415" y="519"/>
                    <a:pt x="377" y="509"/>
                  </a:cubicBezTo>
                  <a:cubicBezTo>
                    <a:pt x="338" y="499"/>
                    <a:pt x="286" y="384"/>
                    <a:pt x="274" y="347"/>
                  </a:cubicBezTo>
                  <a:cubicBezTo>
                    <a:pt x="302" y="273"/>
                    <a:pt x="299" y="268"/>
                    <a:pt x="370" y="251"/>
                  </a:cubicBezTo>
                  <a:cubicBezTo>
                    <a:pt x="462" y="260"/>
                    <a:pt x="449" y="245"/>
                    <a:pt x="466" y="325"/>
                  </a:cubicBezTo>
                  <a:cubicBezTo>
                    <a:pt x="452" y="396"/>
                    <a:pt x="441" y="488"/>
                    <a:pt x="362" y="517"/>
                  </a:cubicBezTo>
                  <a:cubicBezTo>
                    <a:pt x="271" y="509"/>
                    <a:pt x="184" y="535"/>
                    <a:pt x="133" y="457"/>
                  </a:cubicBezTo>
                  <a:cubicBezTo>
                    <a:pt x="128" y="536"/>
                    <a:pt x="121" y="604"/>
                    <a:pt x="104" y="679"/>
                  </a:cubicBezTo>
                  <a:cubicBezTo>
                    <a:pt x="100" y="695"/>
                    <a:pt x="96" y="753"/>
                    <a:pt x="82" y="7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525243E6-3A13-4886-A439-5A8E03012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4114800"/>
              <a:ext cx="1512888" cy="1755775"/>
            </a:xfrm>
            <a:custGeom>
              <a:avLst/>
              <a:gdLst>
                <a:gd name="T0" fmla="*/ 370 w 953"/>
                <a:gd name="T1" fmla="*/ 457 h 1106"/>
                <a:gd name="T2" fmla="*/ 296 w 953"/>
                <a:gd name="T3" fmla="*/ 413 h 1106"/>
                <a:gd name="T4" fmla="*/ 540 w 953"/>
                <a:gd name="T5" fmla="*/ 214 h 1106"/>
                <a:gd name="T6" fmla="*/ 665 w 953"/>
                <a:gd name="T7" fmla="*/ 465 h 1106"/>
                <a:gd name="T8" fmla="*/ 392 w 953"/>
                <a:gd name="T9" fmla="*/ 398 h 1106"/>
                <a:gd name="T10" fmla="*/ 414 w 953"/>
                <a:gd name="T11" fmla="*/ 243 h 1106"/>
                <a:gd name="T12" fmla="*/ 621 w 953"/>
                <a:gd name="T13" fmla="*/ 133 h 1106"/>
                <a:gd name="T14" fmla="*/ 709 w 953"/>
                <a:gd name="T15" fmla="*/ 265 h 1106"/>
                <a:gd name="T16" fmla="*/ 532 w 953"/>
                <a:gd name="T17" fmla="*/ 421 h 1106"/>
                <a:gd name="T18" fmla="*/ 362 w 953"/>
                <a:gd name="T19" fmla="*/ 258 h 1106"/>
                <a:gd name="T20" fmla="*/ 185 w 953"/>
                <a:gd name="T21" fmla="*/ 133 h 1106"/>
                <a:gd name="T22" fmla="*/ 444 w 953"/>
                <a:gd name="T23" fmla="*/ 369 h 1106"/>
                <a:gd name="T24" fmla="*/ 458 w 953"/>
                <a:gd name="T25" fmla="*/ 199 h 1106"/>
                <a:gd name="T26" fmla="*/ 414 w 953"/>
                <a:gd name="T27" fmla="*/ 133 h 1106"/>
                <a:gd name="T28" fmla="*/ 650 w 953"/>
                <a:gd name="T29" fmla="*/ 66 h 1106"/>
                <a:gd name="T30" fmla="*/ 665 w 953"/>
                <a:gd name="T31" fmla="*/ 236 h 1106"/>
                <a:gd name="T32" fmla="*/ 444 w 953"/>
                <a:gd name="T33" fmla="*/ 288 h 1106"/>
                <a:gd name="T34" fmla="*/ 259 w 953"/>
                <a:gd name="T35" fmla="*/ 376 h 1106"/>
                <a:gd name="T36" fmla="*/ 207 w 953"/>
                <a:gd name="T37" fmla="*/ 472 h 1106"/>
                <a:gd name="T38" fmla="*/ 252 w 953"/>
                <a:gd name="T39" fmla="*/ 716 h 1106"/>
                <a:gd name="T40" fmla="*/ 429 w 953"/>
                <a:gd name="T41" fmla="*/ 937 h 1106"/>
                <a:gd name="T42" fmla="*/ 333 w 953"/>
                <a:gd name="T43" fmla="*/ 1070 h 1106"/>
                <a:gd name="T44" fmla="*/ 362 w 953"/>
                <a:gd name="T45" fmla="*/ 841 h 1106"/>
                <a:gd name="T46" fmla="*/ 576 w 953"/>
                <a:gd name="T47" fmla="*/ 745 h 1106"/>
                <a:gd name="T48" fmla="*/ 709 w 953"/>
                <a:gd name="T49" fmla="*/ 731 h 1106"/>
                <a:gd name="T50" fmla="*/ 458 w 953"/>
                <a:gd name="T51" fmla="*/ 657 h 1106"/>
                <a:gd name="T52" fmla="*/ 473 w 953"/>
                <a:gd name="T53" fmla="*/ 450 h 1106"/>
                <a:gd name="T54" fmla="*/ 636 w 953"/>
                <a:gd name="T55" fmla="*/ 531 h 1106"/>
                <a:gd name="T56" fmla="*/ 370 w 953"/>
                <a:gd name="T57" fmla="*/ 649 h 1106"/>
                <a:gd name="T58" fmla="*/ 185 w 953"/>
                <a:gd name="T59" fmla="*/ 450 h 1106"/>
                <a:gd name="T60" fmla="*/ 37 w 953"/>
                <a:gd name="T61" fmla="*/ 590 h 1106"/>
                <a:gd name="T62" fmla="*/ 0 w 953"/>
                <a:gd name="T63" fmla="*/ 709 h 1106"/>
                <a:gd name="T64" fmla="*/ 170 w 953"/>
                <a:gd name="T65" fmla="*/ 886 h 1106"/>
                <a:gd name="T66" fmla="*/ 311 w 953"/>
                <a:gd name="T67" fmla="*/ 819 h 1106"/>
                <a:gd name="T68" fmla="*/ 613 w 953"/>
                <a:gd name="T69" fmla="*/ 627 h 1106"/>
                <a:gd name="T70" fmla="*/ 783 w 953"/>
                <a:gd name="T71" fmla="*/ 443 h 1106"/>
                <a:gd name="T72" fmla="*/ 754 w 953"/>
                <a:gd name="T73" fmla="*/ 620 h 1106"/>
                <a:gd name="T74" fmla="*/ 924 w 953"/>
                <a:gd name="T75" fmla="*/ 613 h 1106"/>
                <a:gd name="T76" fmla="*/ 946 w 953"/>
                <a:gd name="T77" fmla="*/ 428 h 1106"/>
                <a:gd name="T78" fmla="*/ 768 w 953"/>
                <a:gd name="T79" fmla="*/ 406 h 1106"/>
                <a:gd name="T80" fmla="*/ 724 w 953"/>
                <a:gd name="T81" fmla="*/ 155 h 1106"/>
                <a:gd name="T82" fmla="*/ 562 w 953"/>
                <a:gd name="T83" fmla="*/ 96 h 1106"/>
                <a:gd name="T84" fmla="*/ 495 w 953"/>
                <a:gd name="T85" fmla="*/ 391 h 1106"/>
                <a:gd name="T86" fmla="*/ 517 w 953"/>
                <a:gd name="T87" fmla="*/ 553 h 1106"/>
                <a:gd name="T88" fmla="*/ 325 w 953"/>
                <a:gd name="T89" fmla="*/ 576 h 1106"/>
                <a:gd name="T90" fmla="*/ 303 w 953"/>
                <a:gd name="T91" fmla="*/ 398 h 1106"/>
                <a:gd name="T92" fmla="*/ 399 w 953"/>
                <a:gd name="T93" fmla="*/ 280 h 1106"/>
                <a:gd name="T94" fmla="*/ 599 w 953"/>
                <a:gd name="T95" fmla="*/ 273 h 1106"/>
                <a:gd name="T96" fmla="*/ 495 w 953"/>
                <a:gd name="T97" fmla="*/ 524 h 1106"/>
                <a:gd name="T98" fmla="*/ 274 w 953"/>
                <a:gd name="T99" fmla="*/ 347 h 1106"/>
                <a:gd name="T100" fmla="*/ 466 w 953"/>
                <a:gd name="T101" fmla="*/ 325 h 1106"/>
                <a:gd name="T102" fmla="*/ 133 w 953"/>
                <a:gd name="T103" fmla="*/ 457 h 1106"/>
                <a:gd name="T104" fmla="*/ 82 w 953"/>
                <a:gd name="T105" fmla="*/ 753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3" h="1106">
                  <a:moveTo>
                    <a:pt x="495" y="517"/>
                  </a:moveTo>
                  <a:cubicBezTo>
                    <a:pt x="456" y="497"/>
                    <a:pt x="407" y="480"/>
                    <a:pt x="370" y="457"/>
                  </a:cubicBezTo>
                  <a:cubicBezTo>
                    <a:pt x="321" y="426"/>
                    <a:pt x="360" y="441"/>
                    <a:pt x="318" y="428"/>
                  </a:cubicBezTo>
                  <a:cubicBezTo>
                    <a:pt x="311" y="423"/>
                    <a:pt x="296" y="422"/>
                    <a:pt x="296" y="413"/>
                  </a:cubicBezTo>
                  <a:cubicBezTo>
                    <a:pt x="290" y="259"/>
                    <a:pt x="289" y="225"/>
                    <a:pt x="414" y="206"/>
                  </a:cubicBezTo>
                  <a:cubicBezTo>
                    <a:pt x="456" y="209"/>
                    <a:pt x="501" y="199"/>
                    <a:pt x="540" y="214"/>
                  </a:cubicBezTo>
                  <a:cubicBezTo>
                    <a:pt x="604" y="239"/>
                    <a:pt x="621" y="325"/>
                    <a:pt x="665" y="369"/>
                  </a:cubicBezTo>
                  <a:cubicBezTo>
                    <a:pt x="673" y="401"/>
                    <a:pt x="683" y="431"/>
                    <a:pt x="665" y="465"/>
                  </a:cubicBezTo>
                  <a:cubicBezTo>
                    <a:pt x="663" y="470"/>
                    <a:pt x="617" y="484"/>
                    <a:pt x="606" y="487"/>
                  </a:cubicBezTo>
                  <a:cubicBezTo>
                    <a:pt x="426" y="479"/>
                    <a:pt x="450" y="514"/>
                    <a:pt x="392" y="398"/>
                  </a:cubicBezTo>
                  <a:cubicBezTo>
                    <a:pt x="381" y="347"/>
                    <a:pt x="375" y="339"/>
                    <a:pt x="392" y="273"/>
                  </a:cubicBezTo>
                  <a:cubicBezTo>
                    <a:pt x="395" y="261"/>
                    <a:pt x="406" y="252"/>
                    <a:pt x="414" y="243"/>
                  </a:cubicBezTo>
                  <a:cubicBezTo>
                    <a:pt x="451" y="202"/>
                    <a:pt x="487" y="143"/>
                    <a:pt x="540" y="125"/>
                  </a:cubicBezTo>
                  <a:cubicBezTo>
                    <a:pt x="567" y="128"/>
                    <a:pt x="595" y="124"/>
                    <a:pt x="621" y="133"/>
                  </a:cubicBezTo>
                  <a:cubicBezTo>
                    <a:pt x="632" y="137"/>
                    <a:pt x="636" y="152"/>
                    <a:pt x="643" y="162"/>
                  </a:cubicBezTo>
                  <a:cubicBezTo>
                    <a:pt x="668" y="197"/>
                    <a:pt x="696" y="223"/>
                    <a:pt x="709" y="265"/>
                  </a:cubicBezTo>
                  <a:cubicBezTo>
                    <a:pt x="702" y="371"/>
                    <a:pt x="715" y="385"/>
                    <a:pt x="636" y="435"/>
                  </a:cubicBezTo>
                  <a:cubicBezTo>
                    <a:pt x="601" y="430"/>
                    <a:pt x="566" y="430"/>
                    <a:pt x="532" y="421"/>
                  </a:cubicBezTo>
                  <a:cubicBezTo>
                    <a:pt x="520" y="418"/>
                    <a:pt x="513" y="405"/>
                    <a:pt x="503" y="398"/>
                  </a:cubicBezTo>
                  <a:cubicBezTo>
                    <a:pt x="444" y="358"/>
                    <a:pt x="403" y="318"/>
                    <a:pt x="362" y="258"/>
                  </a:cubicBezTo>
                  <a:cubicBezTo>
                    <a:pt x="341" y="190"/>
                    <a:pt x="403" y="90"/>
                    <a:pt x="325" y="66"/>
                  </a:cubicBezTo>
                  <a:cubicBezTo>
                    <a:pt x="236" y="73"/>
                    <a:pt x="221" y="61"/>
                    <a:pt x="185" y="133"/>
                  </a:cubicBezTo>
                  <a:cubicBezTo>
                    <a:pt x="142" y="310"/>
                    <a:pt x="201" y="371"/>
                    <a:pt x="340" y="428"/>
                  </a:cubicBezTo>
                  <a:cubicBezTo>
                    <a:pt x="398" y="420"/>
                    <a:pt x="409" y="413"/>
                    <a:pt x="444" y="369"/>
                  </a:cubicBezTo>
                  <a:cubicBezTo>
                    <a:pt x="462" y="313"/>
                    <a:pt x="455" y="340"/>
                    <a:pt x="466" y="288"/>
                  </a:cubicBezTo>
                  <a:cubicBezTo>
                    <a:pt x="463" y="258"/>
                    <a:pt x="466" y="228"/>
                    <a:pt x="458" y="199"/>
                  </a:cubicBezTo>
                  <a:cubicBezTo>
                    <a:pt x="453" y="182"/>
                    <a:pt x="439" y="170"/>
                    <a:pt x="429" y="155"/>
                  </a:cubicBezTo>
                  <a:cubicBezTo>
                    <a:pt x="424" y="148"/>
                    <a:pt x="414" y="133"/>
                    <a:pt x="414" y="133"/>
                  </a:cubicBezTo>
                  <a:cubicBezTo>
                    <a:pt x="398" y="51"/>
                    <a:pt x="432" y="12"/>
                    <a:pt x="510" y="0"/>
                  </a:cubicBezTo>
                  <a:cubicBezTo>
                    <a:pt x="607" y="14"/>
                    <a:pt x="602" y="3"/>
                    <a:pt x="650" y="66"/>
                  </a:cubicBezTo>
                  <a:cubicBezTo>
                    <a:pt x="658" y="88"/>
                    <a:pt x="672" y="133"/>
                    <a:pt x="672" y="133"/>
                  </a:cubicBezTo>
                  <a:cubicBezTo>
                    <a:pt x="670" y="167"/>
                    <a:pt x="673" y="202"/>
                    <a:pt x="665" y="236"/>
                  </a:cubicBezTo>
                  <a:cubicBezTo>
                    <a:pt x="661" y="253"/>
                    <a:pt x="636" y="262"/>
                    <a:pt x="621" y="265"/>
                  </a:cubicBezTo>
                  <a:cubicBezTo>
                    <a:pt x="563" y="276"/>
                    <a:pt x="503" y="282"/>
                    <a:pt x="444" y="288"/>
                  </a:cubicBezTo>
                  <a:cubicBezTo>
                    <a:pt x="398" y="302"/>
                    <a:pt x="351" y="310"/>
                    <a:pt x="311" y="339"/>
                  </a:cubicBezTo>
                  <a:cubicBezTo>
                    <a:pt x="294" y="351"/>
                    <a:pt x="259" y="376"/>
                    <a:pt x="259" y="376"/>
                  </a:cubicBezTo>
                  <a:cubicBezTo>
                    <a:pt x="244" y="423"/>
                    <a:pt x="264" y="372"/>
                    <a:pt x="229" y="421"/>
                  </a:cubicBezTo>
                  <a:cubicBezTo>
                    <a:pt x="220" y="433"/>
                    <a:pt x="212" y="457"/>
                    <a:pt x="207" y="472"/>
                  </a:cubicBezTo>
                  <a:cubicBezTo>
                    <a:pt x="210" y="531"/>
                    <a:pt x="211" y="590"/>
                    <a:pt x="215" y="649"/>
                  </a:cubicBezTo>
                  <a:cubicBezTo>
                    <a:pt x="217" y="674"/>
                    <a:pt x="252" y="716"/>
                    <a:pt x="252" y="716"/>
                  </a:cubicBezTo>
                  <a:cubicBezTo>
                    <a:pt x="271" y="776"/>
                    <a:pt x="327" y="840"/>
                    <a:pt x="384" y="864"/>
                  </a:cubicBezTo>
                  <a:cubicBezTo>
                    <a:pt x="420" y="917"/>
                    <a:pt x="406" y="892"/>
                    <a:pt x="429" y="937"/>
                  </a:cubicBezTo>
                  <a:cubicBezTo>
                    <a:pt x="440" y="982"/>
                    <a:pt x="458" y="1048"/>
                    <a:pt x="421" y="1085"/>
                  </a:cubicBezTo>
                  <a:cubicBezTo>
                    <a:pt x="400" y="1106"/>
                    <a:pt x="362" y="1075"/>
                    <a:pt x="333" y="1070"/>
                  </a:cubicBezTo>
                  <a:cubicBezTo>
                    <a:pt x="295" y="1042"/>
                    <a:pt x="290" y="1028"/>
                    <a:pt x="281" y="982"/>
                  </a:cubicBezTo>
                  <a:cubicBezTo>
                    <a:pt x="288" y="887"/>
                    <a:pt x="277" y="872"/>
                    <a:pt x="362" y="841"/>
                  </a:cubicBezTo>
                  <a:cubicBezTo>
                    <a:pt x="392" y="819"/>
                    <a:pt x="412" y="819"/>
                    <a:pt x="444" y="805"/>
                  </a:cubicBezTo>
                  <a:cubicBezTo>
                    <a:pt x="490" y="784"/>
                    <a:pt x="527" y="756"/>
                    <a:pt x="576" y="745"/>
                  </a:cubicBezTo>
                  <a:cubicBezTo>
                    <a:pt x="591" y="738"/>
                    <a:pt x="619" y="723"/>
                    <a:pt x="636" y="723"/>
                  </a:cubicBezTo>
                  <a:cubicBezTo>
                    <a:pt x="660" y="723"/>
                    <a:pt x="733" y="731"/>
                    <a:pt x="709" y="731"/>
                  </a:cubicBezTo>
                  <a:cubicBezTo>
                    <a:pt x="670" y="731"/>
                    <a:pt x="630" y="726"/>
                    <a:pt x="591" y="723"/>
                  </a:cubicBezTo>
                  <a:cubicBezTo>
                    <a:pt x="539" y="709"/>
                    <a:pt x="504" y="685"/>
                    <a:pt x="458" y="657"/>
                  </a:cubicBezTo>
                  <a:cubicBezTo>
                    <a:pt x="439" y="628"/>
                    <a:pt x="422" y="618"/>
                    <a:pt x="414" y="583"/>
                  </a:cubicBezTo>
                  <a:cubicBezTo>
                    <a:pt x="423" y="526"/>
                    <a:pt x="413" y="469"/>
                    <a:pt x="473" y="450"/>
                  </a:cubicBezTo>
                  <a:cubicBezTo>
                    <a:pt x="517" y="418"/>
                    <a:pt x="528" y="421"/>
                    <a:pt x="584" y="428"/>
                  </a:cubicBezTo>
                  <a:cubicBezTo>
                    <a:pt x="624" y="455"/>
                    <a:pt x="621" y="489"/>
                    <a:pt x="636" y="531"/>
                  </a:cubicBezTo>
                  <a:cubicBezTo>
                    <a:pt x="605" y="624"/>
                    <a:pt x="565" y="652"/>
                    <a:pt x="466" y="664"/>
                  </a:cubicBezTo>
                  <a:cubicBezTo>
                    <a:pt x="434" y="659"/>
                    <a:pt x="400" y="660"/>
                    <a:pt x="370" y="649"/>
                  </a:cubicBezTo>
                  <a:cubicBezTo>
                    <a:pt x="327" y="633"/>
                    <a:pt x="220" y="550"/>
                    <a:pt x="192" y="509"/>
                  </a:cubicBezTo>
                  <a:cubicBezTo>
                    <a:pt x="190" y="489"/>
                    <a:pt x="199" y="464"/>
                    <a:pt x="185" y="450"/>
                  </a:cubicBezTo>
                  <a:cubicBezTo>
                    <a:pt x="176" y="441"/>
                    <a:pt x="159" y="457"/>
                    <a:pt x="148" y="465"/>
                  </a:cubicBezTo>
                  <a:cubicBezTo>
                    <a:pt x="105" y="496"/>
                    <a:pt x="61" y="544"/>
                    <a:pt x="37" y="590"/>
                  </a:cubicBezTo>
                  <a:cubicBezTo>
                    <a:pt x="31" y="616"/>
                    <a:pt x="24" y="639"/>
                    <a:pt x="15" y="664"/>
                  </a:cubicBezTo>
                  <a:cubicBezTo>
                    <a:pt x="10" y="679"/>
                    <a:pt x="0" y="709"/>
                    <a:pt x="0" y="709"/>
                  </a:cubicBezTo>
                  <a:cubicBezTo>
                    <a:pt x="5" y="741"/>
                    <a:pt x="7" y="774"/>
                    <a:pt x="15" y="805"/>
                  </a:cubicBezTo>
                  <a:cubicBezTo>
                    <a:pt x="31" y="866"/>
                    <a:pt x="124" y="873"/>
                    <a:pt x="170" y="886"/>
                  </a:cubicBezTo>
                  <a:cubicBezTo>
                    <a:pt x="205" y="883"/>
                    <a:pt x="243" y="893"/>
                    <a:pt x="274" y="878"/>
                  </a:cubicBezTo>
                  <a:cubicBezTo>
                    <a:pt x="295" y="868"/>
                    <a:pt x="299" y="839"/>
                    <a:pt x="311" y="819"/>
                  </a:cubicBezTo>
                  <a:cubicBezTo>
                    <a:pt x="319" y="807"/>
                    <a:pt x="333" y="782"/>
                    <a:pt x="333" y="782"/>
                  </a:cubicBezTo>
                  <a:cubicBezTo>
                    <a:pt x="354" y="648"/>
                    <a:pt x="501" y="636"/>
                    <a:pt x="613" y="627"/>
                  </a:cubicBezTo>
                  <a:cubicBezTo>
                    <a:pt x="735" y="632"/>
                    <a:pt x="786" y="650"/>
                    <a:pt x="887" y="627"/>
                  </a:cubicBezTo>
                  <a:cubicBezTo>
                    <a:pt x="950" y="527"/>
                    <a:pt x="853" y="487"/>
                    <a:pt x="783" y="443"/>
                  </a:cubicBezTo>
                  <a:cubicBezTo>
                    <a:pt x="709" y="457"/>
                    <a:pt x="730" y="486"/>
                    <a:pt x="739" y="568"/>
                  </a:cubicBezTo>
                  <a:cubicBezTo>
                    <a:pt x="739" y="572"/>
                    <a:pt x="749" y="614"/>
                    <a:pt x="754" y="620"/>
                  </a:cubicBezTo>
                  <a:cubicBezTo>
                    <a:pt x="776" y="647"/>
                    <a:pt x="825" y="640"/>
                    <a:pt x="850" y="642"/>
                  </a:cubicBezTo>
                  <a:cubicBezTo>
                    <a:pt x="877" y="633"/>
                    <a:pt x="895" y="620"/>
                    <a:pt x="924" y="613"/>
                  </a:cubicBezTo>
                  <a:cubicBezTo>
                    <a:pt x="937" y="599"/>
                    <a:pt x="953" y="589"/>
                    <a:pt x="953" y="568"/>
                  </a:cubicBezTo>
                  <a:cubicBezTo>
                    <a:pt x="953" y="521"/>
                    <a:pt x="950" y="475"/>
                    <a:pt x="946" y="428"/>
                  </a:cubicBezTo>
                  <a:cubicBezTo>
                    <a:pt x="939" y="352"/>
                    <a:pt x="843" y="316"/>
                    <a:pt x="791" y="280"/>
                  </a:cubicBezTo>
                  <a:cubicBezTo>
                    <a:pt x="746" y="348"/>
                    <a:pt x="759" y="307"/>
                    <a:pt x="768" y="406"/>
                  </a:cubicBezTo>
                  <a:cubicBezTo>
                    <a:pt x="813" y="398"/>
                    <a:pt x="826" y="398"/>
                    <a:pt x="850" y="361"/>
                  </a:cubicBezTo>
                  <a:cubicBezTo>
                    <a:pt x="870" y="258"/>
                    <a:pt x="818" y="194"/>
                    <a:pt x="724" y="155"/>
                  </a:cubicBezTo>
                  <a:cubicBezTo>
                    <a:pt x="580" y="94"/>
                    <a:pt x="682" y="133"/>
                    <a:pt x="606" y="110"/>
                  </a:cubicBezTo>
                  <a:cubicBezTo>
                    <a:pt x="591" y="106"/>
                    <a:pt x="562" y="96"/>
                    <a:pt x="562" y="96"/>
                  </a:cubicBezTo>
                  <a:cubicBezTo>
                    <a:pt x="527" y="147"/>
                    <a:pt x="503" y="158"/>
                    <a:pt x="488" y="221"/>
                  </a:cubicBezTo>
                  <a:cubicBezTo>
                    <a:pt x="490" y="278"/>
                    <a:pt x="485" y="335"/>
                    <a:pt x="495" y="391"/>
                  </a:cubicBezTo>
                  <a:cubicBezTo>
                    <a:pt x="500" y="421"/>
                    <a:pt x="552" y="447"/>
                    <a:pt x="569" y="472"/>
                  </a:cubicBezTo>
                  <a:cubicBezTo>
                    <a:pt x="560" y="518"/>
                    <a:pt x="554" y="526"/>
                    <a:pt x="517" y="553"/>
                  </a:cubicBezTo>
                  <a:cubicBezTo>
                    <a:pt x="495" y="588"/>
                    <a:pt x="471" y="585"/>
                    <a:pt x="436" y="598"/>
                  </a:cubicBezTo>
                  <a:cubicBezTo>
                    <a:pt x="398" y="592"/>
                    <a:pt x="363" y="583"/>
                    <a:pt x="325" y="576"/>
                  </a:cubicBezTo>
                  <a:cubicBezTo>
                    <a:pt x="313" y="556"/>
                    <a:pt x="285" y="540"/>
                    <a:pt x="288" y="517"/>
                  </a:cubicBezTo>
                  <a:cubicBezTo>
                    <a:pt x="293" y="477"/>
                    <a:pt x="293" y="437"/>
                    <a:pt x="303" y="398"/>
                  </a:cubicBezTo>
                  <a:cubicBezTo>
                    <a:pt x="306" y="386"/>
                    <a:pt x="319" y="379"/>
                    <a:pt x="325" y="369"/>
                  </a:cubicBezTo>
                  <a:cubicBezTo>
                    <a:pt x="346" y="336"/>
                    <a:pt x="359" y="297"/>
                    <a:pt x="399" y="280"/>
                  </a:cubicBezTo>
                  <a:cubicBezTo>
                    <a:pt x="427" y="268"/>
                    <a:pt x="459" y="267"/>
                    <a:pt x="488" y="258"/>
                  </a:cubicBezTo>
                  <a:cubicBezTo>
                    <a:pt x="525" y="263"/>
                    <a:pt x="565" y="257"/>
                    <a:pt x="599" y="273"/>
                  </a:cubicBezTo>
                  <a:cubicBezTo>
                    <a:pt x="613" y="280"/>
                    <a:pt x="613" y="317"/>
                    <a:pt x="613" y="317"/>
                  </a:cubicBezTo>
                  <a:cubicBezTo>
                    <a:pt x="606" y="407"/>
                    <a:pt x="596" y="501"/>
                    <a:pt x="495" y="524"/>
                  </a:cubicBezTo>
                  <a:cubicBezTo>
                    <a:pt x="456" y="519"/>
                    <a:pt x="415" y="519"/>
                    <a:pt x="377" y="509"/>
                  </a:cubicBezTo>
                  <a:cubicBezTo>
                    <a:pt x="338" y="499"/>
                    <a:pt x="286" y="384"/>
                    <a:pt x="274" y="347"/>
                  </a:cubicBezTo>
                  <a:cubicBezTo>
                    <a:pt x="302" y="273"/>
                    <a:pt x="299" y="268"/>
                    <a:pt x="370" y="251"/>
                  </a:cubicBezTo>
                  <a:cubicBezTo>
                    <a:pt x="462" y="260"/>
                    <a:pt x="449" y="245"/>
                    <a:pt x="466" y="325"/>
                  </a:cubicBezTo>
                  <a:cubicBezTo>
                    <a:pt x="452" y="396"/>
                    <a:pt x="441" y="488"/>
                    <a:pt x="362" y="517"/>
                  </a:cubicBezTo>
                  <a:cubicBezTo>
                    <a:pt x="271" y="509"/>
                    <a:pt x="184" y="535"/>
                    <a:pt x="133" y="457"/>
                  </a:cubicBezTo>
                  <a:cubicBezTo>
                    <a:pt x="128" y="536"/>
                    <a:pt x="121" y="604"/>
                    <a:pt x="104" y="679"/>
                  </a:cubicBezTo>
                  <a:cubicBezTo>
                    <a:pt x="100" y="695"/>
                    <a:pt x="96" y="753"/>
                    <a:pt x="82" y="7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D597AB0-302F-47D4-823A-85B64AD97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4343400"/>
              <a:ext cx="1512888" cy="1755775"/>
            </a:xfrm>
            <a:custGeom>
              <a:avLst/>
              <a:gdLst>
                <a:gd name="T0" fmla="*/ 370 w 953"/>
                <a:gd name="T1" fmla="*/ 457 h 1106"/>
                <a:gd name="T2" fmla="*/ 296 w 953"/>
                <a:gd name="T3" fmla="*/ 413 h 1106"/>
                <a:gd name="T4" fmla="*/ 540 w 953"/>
                <a:gd name="T5" fmla="*/ 214 h 1106"/>
                <a:gd name="T6" fmla="*/ 665 w 953"/>
                <a:gd name="T7" fmla="*/ 465 h 1106"/>
                <a:gd name="T8" fmla="*/ 392 w 953"/>
                <a:gd name="T9" fmla="*/ 398 h 1106"/>
                <a:gd name="T10" fmla="*/ 414 w 953"/>
                <a:gd name="T11" fmla="*/ 243 h 1106"/>
                <a:gd name="T12" fmla="*/ 621 w 953"/>
                <a:gd name="T13" fmla="*/ 133 h 1106"/>
                <a:gd name="T14" fmla="*/ 709 w 953"/>
                <a:gd name="T15" fmla="*/ 265 h 1106"/>
                <a:gd name="T16" fmla="*/ 532 w 953"/>
                <a:gd name="T17" fmla="*/ 421 h 1106"/>
                <a:gd name="T18" fmla="*/ 362 w 953"/>
                <a:gd name="T19" fmla="*/ 258 h 1106"/>
                <a:gd name="T20" fmla="*/ 185 w 953"/>
                <a:gd name="T21" fmla="*/ 133 h 1106"/>
                <a:gd name="T22" fmla="*/ 444 w 953"/>
                <a:gd name="T23" fmla="*/ 369 h 1106"/>
                <a:gd name="T24" fmla="*/ 458 w 953"/>
                <a:gd name="T25" fmla="*/ 199 h 1106"/>
                <a:gd name="T26" fmla="*/ 414 w 953"/>
                <a:gd name="T27" fmla="*/ 133 h 1106"/>
                <a:gd name="T28" fmla="*/ 650 w 953"/>
                <a:gd name="T29" fmla="*/ 66 h 1106"/>
                <a:gd name="T30" fmla="*/ 665 w 953"/>
                <a:gd name="T31" fmla="*/ 236 h 1106"/>
                <a:gd name="T32" fmla="*/ 444 w 953"/>
                <a:gd name="T33" fmla="*/ 288 h 1106"/>
                <a:gd name="T34" fmla="*/ 259 w 953"/>
                <a:gd name="T35" fmla="*/ 376 h 1106"/>
                <a:gd name="T36" fmla="*/ 207 w 953"/>
                <a:gd name="T37" fmla="*/ 472 h 1106"/>
                <a:gd name="T38" fmla="*/ 252 w 953"/>
                <a:gd name="T39" fmla="*/ 716 h 1106"/>
                <a:gd name="T40" fmla="*/ 429 w 953"/>
                <a:gd name="T41" fmla="*/ 937 h 1106"/>
                <a:gd name="T42" fmla="*/ 333 w 953"/>
                <a:gd name="T43" fmla="*/ 1070 h 1106"/>
                <a:gd name="T44" fmla="*/ 362 w 953"/>
                <a:gd name="T45" fmla="*/ 841 h 1106"/>
                <a:gd name="T46" fmla="*/ 576 w 953"/>
                <a:gd name="T47" fmla="*/ 745 h 1106"/>
                <a:gd name="T48" fmla="*/ 709 w 953"/>
                <a:gd name="T49" fmla="*/ 731 h 1106"/>
                <a:gd name="T50" fmla="*/ 458 w 953"/>
                <a:gd name="T51" fmla="*/ 657 h 1106"/>
                <a:gd name="T52" fmla="*/ 473 w 953"/>
                <a:gd name="T53" fmla="*/ 450 h 1106"/>
                <a:gd name="T54" fmla="*/ 636 w 953"/>
                <a:gd name="T55" fmla="*/ 531 h 1106"/>
                <a:gd name="T56" fmla="*/ 370 w 953"/>
                <a:gd name="T57" fmla="*/ 649 h 1106"/>
                <a:gd name="T58" fmla="*/ 185 w 953"/>
                <a:gd name="T59" fmla="*/ 450 h 1106"/>
                <a:gd name="T60" fmla="*/ 37 w 953"/>
                <a:gd name="T61" fmla="*/ 590 h 1106"/>
                <a:gd name="T62" fmla="*/ 0 w 953"/>
                <a:gd name="T63" fmla="*/ 709 h 1106"/>
                <a:gd name="T64" fmla="*/ 170 w 953"/>
                <a:gd name="T65" fmla="*/ 886 h 1106"/>
                <a:gd name="T66" fmla="*/ 311 w 953"/>
                <a:gd name="T67" fmla="*/ 819 h 1106"/>
                <a:gd name="T68" fmla="*/ 613 w 953"/>
                <a:gd name="T69" fmla="*/ 627 h 1106"/>
                <a:gd name="T70" fmla="*/ 783 w 953"/>
                <a:gd name="T71" fmla="*/ 443 h 1106"/>
                <a:gd name="T72" fmla="*/ 754 w 953"/>
                <a:gd name="T73" fmla="*/ 620 h 1106"/>
                <a:gd name="T74" fmla="*/ 924 w 953"/>
                <a:gd name="T75" fmla="*/ 613 h 1106"/>
                <a:gd name="T76" fmla="*/ 946 w 953"/>
                <a:gd name="T77" fmla="*/ 428 h 1106"/>
                <a:gd name="T78" fmla="*/ 768 w 953"/>
                <a:gd name="T79" fmla="*/ 406 h 1106"/>
                <a:gd name="T80" fmla="*/ 724 w 953"/>
                <a:gd name="T81" fmla="*/ 155 h 1106"/>
                <a:gd name="T82" fmla="*/ 562 w 953"/>
                <a:gd name="T83" fmla="*/ 96 h 1106"/>
                <a:gd name="T84" fmla="*/ 495 w 953"/>
                <a:gd name="T85" fmla="*/ 391 h 1106"/>
                <a:gd name="T86" fmla="*/ 517 w 953"/>
                <a:gd name="T87" fmla="*/ 553 h 1106"/>
                <a:gd name="T88" fmla="*/ 325 w 953"/>
                <a:gd name="T89" fmla="*/ 576 h 1106"/>
                <a:gd name="T90" fmla="*/ 303 w 953"/>
                <a:gd name="T91" fmla="*/ 398 h 1106"/>
                <a:gd name="T92" fmla="*/ 399 w 953"/>
                <a:gd name="T93" fmla="*/ 280 h 1106"/>
                <a:gd name="T94" fmla="*/ 599 w 953"/>
                <a:gd name="T95" fmla="*/ 273 h 1106"/>
                <a:gd name="T96" fmla="*/ 495 w 953"/>
                <a:gd name="T97" fmla="*/ 524 h 1106"/>
                <a:gd name="T98" fmla="*/ 274 w 953"/>
                <a:gd name="T99" fmla="*/ 347 h 1106"/>
                <a:gd name="T100" fmla="*/ 466 w 953"/>
                <a:gd name="T101" fmla="*/ 325 h 1106"/>
                <a:gd name="T102" fmla="*/ 133 w 953"/>
                <a:gd name="T103" fmla="*/ 457 h 1106"/>
                <a:gd name="T104" fmla="*/ 82 w 953"/>
                <a:gd name="T105" fmla="*/ 753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53" h="1106">
                  <a:moveTo>
                    <a:pt x="495" y="517"/>
                  </a:moveTo>
                  <a:cubicBezTo>
                    <a:pt x="456" y="497"/>
                    <a:pt x="407" y="480"/>
                    <a:pt x="370" y="457"/>
                  </a:cubicBezTo>
                  <a:cubicBezTo>
                    <a:pt x="321" y="426"/>
                    <a:pt x="360" y="441"/>
                    <a:pt x="318" y="428"/>
                  </a:cubicBezTo>
                  <a:cubicBezTo>
                    <a:pt x="311" y="423"/>
                    <a:pt x="296" y="422"/>
                    <a:pt x="296" y="413"/>
                  </a:cubicBezTo>
                  <a:cubicBezTo>
                    <a:pt x="290" y="259"/>
                    <a:pt x="289" y="225"/>
                    <a:pt x="414" y="206"/>
                  </a:cubicBezTo>
                  <a:cubicBezTo>
                    <a:pt x="456" y="209"/>
                    <a:pt x="501" y="199"/>
                    <a:pt x="540" y="214"/>
                  </a:cubicBezTo>
                  <a:cubicBezTo>
                    <a:pt x="604" y="239"/>
                    <a:pt x="621" y="325"/>
                    <a:pt x="665" y="369"/>
                  </a:cubicBezTo>
                  <a:cubicBezTo>
                    <a:pt x="673" y="401"/>
                    <a:pt x="683" y="431"/>
                    <a:pt x="665" y="465"/>
                  </a:cubicBezTo>
                  <a:cubicBezTo>
                    <a:pt x="663" y="470"/>
                    <a:pt x="617" y="484"/>
                    <a:pt x="606" y="487"/>
                  </a:cubicBezTo>
                  <a:cubicBezTo>
                    <a:pt x="426" y="479"/>
                    <a:pt x="450" y="514"/>
                    <a:pt x="392" y="398"/>
                  </a:cubicBezTo>
                  <a:cubicBezTo>
                    <a:pt x="381" y="347"/>
                    <a:pt x="375" y="339"/>
                    <a:pt x="392" y="273"/>
                  </a:cubicBezTo>
                  <a:cubicBezTo>
                    <a:pt x="395" y="261"/>
                    <a:pt x="406" y="252"/>
                    <a:pt x="414" y="243"/>
                  </a:cubicBezTo>
                  <a:cubicBezTo>
                    <a:pt x="451" y="202"/>
                    <a:pt x="487" y="143"/>
                    <a:pt x="540" y="125"/>
                  </a:cubicBezTo>
                  <a:cubicBezTo>
                    <a:pt x="567" y="128"/>
                    <a:pt x="595" y="124"/>
                    <a:pt x="621" y="133"/>
                  </a:cubicBezTo>
                  <a:cubicBezTo>
                    <a:pt x="632" y="137"/>
                    <a:pt x="636" y="152"/>
                    <a:pt x="643" y="162"/>
                  </a:cubicBezTo>
                  <a:cubicBezTo>
                    <a:pt x="668" y="197"/>
                    <a:pt x="696" y="223"/>
                    <a:pt x="709" y="265"/>
                  </a:cubicBezTo>
                  <a:cubicBezTo>
                    <a:pt x="702" y="371"/>
                    <a:pt x="715" y="385"/>
                    <a:pt x="636" y="435"/>
                  </a:cubicBezTo>
                  <a:cubicBezTo>
                    <a:pt x="601" y="430"/>
                    <a:pt x="566" y="430"/>
                    <a:pt x="532" y="421"/>
                  </a:cubicBezTo>
                  <a:cubicBezTo>
                    <a:pt x="520" y="418"/>
                    <a:pt x="513" y="405"/>
                    <a:pt x="503" y="398"/>
                  </a:cubicBezTo>
                  <a:cubicBezTo>
                    <a:pt x="444" y="358"/>
                    <a:pt x="403" y="318"/>
                    <a:pt x="362" y="258"/>
                  </a:cubicBezTo>
                  <a:cubicBezTo>
                    <a:pt x="341" y="190"/>
                    <a:pt x="403" y="90"/>
                    <a:pt x="325" y="66"/>
                  </a:cubicBezTo>
                  <a:cubicBezTo>
                    <a:pt x="236" y="73"/>
                    <a:pt x="221" y="61"/>
                    <a:pt x="185" y="133"/>
                  </a:cubicBezTo>
                  <a:cubicBezTo>
                    <a:pt x="142" y="310"/>
                    <a:pt x="201" y="371"/>
                    <a:pt x="340" y="428"/>
                  </a:cubicBezTo>
                  <a:cubicBezTo>
                    <a:pt x="398" y="420"/>
                    <a:pt x="409" y="413"/>
                    <a:pt x="444" y="369"/>
                  </a:cubicBezTo>
                  <a:cubicBezTo>
                    <a:pt x="462" y="313"/>
                    <a:pt x="455" y="340"/>
                    <a:pt x="466" y="288"/>
                  </a:cubicBezTo>
                  <a:cubicBezTo>
                    <a:pt x="463" y="258"/>
                    <a:pt x="466" y="228"/>
                    <a:pt x="458" y="199"/>
                  </a:cubicBezTo>
                  <a:cubicBezTo>
                    <a:pt x="453" y="182"/>
                    <a:pt x="439" y="170"/>
                    <a:pt x="429" y="155"/>
                  </a:cubicBezTo>
                  <a:cubicBezTo>
                    <a:pt x="424" y="148"/>
                    <a:pt x="414" y="133"/>
                    <a:pt x="414" y="133"/>
                  </a:cubicBezTo>
                  <a:cubicBezTo>
                    <a:pt x="398" y="51"/>
                    <a:pt x="432" y="12"/>
                    <a:pt x="510" y="0"/>
                  </a:cubicBezTo>
                  <a:cubicBezTo>
                    <a:pt x="607" y="14"/>
                    <a:pt x="602" y="3"/>
                    <a:pt x="650" y="66"/>
                  </a:cubicBezTo>
                  <a:cubicBezTo>
                    <a:pt x="658" y="88"/>
                    <a:pt x="672" y="133"/>
                    <a:pt x="672" y="133"/>
                  </a:cubicBezTo>
                  <a:cubicBezTo>
                    <a:pt x="670" y="167"/>
                    <a:pt x="673" y="202"/>
                    <a:pt x="665" y="236"/>
                  </a:cubicBezTo>
                  <a:cubicBezTo>
                    <a:pt x="661" y="253"/>
                    <a:pt x="636" y="262"/>
                    <a:pt x="621" y="265"/>
                  </a:cubicBezTo>
                  <a:cubicBezTo>
                    <a:pt x="563" y="276"/>
                    <a:pt x="503" y="282"/>
                    <a:pt x="444" y="288"/>
                  </a:cubicBezTo>
                  <a:cubicBezTo>
                    <a:pt x="398" y="302"/>
                    <a:pt x="351" y="310"/>
                    <a:pt x="311" y="339"/>
                  </a:cubicBezTo>
                  <a:cubicBezTo>
                    <a:pt x="294" y="351"/>
                    <a:pt x="259" y="376"/>
                    <a:pt x="259" y="376"/>
                  </a:cubicBezTo>
                  <a:cubicBezTo>
                    <a:pt x="244" y="423"/>
                    <a:pt x="264" y="372"/>
                    <a:pt x="229" y="421"/>
                  </a:cubicBezTo>
                  <a:cubicBezTo>
                    <a:pt x="220" y="433"/>
                    <a:pt x="212" y="457"/>
                    <a:pt x="207" y="472"/>
                  </a:cubicBezTo>
                  <a:cubicBezTo>
                    <a:pt x="210" y="531"/>
                    <a:pt x="211" y="590"/>
                    <a:pt x="215" y="649"/>
                  </a:cubicBezTo>
                  <a:cubicBezTo>
                    <a:pt x="217" y="674"/>
                    <a:pt x="252" y="716"/>
                    <a:pt x="252" y="716"/>
                  </a:cubicBezTo>
                  <a:cubicBezTo>
                    <a:pt x="271" y="776"/>
                    <a:pt x="327" y="840"/>
                    <a:pt x="384" y="864"/>
                  </a:cubicBezTo>
                  <a:cubicBezTo>
                    <a:pt x="420" y="917"/>
                    <a:pt x="406" y="892"/>
                    <a:pt x="429" y="937"/>
                  </a:cubicBezTo>
                  <a:cubicBezTo>
                    <a:pt x="440" y="982"/>
                    <a:pt x="458" y="1048"/>
                    <a:pt x="421" y="1085"/>
                  </a:cubicBezTo>
                  <a:cubicBezTo>
                    <a:pt x="400" y="1106"/>
                    <a:pt x="362" y="1075"/>
                    <a:pt x="333" y="1070"/>
                  </a:cubicBezTo>
                  <a:cubicBezTo>
                    <a:pt x="295" y="1042"/>
                    <a:pt x="290" y="1028"/>
                    <a:pt x="281" y="982"/>
                  </a:cubicBezTo>
                  <a:cubicBezTo>
                    <a:pt x="288" y="887"/>
                    <a:pt x="277" y="872"/>
                    <a:pt x="362" y="841"/>
                  </a:cubicBezTo>
                  <a:cubicBezTo>
                    <a:pt x="392" y="819"/>
                    <a:pt x="412" y="819"/>
                    <a:pt x="444" y="805"/>
                  </a:cubicBezTo>
                  <a:cubicBezTo>
                    <a:pt x="490" y="784"/>
                    <a:pt x="527" y="756"/>
                    <a:pt x="576" y="745"/>
                  </a:cubicBezTo>
                  <a:cubicBezTo>
                    <a:pt x="591" y="738"/>
                    <a:pt x="619" y="723"/>
                    <a:pt x="636" y="723"/>
                  </a:cubicBezTo>
                  <a:cubicBezTo>
                    <a:pt x="660" y="723"/>
                    <a:pt x="733" y="731"/>
                    <a:pt x="709" y="731"/>
                  </a:cubicBezTo>
                  <a:cubicBezTo>
                    <a:pt x="670" y="731"/>
                    <a:pt x="630" y="726"/>
                    <a:pt x="591" y="723"/>
                  </a:cubicBezTo>
                  <a:cubicBezTo>
                    <a:pt x="539" y="709"/>
                    <a:pt x="504" y="685"/>
                    <a:pt x="458" y="657"/>
                  </a:cubicBezTo>
                  <a:cubicBezTo>
                    <a:pt x="439" y="628"/>
                    <a:pt x="422" y="618"/>
                    <a:pt x="414" y="583"/>
                  </a:cubicBezTo>
                  <a:cubicBezTo>
                    <a:pt x="423" y="526"/>
                    <a:pt x="413" y="469"/>
                    <a:pt x="473" y="450"/>
                  </a:cubicBezTo>
                  <a:cubicBezTo>
                    <a:pt x="517" y="418"/>
                    <a:pt x="528" y="421"/>
                    <a:pt x="584" y="428"/>
                  </a:cubicBezTo>
                  <a:cubicBezTo>
                    <a:pt x="624" y="455"/>
                    <a:pt x="621" y="489"/>
                    <a:pt x="636" y="531"/>
                  </a:cubicBezTo>
                  <a:cubicBezTo>
                    <a:pt x="605" y="624"/>
                    <a:pt x="565" y="652"/>
                    <a:pt x="466" y="664"/>
                  </a:cubicBezTo>
                  <a:cubicBezTo>
                    <a:pt x="434" y="659"/>
                    <a:pt x="400" y="660"/>
                    <a:pt x="370" y="649"/>
                  </a:cubicBezTo>
                  <a:cubicBezTo>
                    <a:pt x="327" y="633"/>
                    <a:pt x="220" y="550"/>
                    <a:pt x="192" y="509"/>
                  </a:cubicBezTo>
                  <a:cubicBezTo>
                    <a:pt x="190" y="489"/>
                    <a:pt x="199" y="464"/>
                    <a:pt x="185" y="450"/>
                  </a:cubicBezTo>
                  <a:cubicBezTo>
                    <a:pt x="176" y="441"/>
                    <a:pt x="159" y="457"/>
                    <a:pt x="148" y="465"/>
                  </a:cubicBezTo>
                  <a:cubicBezTo>
                    <a:pt x="105" y="496"/>
                    <a:pt x="61" y="544"/>
                    <a:pt x="37" y="590"/>
                  </a:cubicBezTo>
                  <a:cubicBezTo>
                    <a:pt x="31" y="616"/>
                    <a:pt x="24" y="639"/>
                    <a:pt x="15" y="664"/>
                  </a:cubicBezTo>
                  <a:cubicBezTo>
                    <a:pt x="10" y="679"/>
                    <a:pt x="0" y="709"/>
                    <a:pt x="0" y="709"/>
                  </a:cubicBezTo>
                  <a:cubicBezTo>
                    <a:pt x="5" y="741"/>
                    <a:pt x="7" y="774"/>
                    <a:pt x="15" y="805"/>
                  </a:cubicBezTo>
                  <a:cubicBezTo>
                    <a:pt x="31" y="866"/>
                    <a:pt x="124" y="873"/>
                    <a:pt x="170" y="886"/>
                  </a:cubicBezTo>
                  <a:cubicBezTo>
                    <a:pt x="205" y="883"/>
                    <a:pt x="243" y="893"/>
                    <a:pt x="274" y="878"/>
                  </a:cubicBezTo>
                  <a:cubicBezTo>
                    <a:pt x="295" y="868"/>
                    <a:pt x="299" y="839"/>
                    <a:pt x="311" y="819"/>
                  </a:cubicBezTo>
                  <a:cubicBezTo>
                    <a:pt x="319" y="807"/>
                    <a:pt x="333" y="782"/>
                    <a:pt x="333" y="782"/>
                  </a:cubicBezTo>
                  <a:cubicBezTo>
                    <a:pt x="354" y="648"/>
                    <a:pt x="501" y="636"/>
                    <a:pt x="613" y="627"/>
                  </a:cubicBezTo>
                  <a:cubicBezTo>
                    <a:pt x="735" y="632"/>
                    <a:pt x="786" y="650"/>
                    <a:pt x="887" y="627"/>
                  </a:cubicBezTo>
                  <a:cubicBezTo>
                    <a:pt x="950" y="527"/>
                    <a:pt x="853" y="487"/>
                    <a:pt x="783" y="443"/>
                  </a:cubicBezTo>
                  <a:cubicBezTo>
                    <a:pt x="709" y="457"/>
                    <a:pt x="730" y="486"/>
                    <a:pt x="739" y="568"/>
                  </a:cubicBezTo>
                  <a:cubicBezTo>
                    <a:pt x="739" y="572"/>
                    <a:pt x="749" y="614"/>
                    <a:pt x="754" y="620"/>
                  </a:cubicBezTo>
                  <a:cubicBezTo>
                    <a:pt x="776" y="647"/>
                    <a:pt x="825" y="640"/>
                    <a:pt x="850" y="642"/>
                  </a:cubicBezTo>
                  <a:cubicBezTo>
                    <a:pt x="877" y="633"/>
                    <a:pt x="895" y="620"/>
                    <a:pt x="924" y="613"/>
                  </a:cubicBezTo>
                  <a:cubicBezTo>
                    <a:pt x="937" y="599"/>
                    <a:pt x="953" y="589"/>
                    <a:pt x="953" y="568"/>
                  </a:cubicBezTo>
                  <a:cubicBezTo>
                    <a:pt x="953" y="521"/>
                    <a:pt x="950" y="475"/>
                    <a:pt x="946" y="428"/>
                  </a:cubicBezTo>
                  <a:cubicBezTo>
                    <a:pt x="939" y="352"/>
                    <a:pt x="843" y="316"/>
                    <a:pt x="791" y="280"/>
                  </a:cubicBezTo>
                  <a:cubicBezTo>
                    <a:pt x="746" y="348"/>
                    <a:pt x="759" y="307"/>
                    <a:pt x="768" y="406"/>
                  </a:cubicBezTo>
                  <a:cubicBezTo>
                    <a:pt x="813" y="398"/>
                    <a:pt x="826" y="398"/>
                    <a:pt x="850" y="361"/>
                  </a:cubicBezTo>
                  <a:cubicBezTo>
                    <a:pt x="870" y="258"/>
                    <a:pt x="818" y="194"/>
                    <a:pt x="724" y="155"/>
                  </a:cubicBezTo>
                  <a:cubicBezTo>
                    <a:pt x="580" y="94"/>
                    <a:pt x="682" y="133"/>
                    <a:pt x="606" y="110"/>
                  </a:cubicBezTo>
                  <a:cubicBezTo>
                    <a:pt x="591" y="106"/>
                    <a:pt x="562" y="96"/>
                    <a:pt x="562" y="96"/>
                  </a:cubicBezTo>
                  <a:cubicBezTo>
                    <a:pt x="527" y="147"/>
                    <a:pt x="503" y="158"/>
                    <a:pt x="488" y="221"/>
                  </a:cubicBezTo>
                  <a:cubicBezTo>
                    <a:pt x="490" y="278"/>
                    <a:pt x="485" y="335"/>
                    <a:pt x="495" y="391"/>
                  </a:cubicBezTo>
                  <a:cubicBezTo>
                    <a:pt x="500" y="421"/>
                    <a:pt x="552" y="447"/>
                    <a:pt x="569" y="472"/>
                  </a:cubicBezTo>
                  <a:cubicBezTo>
                    <a:pt x="560" y="518"/>
                    <a:pt x="554" y="526"/>
                    <a:pt x="517" y="553"/>
                  </a:cubicBezTo>
                  <a:cubicBezTo>
                    <a:pt x="495" y="588"/>
                    <a:pt x="471" y="585"/>
                    <a:pt x="436" y="598"/>
                  </a:cubicBezTo>
                  <a:cubicBezTo>
                    <a:pt x="398" y="592"/>
                    <a:pt x="363" y="583"/>
                    <a:pt x="325" y="576"/>
                  </a:cubicBezTo>
                  <a:cubicBezTo>
                    <a:pt x="313" y="556"/>
                    <a:pt x="285" y="540"/>
                    <a:pt x="288" y="517"/>
                  </a:cubicBezTo>
                  <a:cubicBezTo>
                    <a:pt x="293" y="477"/>
                    <a:pt x="293" y="437"/>
                    <a:pt x="303" y="398"/>
                  </a:cubicBezTo>
                  <a:cubicBezTo>
                    <a:pt x="306" y="386"/>
                    <a:pt x="319" y="379"/>
                    <a:pt x="325" y="369"/>
                  </a:cubicBezTo>
                  <a:cubicBezTo>
                    <a:pt x="346" y="336"/>
                    <a:pt x="359" y="297"/>
                    <a:pt x="399" y="280"/>
                  </a:cubicBezTo>
                  <a:cubicBezTo>
                    <a:pt x="427" y="268"/>
                    <a:pt x="459" y="267"/>
                    <a:pt x="488" y="258"/>
                  </a:cubicBezTo>
                  <a:cubicBezTo>
                    <a:pt x="525" y="263"/>
                    <a:pt x="565" y="257"/>
                    <a:pt x="599" y="273"/>
                  </a:cubicBezTo>
                  <a:cubicBezTo>
                    <a:pt x="613" y="280"/>
                    <a:pt x="613" y="317"/>
                    <a:pt x="613" y="317"/>
                  </a:cubicBezTo>
                  <a:cubicBezTo>
                    <a:pt x="606" y="407"/>
                    <a:pt x="596" y="501"/>
                    <a:pt x="495" y="524"/>
                  </a:cubicBezTo>
                  <a:cubicBezTo>
                    <a:pt x="456" y="519"/>
                    <a:pt x="415" y="519"/>
                    <a:pt x="377" y="509"/>
                  </a:cubicBezTo>
                  <a:cubicBezTo>
                    <a:pt x="338" y="499"/>
                    <a:pt x="286" y="384"/>
                    <a:pt x="274" y="347"/>
                  </a:cubicBezTo>
                  <a:cubicBezTo>
                    <a:pt x="302" y="273"/>
                    <a:pt x="299" y="268"/>
                    <a:pt x="370" y="251"/>
                  </a:cubicBezTo>
                  <a:cubicBezTo>
                    <a:pt x="462" y="260"/>
                    <a:pt x="449" y="245"/>
                    <a:pt x="466" y="325"/>
                  </a:cubicBezTo>
                  <a:cubicBezTo>
                    <a:pt x="452" y="396"/>
                    <a:pt x="441" y="488"/>
                    <a:pt x="362" y="517"/>
                  </a:cubicBezTo>
                  <a:cubicBezTo>
                    <a:pt x="271" y="509"/>
                    <a:pt x="184" y="535"/>
                    <a:pt x="133" y="457"/>
                  </a:cubicBezTo>
                  <a:cubicBezTo>
                    <a:pt x="128" y="536"/>
                    <a:pt x="121" y="604"/>
                    <a:pt x="104" y="679"/>
                  </a:cubicBezTo>
                  <a:cubicBezTo>
                    <a:pt x="100" y="695"/>
                    <a:pt x="96" y="753"/>
                    <a:pt x="82" y="7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 Box 6">
            <a:extLst>
              <a:ext uri="{FF2B5EF4-FFF2-40B4-BE49-F238E27FC236}">
                <a16:creationId xmlns:a16="http://schemas.microsoft.com/office/drawing/2014/main" id="{CC167EB0-4440-470F-BCA1-52D72E8A3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35" y="1559223"/>
            <a:ext cx="2698865" cy="72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latin typeface="+mn-lt"/>
              </a:rPr>
              <a:t>Multiple copies of DNA</a:t>
            </a:r>
            <a:endParaRPr lang="ru-RU" sz="2000" dirty="0">
              <a:latin typeface="+mn-lt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29E56DD2-04C6-4E82-8D8A-5B38CE32A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940" y="1955965"/>
            <a:ext cx="914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Shred &amp;</a:t>
            </a:r>
          </a:p>
          <a:p>
            <a:pPr eaLnBrk="1" hangingPunct="1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(Size select)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DB3A7127-EAF5-4488-9CCE-66B243003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369" y="1565894"/>
            <a:ext cx="2438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>
                <a:solidFill>
                  <a:schemeClr val="accent2"/>
                </a:solidFill>
                <a:latin typeface="+mn-lt"/>
              </a:rPr>
              <a:t>Fragments</a:t>
            </a:r>
            <a:r>
              <a:rPr lang="en-US" sz="2000" dirty="0">
                <a:latin typeface="+mn-lt"/>
              </a:rPr>
              <a:t> of </a:t>
            </a:r>
          </a:p>
          <a:p>
            <a:pPr eaLnBrk="1" hangingPunct="1"/>
            <a:r>
              <a:rPr lang="en-US" sz="2000" dirty="0">
                <a:latin typeface="+mn-lt"/>
              </a:rPr>
              <a:t>150 - </a:t>
            </a:r>
            <a:r>
              <a:rPr lang="en-US" sz="2000" dirty="0"/>
              <a:t>&gt;5</a:t>
            </a:r>
            <a:r>
              <a:rPr lang="en-US" sz="2000" dirty="0">
                <a:latin typeface="+mn-lt"/>
              </a:rPr>
              <a:t>00,000 bases</a:t>
            </a:r>
            <a:endParaRPr lang="ru-RU" sz="2000" dirty="0">
              <a:latin typeface="+mn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9BDD16-1AAE-4723-9882-E9E93378992B}"/>
              </a:ext>
            </a:extLst>
          </p:cNvPr>
          <p:cNvGrpSpPr/>
          <p:nvPr/>
        </p:nvGrpSpPr>
        <p:grpSpPr>
          <a:xfrm>
            <a:off x="4139129" y="2425443"/>
            <a:ext cx="735231" cy="461666"/>
            <a:chOff x="4686299" y="2286725"/>
            <a:chExt cx="1828800" cy="1036733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C0AEB4E-2A5C-474D-908C-5B5699BD6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287" y="2286725"/>
              <a:ext cx="1266825" cy="76200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13B5C32-533F-4A73-858D-A38929EBD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6" y="2583420"/>
              <a:ext cx="1647825" cy="76200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715B29-94F9-41BA-9056-71A7E9146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544" y="2800491"/>
              <a:ext cx="1419225" cy="90488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86E66F7-62A1-427B-A371-F1CD3C5B6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299" y="2996686"/>
              <a:ext cx="1828800" cy="76200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6438F9-07B8-4FA3-AEEF-1973E7797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544" y="3277739"/>
              <a:ext cx="1617208" cy="45719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 Box 6">
            <a:extLst>
              <a:ext uri="{FF2B5EF4-FFF2-40B4-BE49-F238E27FC236}">
                <a16:creationId xmlns:a16="http://schemas.microsoft.com/office/drawing/2014/main" id="{4672DD96-E764-4FDB-A9C1-4F23C02B6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755" y="1559948"/>
            <a:ext cx="14138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Read the Sequences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356A49D-6A47-4979-9EF6-365B4399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2122686"/>
            <a:ext cx="1793966" cy="15540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405C9E-286D-46ED-B23F-B6C23EC6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001" y="2222719"/>
            <a:ext cx="1000336" cy="14856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C58C7F-B403-47B0-AF2D-09840C342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640" y="3676709"/>
            <a:ext cx="2047479" cy="892701"/>
          </a:xfrm>
          <a:prstGeom prst="rect">
            <a:avLst/>
          </a:prstGeom>
        </p:spPr>
      </p:pic>
      <p:sp>
        <p:nvSpPr>
          <p:cNvPr id="28" name="Text Box 8">
            <a:extLst>
              <a:ext uri="{FF2B5EF4-FFF2-40B4-BE49-F238E27FC236}">
                <a16:creationId xmlns:a16="http://schemas.microsoft.com/office/drawing/2014/main" id="{C858C111-0E34-4F50-BF12-D715D7CA8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6" y="4460203"/>
            <a:ext cx="45447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+mn-lt"/>
              </a:rPr>
              <a:t>Pairs of Reads </a:t>
            </a:r>
            <a:r>
              <a:rPr lang="en-US" sz="2400" dirty="0">
                <a:latin typeface="+mn-lt"/>
              </a:rPr>
              <a:t>of ~150-250 bp each</a:t>
            </a:r>
            <a:endParaRPr lang="ru-RU" sz="2400" dirty="0">
              <a:latin typeface="+mn-lt"/>
            </a:endParaRPr>
          </a:p>
        </p:txBody>
      </p:sp>
      <p:sp>
        <p:nvSpPr>
          <p:cNvPr id="30" name="Line 15">
            <a:extLst>
              <a:ext uri="{FF2B5EF4-FFF2-40B4-BE49-F238E27FC236}">
                <a16:creationId xmlns:a16="http://schemas.microsoft.com/office/drawing/2014/main" id="{1C2C48C5-9A35-40DD-93CC-7E0AF42F5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831" y="5644823"/>
            <a:ext cx="994053" cy="0"/>
          </a:xfrm>
          <a:prstGeom prst="line">
            <a:avLst/>
          </a:prstGeom>
          <a:noFill/>
          <a:ln w="635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6">
            <a:extLst>
              <a:ext uri="{FF2B5EF4-FFF2-40B4-BE49-F238E27FC236}">
                <a16:creationId xmlns:a16="http://schemas.microsoft.com/office/drawing/2014/main" id="{00B4899F-A2A7-4294-B48C-C35D4D2AD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5924" y="5436907"/>
            <a:ext cx="762000" cy="0"/>
          </a:xfrm>
          <a:prstGeom prst="line">
            <a:avLst/>
          </a:prstGeom>
          <a:noFill/>
          <a:ln w="63500">
            <a:solidFill>
              <a:schemeClr val="accent2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8">
            <a:extLst>
              <a:ext uri="{FF2B5EF4-FFF2-40B4-BE49-F238E27FC236}">
                <a16:creationId xmlns:a16="http://schemas.microsoft.com/office/drawing/2014/main" id="{32099E3E-6C8D-43A3-A785-EE401ABACD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6940" y="530286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 Box 20">
            <a:extLst>
              <a:ext uri="{FF2B5EF4-FFF2-40B4-BE49-F238E27FC236}">
                <a16:creationId xmlns:a16="http://schemas.microsoft.com/office/drawing/2014/main" id="{D2517CFA-6326-4D48-85A4-AE10B0941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40" y="4959023"/>
            <a:ext cx="19050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CAAGCTGAT...</a:t>
            </a:r>
            <a:endParaRPr lang="ru-RU" dirty="0">
              <a:latin typeface="Arial" charset="0"/>
            </a:endParaRP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764B039F-B56B-43F6-9E38-90A0EEF4A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658" y="4959023"/>
            <a:ext cx="1981200" cy="366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…GTTTGGAAC</a:t>
            </a:r>
            <a:endParaRPr lang="ru-RU" dirty="0">
              <a:latin typeface="Arial" charset="0"/>
            </a:endParaRPr>
          </a:p>
        </p:txBody>
      </p:sp>
      <p:sp>
        <p:nvSpPr>
          <p:cNvPr id="37" name="Line 29">
            <a:extLst>
              <a:ext uri="{FF2B5EF4-FFF2-40B4-BE49-F238E27FC236}">
                <a16:creationId xmlns:a16="http://schemas.microsoft.com/office/drawing/2014/main" id="{5DFFB47C-1870-48EB-BCFF-7F5E530C8C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80" y="5304501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8">
            <a:extLst>
              <a:ext uri="{FF2B5EF4-FFF2-40B4-BE49-F238E27FC236}">
                <a16:creationId xmlns:a16="http://schemas.microsoft.com/office/drawing/2014/main" id="{84697B48-3949-4E03-A706-D681F6183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35" y="5832746"/>
            <a:ext cx="42626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>
                <a:latin typeface="+mn-lt"/>
              </a:rPr>
              <a:t>OR</a:t>
            </a:r>
            <a:r>
              <a:rPr lang="en-US" sz="24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Long reads </a:t>
            </a:r>
            <a:r>
              <a:rPr lang="en-US" sz="2400" dirty="0">
                <a:latin typeface="+mn-lt"/>
              </a:rPr>
              <a:t>10+ kb each </a:t>
            </a:r>
            <a:endParaRPr lang="ru-RU" sz="2400" dirty="0">
              <a:latin typeface="+mn-lt"/>
            </a:endParaRPr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7E012C5F-57E8-440A-90E9-A7E5A5483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593" y="6471163"/>
            <a:ext cx="3743537" cy="23290"/>
          </a:xfrm>
          <a:prstGeom prst="line">
            <a:avLst/>
          </a:prstGeom>
          <a:noFill/>
          <a:ln w="63500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8">
            <a:extLst>
              <a:ext uri="{FF2B5EF4-FFF2-40B4-BE49-F238E27FC236}">
                <a16:creationId xmlns:a16="http://schemas.microsoft.com/office/drawing/2014/main" id="{30731F6C-C5EF-4BC5-A2C9-6CAC29C04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704" y="4686904"/>
            <a:ext cx="2288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+mn-lt"/>
              </a:rPr>
              <a:t>Contig assembly</a:t>
            </a:r>
            <a:endParaRPr lang="ru-RU" sz="2400" dirty="0">
              <a:latin typeface="+mn-lt"/>
            </a:endParaRPr>
          </a:p>
        </p:txBody>
      </p:sp>
      <p:sp>
        <p:nvSpPr>
          <p:cNvPr id="42" name="Line 15">
            <a:extLst>
              <a:ext uri="{FF2B5EF4-FFF2-40B4-BE49-F238E27FC236}">
                <a16:creationId xmlns:a16="http://schemas.microsoft.com/office/drawing/2014/main" id="{9272DC99-D818-45AA-9F67-5C29C0EE1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5671" y="5436907"/>
            <a:ext cx="994053" cy="0"/>
          </a:xfrm>
          <a:prstGeom prst="line">
            <a:avLst/>
          </a:prstGeom>
          <a:noFill/>
          <a:ln w="635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A38B4BAA-8BFC-4013-8A46-32D04D62C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1104" y="5607668"/>
            <a:ext cx="994053" cy="0"/>
          </a:xfrm>
          <a:prstGeom prst="line">
            <a:avLst/>
          </a:prstGeom>
          <a:noFill/>
          <a:ln w="635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5">
            <a:extLst>
              <a:ext uri="{FF2B5EF4-FFF2-40B4-BE49-F238E27FC236}">
                <a16:creationId xmlns:a16="http://schemas.microsoft.com/office/drawing/2014/main" id="{7F672CF5-E344-4AAB-9353-B9000998C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704" y="5753101"/>
            <a:ext cx="994053" cy="0"/>
          </a:xfrm>
          <a:prstGeom prst="line">
            <a:avLst/>
          </a:prstGeom>
          <a:noFill/>
          <a:ln w="635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5C553C5D-C204-4A7D-8689-1EF5FBD03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9724" y="5929885"/>
            <a:ext cx="994053" cy="0"/>
          </a:xfrm>
          <a:prstGeom prst="line">
            <a:avLst/>
          </a:prstGeom>
          <a:noFill/>
          <a:ln w="635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39A65613-5359-408B-897D-688036109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0570" y="5644823"/>
            <a:ext cx="762000" cy="0"/>
          </a:xfrm>
          <a:prstGeom prst="line">
            <a:avLst/>
          </a:prstGeom>
          <a:noFill/>
          <a:ln w="63500">
            <a:solidFill>
              <a:schemeClr val="accent2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6">
            <a:extLst>
              <a:ext uri="{FF2B5EF4-FFF2-40B4-BE49-F238E27FC236}">
                <a16:creationId xmlns:a16="http://schemas.microsoft.com/office/drawing/2014/main" id="{59E56334-0A15-44A4-BE95-A2448170C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1012" y="5596698"/>
            <a:ext cx="762000" cy="0"/>
          </a:xfrm>
          <a:prstGeom prst="line">
            <a:avLst/>
          </a:prstGeom>
          <a:noFill/>
          <a:ln w="63500">
            <a:solidFill>
              <a:schemeClr val="accent2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16">
            <a:extLst>
              <a:ext uri="{FF2B5EF4-FFF2-40B4-BE49-F238E27FC236}">
                <a16:creationId xmlns:a16="http://schemas.microsoft.com/office/drawing/2014/main" id="{AE6F0D3E-873E-489F-A26A-F6B369DFF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1785" y="5737063"/>
            <a:ext cx="762000" cy="0"/>
          </a:xfrm>
          <a:prstGeom prst="line">
            <a:avLst/>
          </a:prstGeom>
          <a:noFill/>
          <a:ln w="63500">
            <a:solidFill>
              <a:schemeClr val="accent2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3CF556AB-69E4-42FE-9790-145146B6C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3897" y="5929885"/>
            <a:ext cx="762000" cy="0"/>
          </a:xfrm>
          <a:prstGeom prst="line">
            <a:avLst/>
          </a:prstGeom>
          <a:noFill/>
          <a:ln w="63500">
            <a:solidFill>
              <a:schemeClr val="accent2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5">
            <a:extLst>
              <a:ext uri="{FF2B5EF4-FFF2-40B4-BE49-F238E27FC236}">
                <a16:creationId xmlns:a16="http://schemas.microsoft.com/office/drawing/2014/main" id="{E6252246-7BEA-4DBD-B633-34AC032C81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9024" y="6129959"/>
            <a:ext cx="2849099" cy="0"/>
          </a:xfrm>
          <a:prstGeom prst="line">
            <a:avLst/>
          </a:prstGeom>
          <a:noFill/>
          <a:ln w="63500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6">
            <a:extLst>
              <a:ext uri="{FF2B5EF4-FFF2-40B4-BE49-F238E27FC236}">
                <a16:creationId xmlns:a16="http://schemas.microsoft.com/office/drawing/2014/main" id="{A6D855AB-A837-4273-AD11-62F584007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8123" y="5436907"/>
            <a:ext cx="762000" cy="0"/>
          </a:xfrm>
          <a:prstGeom prst="line">
            <a:avLst/>
          </a:prstGeom>
          <a:noFill/>
          <a:ln w="63500">
            <a:solidFill>
              <a:schemeClr val="accent2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9DB6D835-2B5E-49BD-8215-233CBB2E1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0561" y="5772116"/>
            <a:ext cx="762000" cy="0"/>
          </a:xfrm>
          <a:prstGeom prst="line">
            <a:avLst/>
          </a:prstGeom>
          <a:noFill/>
          <a:ln w="63500">
            <a:solidFill>
              <a:schemeClr val="accent2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4C1B0106-583A-4E42-BB57-18AD479EF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704" y="5860905"/>
            <a:ext cx="762000" cy="0"/>
          </a:xfrm>
          <a:prstGeom prst="line">
            <a:avLst/>
          </a:prstGeom>
          <a:noFill/>
          <a:ln w="63500">
            <a:solidFill>
              <a:schemeClr val="accent2">
                <a:lumMod val="75000"/>
              </a:schemeClr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15">
            <a:extLst>
              <a:ext uri="{FF2B5EF4-FFF2-40B4-BE49-F238E27FC236}">
                <a16:creationId xmlns:a16="http://schemas.microsoft.com/office/drawing/2014/main" id="{496FD92A-E48E-4A7D-B788-3E4BB3DDB2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9724" y="6294411"/>
            <a:ext cx="2849099" cy="0"/>
          </a:xfrm>
          <a:prstGeom prst="line">
            <a:avLst/>
          </a:prstGeom>
          <a:noFill/>
          <a:ln w="63500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8">
            <a:extLst>
              <a:ext uri="{FF2B5EF4-FFF2-40B4-BE49-F238E27FC236}">
                <a16:creationId xmlns:a16="http://schemas.microsoft.com/office/drawing/2014/main" id="{DB538735-E122-4574-B059-E486CB158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4248" y="3773487"/>
            <a:ext cx="1847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accent2"/>
                </a:solidFill>
                <a:latin typeface="+mn-lt"/>
              </a:rPr>
              <a:t>Scaffolding</a:t>
            </a:r>
            <a:endParaRPr lang="ru-RU" sz="2400" dirty="0">
              <a:latin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B24EDED-BF8C-4779-B16D-14547E7ED8FB}"/>
              </a:ext>
            </a:extLst>
          </p:cNvPr>
          <p:cNvSpPr/>
          <p:nvPr/>
        </p:nvSpPr>
        <p:spPr>
          <a:xfrm>
            <a:off x="9381422" y="6375675"/>
            <a:ext cx="2595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Image Courtesy: National Human Genome Research Institute</a:t>
            </a:r>
          </a:p>
        </p:txBody>
      </p:sp>
      <p:pic>
        <p:nvPicPr>
          <p:cNvPr id="65" name="Picture 64" descr="A close up of a device&#10;&#10;Description automatically generated">
            <a:extLst>
              <a:ext uri="{FF2B5EF4-FFF2-40B4-BE49-F238E27FC236}">
                <a16:creationId xmlns:a16="http://schemas.microsoft.com/office/drawing/2014/main" id="{50A9DBDE-ADD7-47F4-B1E9-7FC5925519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337" y="4187184"/>
            <a:ext cx="1981200" cy="2132043"/>
          </a:xfrm>
          <a:prstGeom prst="rect">
            <a:avLst/>
          </a:prstGeom>
        </p:spPr>
      </p:pic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46441986-2651-49B3-8763-35B0909F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1117D80-1E28-40C9-8AC5-9D71028A548E}"/>
              </a:ext>
            </a:extLst>
          </p:cNvPr>
          <p:cNvGrpSpPr/>
          <p:nvPr/>
        </p:nvGrpSpPr>
        <p:grpSpPr>
          <a:xfrm>
            <a:off x="4963488" y="2302809"/>
            <a:ext cx="735231" cy="461666"/>
            <a:chOff x="4686299" y="2286725"/>
            <a:chExt cx="1828800" cy="1036733"/>
          </a:xfrm>
        </p:grpSpPr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0B1F963-908F-438A-B282-CB5BDDC7A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287" y="2286725"/>
              <a:ext cx="1266825" cy="76200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D7E14C7B-1D44-473A-B3E3-31A485586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6" y="2583420"/>
              <a:ext cx="1647825" cy="76200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8657AB65-6E3B-4B0D-8868-E33AC40E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544" y="2800491"/>
              <a:ext cx="1419225" cy="90488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63CB08DA-B54D-4840-86ED-140B0617D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299" y="2996686"/>
              <a:ext cx="1828800" cy="76200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3DE16499-8F52-4EE3-B2E3-71E4238F8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544" y="3277739"/>
              <a:ext cx="1617208" cy="45719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5B6672D-458D-48C3-8BD1-C21726B925E1}"/>
              </a:ext>
            </a:extLst>
          </p:cNvPr>
          <p:cNvGrpSpPr/>
          <p:nvPr/>
        </p:nvGrpSpPr>
        <p:grpSpPr>
          <a:xfrm>
            <a:off x="4687801" y="2986901"/>
            <a:ext cx="735231" cy="461666"/>
            <a:chOff x="4686299" y="2286725"/>
            <a:chExt cx="1828800" cy="1036733"/>
          </a:xfrm>
        </p:grpSpPr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12BD92A3-668C-475E-A82F-B82B5508E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287" y="2286725"/>
              <a:ext cx="1266825" cy="76200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A5E5486D-4390-4E7A-8AF3-6ECF97D26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786" y="2583420"/>
              <a:ext cx="1647825" cy="76200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ADD0F1AF-D0AB-4610-84C9-898E5CACD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544" y="2800491"/>
              <a:ext cx="1419225" cy="90488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41960A7D-184A-43DD-A31F-FFCCF6A98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299" y="2996686"/>
              <a:ext cx="1828800" cy="76200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B1300FCA-521C-4B1E-AEFF-B8DDCF9ED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7544" y="3277739"/>
              <a:ext cx="1617208" cy="45719"/>
            </a:xfrm>
            <a:custGeom>
              <a:avLst/>
              <a:gdLst>
                <a:gd name="T0" fmla="*/ 0 w 1758"/>
                <a:gd name="T1" fmla="*/ 8 h 57"/>
                <a:gd name="T2" fmla="*/ 717 w 1758"/>
                <a:gd name="T3" fmla="*/ 0 h 57"/>
                <a:gd name="T4" fmla="*/ 887 w 1758"/>
                <a:gd name="T5" fmla="*/ 8 h 57"/>
                <a:gd name="T6" fmla="*/ 916 w 1758"/>
                <a:gd name="T7" fmla="*/ 23 h 57"/>
                <a:gd name="T8" fmla="*/ 1012 w 1758"/>
                <a:gd name="T9" fmla="*/ 37 h 57"/>
                <a:gd name="T10" fmla="*/ 1219 w 1758"/>
                <a:gd name="T11" fmla="*/ 0 h 57"/>
                <a:gd name="T12" fmla="*/ 1551 w 1758"/>
                <a:gd name="T13" fmla="*/ 23 h 57"/>
                <a:gd name="T14" fmla="*/ 1758 w 1758"/>
                <a:gd name="T15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58" h="57">
                  <a:moveTo>
                    <a:pt x="0" y="8"/>
                  </a:moveTo>
                  <a:cubicBezTo>
                    <a:pt x="195" y="13"/>
                    <a:pt x="560" y="57"/>
                    <a:pt x="717" y="0"/>
                  </a:cubicBezTo>
                  <a:cubicBezTo>
                    <a:pt x="774" y="3"/>
                    <a:pt x="831" y="1"/>
                    <a:pt x="887" y="8"/>
                  </a:cubicBezTo>
                  <a:cubicBezTo>
                    <a:pt x="898" y="9"/>
                    <a:pt x="906" y="19"/>
                    <a:pt x="916" y="23"/>
                  </a:cubicBezTo>
                  <a:cubicBezTo>
                    <a:pt x="941" y="32"/>
                    <a:pt x="994" y="35"/>
                    <a:pt x="1012" y="37"/>
                  </a:cubicBezTo>
                  <a:cubicBezTo>
                    <a:pt x="1183" y="28"/>
                    <a:pt x="1116" y="37"/>
                    <a:pt x="1219" y="0"/>
                  </a:cubicBezTo>
                  <a:cubicBezTo>
                    <a:pt x="1338" y="10"/>
                    <a:pt x="1423" y="18"/>
                    <a:pt x="1551" y="23"/>
                  </a:cubicBezTo>
                  <a:cubicBezTo>
                    <a:pt x="1602" y="39"/>
                    <a:pt x="1711" y="23"/>
                    <a:pt x="1758" y="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2080085F-E827-4C77-9683-F5BAF2731573}"/>
              </a:ext>
            </a:extLst>
          </p:cNvPr>
          <p:cNvSpPr/>
          <p:nvPr/>
        </p:nvSpPr>
        <p:spPr>
          <a:xfrm>
            <a:off x="3099958" y="3288694"/>
            <a:ext cx="763525" cy="2549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AC58326-BF67-42F6-A917-D6554BED4BD4}"/>
              </a:ext>
            </a:extLst>
          </p:cNvPr>
          <p:cNvSpPr/>
          <p:nvPr/>
        </p:nvSpPr>
        <p:spPr>
          <a:xfrm>
            <a:off x="5918880" y="2864051"/>
            <a:ext cx="763525" cy="2549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3BF0DA4-752B-45CD-86FE-4E165A272836}"/>
              </a:ext>
            </a:extLst>
          </p:cNvPr>
          <p:cNvSpPr/>
          <p:nvPr/>
        </p:nvSpPr>
        <p:spPr>
          <a:xfrm>
            <a:off x="10096314" y="2790573"/>
            <a:ext cx="763525" cy="2549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8343303B-8638-472F-AB5E-B9EA26EC79C7}"/>
              </a:ext>
            </a:extLst>
          </p:cNvPr>
          <p:cNvSpPr/>
          <p:nvPr/>
        </p:nvSpPr>
        <p:spPr>
          <a:xfrm>
            <a:off x="4065369" y="5663124"/>
            <a:ext cx="591930" cy="2549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25207FB3-1923-48E6-9BAA-98EEB05BCE1F}"/>
              </a:ext>
            </a:extLst>
          </p:cNvPr>
          <p:cNvSpPr/>
          <p:nvPr/>
        </p:nvSpPr>
        <p:spPr>
          <a:xfrm>
            <a:off x="8918495" y="5609577"/>
            <a:ext cx="542222" cy="25497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44D8DA92-E6E7-4CC4-959D-E6907730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2275086"/>
            <a:ext cx="1793966" cy="155402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F3F7F6A-AA68-4405-8FEA-0FD6E2E83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040" y="3829109"/>
            <a:ext cx="2047479" cy="8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6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11969</TotalTime>
  <Words>338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SAM format</vt:lpstr>
      <vt:lpstr>SAM format</vt:lpstr>
      <vt:lpstr>SAM format           https://samtools.github.io/hts-specs/SAMv1.pdf</vt:lpstr>
      <vt:lpstr>SAM format           https://samtools.github.io/hts-specs/SAMv1.pdf</vt:lpstr>
      <vt:lpstr>SAM format           https://samtools.github.io/hts-specs/SAMv1.pdf</vt:lpstr>
      <vt:lpstr>SAM format           https://samtools.github.io/hts-specs/SAMv1.pdf</vt:lpstr>
      <vt:lpstr>SAM format           https://samtools.github.io/hts-specs/SAMv1.pdf</vt:lpstr>
      <vt:lpstr>SAM format           https://samtools.github.io/hts-specs/SAMv1.pdf</vt:lpstr>
      <vt:lpstr>Overview</vt:lpstr>
      <vt:lpstr>Sequencing technologes: Illumina</vt:lpstr>
      <vt:lpstr>Sequencing technologies:  PacBio CLR/HiFi</vt:lpstr>
      <vt:lpstr>Sequencing technologies: Oxford Nanopore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35</cp:revision>
  <dcterms:created xsi:type="dcterms:W3CDTF">2013-08-21T19:17:07Z</dcterms:created>
  <dcterms:modified xsi:type="dcterms:W3CDTF">2025-09-15T13:08:18Z</dcterms:modified>
</cp:coreProperties>
</file>