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471" r:id="rId2"/>
    <p:sldId id="472" r:id="rId3"/>
    <p:sldId id="493" r:id="rId4"/>
    <p:sldId id="473" r:id="rId5"/>
    <p:sldId id="488" r:id="rId6"/>
    <p:sldId id="489" r:id="rId7"/>
    <p:sldId id="492" r:id="rId8"/>
    <p:sldId id="399" r:id="rId9"/>
    <p:sldId id="400" r:id="rId10"/>
    <p:sldId id="259" r:id="rId11"/>
    <p:sldId id="477" r:id="rId12"/>
    <p:sldId id="478" r:id="rId13"/>
    <p:sldId id="481" r:id="rId14"/>
    <p:sldId id="482" r:id="rId15"/>
    <p:sldId id="484" r:id="rId16"/>
    <p:sldId id="483" r:id="rId17"/>
    <p:sldId id="485" r:id="rId18"/>
    <p:sldId id="486" r:id="rId19"/>
    <p:sldId id="48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B1C"/>
    <a:srgbClr val="BE0260"/>
    <a:srgbClr val="D0005E"/>
    <a:srgbClr val="018ACF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ey Zimin" userId="7f2637d0bc515791" providerId="LiveId" clId="{96AD8619-B371-4210-9AD9-DC824EADA470}"/>
    <pc:docChg chg="delSld">
      <pc:chgData name="Aleksey Zimin" userId="7f2637d0bc515791" providerId="LiveId" clId="{96AD8619-B371-4210-9AD9-DC824EADA470}" dt="2025-09-03T18:08:10.939" v="0" actId="47"/>
      <pc:docMkLst>
        <pc:docMk/>
      </pc:docMkLst>
      <pc:sldChg chg="del">
        <pc:chgData name="Aleksey Zimin" userId="7f2637d0bc515791" providerId="LiveId" clId="{96AD8619-B371-4210-9AD9-DC824EADA470}" dt="2025-09-03T18:08:10.939" v="0" actId="47"/>
        <pc:sldMkLst>
          <pc:docMk/>
          <pc:sldMk cId="1052403946" sldId="272"/>
        </pc:sldMkLst>
      </pc:sldChg>
      <pc:sldChg chg="del">
        <pc:chgData name="Aleksey Zimin" userId="7f2637d0bc515791" providerId="LiveId" clId="{96AD8619-B371-4210-9AD9-DC824EADA470}" dt="2025-09-03T18:08:10.939" v="0" actId="47"/>
        <pc:sldMkLst>
          <pc:docMk/>
          <pc:sldMk cId="4212240204" sldId="467"/>
        </pc:sldMkLst>
      </pc:sldChg>
      <pc:sldChg chg="del">
        <pc:chgData name="Aleksey Zimin" userId="7f2637d0bc515791" providerId="LiveId" clId="{96AD8619-B371-4210-9AD9-DC824EADA470}" dt="2025-09-03T18:08:10.939" v="0" actId="47"/>
        <pc:sldMkLst>
          <pc:docMk/>
          <pc:sldMk cId="3275239011" sldId="468"/>
        </pc:sldMkLst>
      </pc:sldChg>
      <pc:sldChg chg="del">
        <pc:chgData name="Aleksey Zimin" userId="7f2637d0bc515791" providerId="LiveId" clId="{96AD8619-B371-4210-9AD9-DC824EADA470}" dt="2025-09-03T18:08:10.939" v="0" actId="47"/>
        <pc:sldMkLst>
          <pc:docMk/>
          <pc:sldMk cId="839253812" sldId="469"/>
        </pc:sldMkLst>
      </pc:sldChg>
      <pc:sldChg chg="del">
        <pc:chgData name="Aleksey Zimin" userId="7f2637d0bc515791" providerId="LiveId" clId="{96AD8619-B371-4210-9AD9-DC824EADA470}" dt="2025-09-03T18:08:10.939" v="0" actId="47"/>
        <pc:sldMkLst>
          <pc:docMk/>
          <pc:sldMk cId="3139525371" sldId="470"/>
        </pc:sldMkLst>
      </pc:sldChg>
      <pc:sldChg chg="del">
        <pc:chgData name="Aleksey Zimin" userId="7f2637d0bc515791" providerId="LiveId" clId="{96AD8619-B371-4210-9AD9-DC824EADA470}" dt="2025-09-03T18:08:10.939" v="0" actId="47"/>
        <pc:sldMkLst>
          <pc:docMk/>
          <pc:sldMk cId="1198420332" sldId="490"/>
        </pc:sldMkLst>
      </pc:sldChg>
      <pc:sldChg chg="del">
        <pc:chgData name="Aleksey Zimin" userId="7f2637d0bc515791" providerId="LiveId" clId="{96AD8619-B371-4210-9AD9-DC824EADA470}" dt="2025-09-03T18:08:10.939" v="0" actId="47"/>
        <pc:sldMkLst>
          <pc:docMk/>
          <pc:sldMk cId="2188530791" sldId="4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61B90-1233-4265-A8E1-4CB85DE126FB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13FD6-7C7B-4426-BFC4-490AC0CF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7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8620" y="1138426"/>
            <a:ext cx="10363200" cy="1374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8293" y="4650641"/>
            <a:ext cx="8534400" cy="137434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</a:t>
            </a:r>
          </a:p>
          <a:p>
            <a:r>
              <a:rPr lang="en-US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3EFF-6084-460D-96FA-2FA787A98816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92F8-B2BD-4E07-9A92-E5080B238DFA}" type="datetime1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8673-6F42-4090-A040-176AF0E6DEAE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5288-B7FB-4510-97B0-C840A6671DDD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584950" y="1574800"/>
            <a:ext cx="4762500" cy="464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44550" y="1574800"/>
            <a:ext cx="5111750" cy="4648200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ts val="2250"/>
              </a:spcBef>
              <a:defRPr sz="1900"/>
            </a:lvl1pPr>
            <a:lvl2pPr marL="558800" indent="-279400">
              <a:spcBef>
                <a:spcPts val="2250"/>
              </a:spcBef>
              <a:defRPr sz="1900"/>
            </a:lvl2pPr>
            <a:lvl3pPr marL="838200" indent="-279400">
              <a:spcBef>
                <a:spcPts val="2250"/>
              </a:spcBef>
              <a:defRPr sz="1900"/>
            </a:lvl3pPr>
            <a:lvl4pPr marL="1117600" indent="-279400">
              <a:spcBef>
                <a:spcPts val="2250"/>
              </a:spcBef>
              <a:defRPr sz="1900"/>
            </a:lvl4pPr>
            <a:lvl5pPr marL="1397000" indent="-279400">
              <a:spcBef>
                <a:spcPts val="2250"/>
              </a:spcBef>
              <a:defRPr sz="19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939126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07208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889000"/>
            <a:ext cx="10502900" cy="50800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394271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680310"/>
            <a:ext cx="109728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3918803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86A1-0F17-41D8-9FFA-9520AF33BFC6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081" y="527605"/>
            <a:ext cx="9354927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0005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082" y="1138425"/>
            <a:ext cx="9354927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2F4-087A-4F4C-9829-F340F0646973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0BFE-E826-4B70-BF6B-3710B05194AF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82DA-5425-42F9-BDB8-0DBDA15B981E}" type="datetime1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527605"/>
            <a:ext cx="109728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620" y="1596539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620" y="2226402"/>
            <a:ext cx="5386917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2388" y="1596539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388" y="2226402"/>
            <a:ext cx="5389033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7164-C7F7-495E-9D5F-43BBDEBECF81}" type="datetime1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AB8-78AA-4DA3-952F-F5057D2DAAA5}" type="datetime1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B869-D2D8-4282-A525-D63712C1B900}" type="datetime1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CF58-29B0-4D31-BE55-D9C1F05848B7}" type="datetime1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8395F-151A-4402-98B5-C84E535B9AEF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5" r:id="rId13"/>
    <p:sldLayoutId id="2147483666" r:id="rId14"/>
    <p:sldLayoutId id="2147483667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C554-A8C6-0277-1A84-D1F722AC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Fraction of the genome covered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0384F2-9789-CBBD-01D4-DDCF083991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620" y="1596540"/>
                <a:ext cx="10972800" cy="4843589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/>
                  <a:t>To assemble a genome we need to make sure it is completely covered by reads</a:t>
                </a:r>
              </a:p>
              <a:p>
                <a:endParaRPr lang="en-US"/>
              </a:p>
              <a:p>
                <a:r>
                  <a:rPr lang="en-US"/>
                  <a:t>We can use Poisson distribution to compute required coverage to make sure there are no gaps </a:t>
                </a:r>
              </a:p>
              <a:p>
                <a:endParaRPr lang="en-US"/>
              </a:p>
              <a:p>
                <a:r>
                  <a:rPr lang="en-US"/>
                  <a:t>It is frequently easier in probability computations to compute the probability of something NOT happening!</a:t>
                </a:r>
                <a:br>
                  <a:rPr lang="en-US"/>
                </a:br>
                <a:endParaRPr lang="en-US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i="1" dirty="0"/>
                          <m:t>λ</m:t>
                        </m:r>
                      </m:sup>
                    </m:sSup>
                  </m:oMath>
                </a14:m>
                <a:br>
                  <a:rPr lang="en-US" i="1"/>
                </a:br>
                <a:endParaRPr lang="en-US" i="1"/>
              </a:p>
              <a:p>
                <a:r>
                  <a:rPr lang="en-US"/>
                  <a:t>Total genome length covered: </a:t>
                </a:r>
                <a:br>
                  <a:rPr lang="en-US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i="1" dirty="0"/>
                          <m:t>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0384F2-9789-CBBD-01D4-DDCF083991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620" y="1596540"/>
                <a:ext cx="10972800" cy="4843589"/>
              </a:xfrm>
              <a:blipFill>
                <a:blip r:embed="rId2"/>
                <a:stretch>
                  <a:fillRect l="-722" t="-1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4324D-9F5A-7E7B-0C60-C2D62C5B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DB7FE-3B6C-978E-F57D-4A8E86567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982" y="3994404"/>
            <a:ext cx="3991532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0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9A3C9-8857-345D-C122-B58EEDD4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Types of mis-matches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0E665-C3AA-1B29-3651-00377FCD8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Substitutions:   A</a:t>
            </a:r>
            <a:r>
              <a:rPr lang="en-US">
                <a:solidFill>
                  <a:srgbClr val="FF0000"/>
                </a:solidFill>
              </a:rPr>
              <a:t>A</a:t>
            </a:r>
            <a:r>
              <a:rPr lang="en-US"/>
              <a:t>GT vs A</a:t>
            </a:r>
            <a:r>
              <a:rPr lang="en-US">
                <a:solidFill>
                  <a:srgbClr val="FF0000"/>
                </a:solidFill>
              </a:rPr>
              <a:t>T</a:t>
            </a:r>
            <a:r>
              <a:rPr lang="en-US"/>
              <a:t>GT</a:t>
            </a:r>
          </a:p>
          <a:p>
            <a:endParaRPr lang="en-US"/>
          </a:p>
          <a:p>
            <a:r>
              <a:rPr lang="en-US"/>
              <a:t>Deletions: AA</a:t>
            </a:r>
            <a:r>
              <a:rPr lang="en-US">
                <a:solidFill>
                  <a:srgbClr val="FF0000"/>
                </a:solidFill>
              </a:rPr>
              <a:t>G</a:t>
            </a:r>
            <a:r>
              <a:rPr lang="en-US"/>
              <a:t>T vs ATT</a:t>
            </a:r>
          </a:p>
          <a:p>
            <a:endParaRPr lang="en-US"/>
          </a:p>
          <a:p>
            <a:r>
              <a:rPr lang="en-US"/>
              <a:t>Insertions: AAGT vs AAG</a:t>
            </a:r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286708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EF1D3-8111-B083-8234-62C3C27B2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60C1D-9E2A-3033-9561-78FE21D49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Smith-Waterman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9D41B-B306-CD8B-FB9D-C94A43D6D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83" y="2035583"/>
            <a:ext cx="11088801" cy="4613040"/>
          </a:xfrm>
        </p:spPr>
        <p:txBody>
          <a:bodyPr/>
          <a:lstStyle/>
          <a:p>
            <a:r>
              <a:rPr lang="en-US"/>
              <a:t>Published by M.S Waterman; T.F Smith; W.A Beyer (1976)</a:t>
            </a:r>
          </a:p>
          <a:p>
            <a:r>
              <a:rPr lang="en-US"/>
              <a:t>Local sequence alignment</a:t>
            </a:r>
          </a:p>
          <a:p>
            <a:r>
              <a:rPr lang="en-US"/>
              <a:t>Fairly expensive: for sequences of lengths </a:t>
            </a:r>
            <a:r>
              <a:rPr lang="en-US" i="1"/>
              <a:t>m</a:t>
            </a:r>
            <a:r>
              <a:rPr lang="en-US"/>
              <a:t> and </a:t>
            </a:r>
            <a:r>
              <a:rPr lang="en-US" i="1"/>
              <a:t>n</a:t>
            </a:r>
            <a:r>
              <a:rPr lang="en-US"/>
              <a:t> is of order </a:t>
            </a:r>
            <a:r>
              <a:rPr lang="en-US" i="1"/>
              <a:t>O(</a:t>
            </a:r>
            <a:r>
              <a:rPr lang="en-US" i="1" err="1"/>
              <a:t>mn</a:t>
            </a:r>
            <a:r>
              <a:rPr lang="en-US" i="1"/>
              <a:t>)</a:t>
            </a:r>
          </a:p>
          <a:p>
            <a:r>
              <a:rPr lang="en-US"/>
              <a:t>Dynamic programming: </a:t>
            </a:r>
            <a:r>
              <a:rPr lang="en-US" i="1"/>
              <a:t>solve many local problems to then solve the big problem</a:t>
            </a:r>
          </a:p>
          <a:p>
            <a:pPr marL="0" indent="0">
              <a:buNone/>
            </a:pPr>
            <a:endParaRPr lang="en-US" i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476A3-8720-99AA-0E0A-CE29BEC8F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52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43C94-D969-0C0E-ACDA-779395A24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E6BC3-36BC-C6D4-87EB-4466AA7E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Smith-Waterman alignment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23FCE-7DB7-D9D1-F15C-1EA4F55D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DD37A3C-C3A7-5C55-4547-0CB81FCF7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829739"/>
              </p:ext>
            </p:extLst>
          </p:nvPr>
        </p:nvGraphicFramePr>
        <p:xfrm>
          <a:off x="412842" y="1741270"/>
          <a:ext cx="4888120" cy="49151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8812">
                  <a:extLst>
                    <a:ext uri="{9D8B030D-6E8A-4147-A177-3AD203B41FA5}">
                      <a16:colId xmlns:a16="http://schemas.microsoft.com/office/drawing/2014/main" val="499789085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2105533424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149591861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1620141554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3662352121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2418474277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2269938636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1461158529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3455786437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2314278537"/>
                    </a:ext>
                  </a:extLst>
                </a:gridCol>
              </a:tblGrid>
              <a:tr h="44683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030461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086283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236300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280586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395574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353299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672769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034413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693103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683901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542823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409361-393C-723D-1449-DA50768B2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705" y="1596540"/>
            <a:ext cx="5497379" cy="4759811"/>
          </a:xfrm>
        </p:spPr>
        <p:txBody>
          <a:bodyPr>
            <a:normAutofit/>
          </a:bodyPr>
          <a:lstStyle/>
          <a:p>
            <a:r>
              <a:rPr lang="en-US"/>
              <a:t>Align sequences:</a:t>
            </a:r>
            <a:br>
              <a:rPr lang="en-US"/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TGTTACGG </a:t>
            </a:r>
            <a:r>
              <a:rPr lang="en-US"/>
              <a:t>and</a:t>
            </a:r>
            <a:br>
              <a:rPr lang="en-US"/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GGTTGACTA</a:t>
            </a:r>
          </a:p>
          <a:p>
            <a:r>
              <a:rPr lang="en-US"/>
              <a:t>Choose match score </a:t>
            </a:r>
            <a:br>
              <a:rPr lang="en-US"/>
            </a:br>
            <a:r>
              <a:rPr lang="en-US" i="1"/>
              <a:t>s(</a:t>
            </a:r>
            <a:r>
              <a:rPr lang="en-US" i="1" err="1"/>
              <a:t>a,b</a:t>
            </a:r>
            <a:r>
              <a:rPr lang="en-US" i="1"/>
              <a:t>)=3 if a=b,</a:t>
            </a:r>
            <a:br>
              <a:rPr lang="en-US" i="1"/>
            </a:br>
            <a:r>
              <a:rPr lang="en-US" i="1"/>
              <a:t>s(</a:t>
            </a:r>
            <a:r>
              <a:rPr lang="en-US" i="1" err="1"/>
              <a:t>a,b</a:t>
            </a:r>
            <a:r>
              <a:rPr lang="en-US" i="1"/>
              <a:t>)=-3 if a!=b</a:t>
            </a:r>
          </a:p>
          <a:p>
            <a:r>
              <a:rPr lang="en-US"/>
              <a:t>Choose gap penalty </a:t>
            </a:r>
            <a:r>
              <a:rPr lang="en-US" i="1"/>
              <a:t>G=2</a:t>
            </a:r>
          </a:p>
          <a:p>
            <a:r>
              <a:rPr lang="en-US"/>
              <a:t>Initialize top row and the first column with zeros</a:t>
            </a:r>
          </a:p>
          <a:p>
            <a:pPr marL="0" indent="0">
              <a:buNone/>
            </a:pP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871696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94286-5EA5-E1F2-C417-DEDAA5439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91E3-1B95-DE31-1281-C859131BC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Smith-Waterman alignment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32B5A-A318-F8DD-ADBE-46443F10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4FBF715-80FD-B2E1-D584-9E1467DEFF40}"/>
              </a:ext>
            </a:extLst>
          </p:cNvPr>
          <p:cNvGraphicFramePr>
            <a:graphicFrameLocks noGrp="1"/>
          </p:cNvGraphicFramePr>
          <p:nvPr/>
        </p:nvGraphicFramePr>
        <p:xfrm>
          <a:off x="412842" y="1741270"/>
          <a:ext cx="4888120" cy="49151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8812">
                  <a:extLst>
                    <a:ext uri="{9D8B030D-6E8A-4147-A177-3AD203B41FA5}">
                      <a16:colId xmlns:a16="http://schemas.microsoft.com/office/drawing/2014/main" val="499789085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2105533424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149591861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1620141554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3662352121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2418474277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2269938636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1461158529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3455786437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2314278537"/>
                    </a:ext>
                  </a:extLst>
                </a:gridCol>
              </a:tblGrid>
              <a:tr h="44683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030461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086283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236300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280586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395574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353299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672769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034413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693103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683901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54282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99A67FAA-D2C5-BD9B-BBCC-D2914161E6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90591" y="1596540"/>
                <a:ext cx="5955494" cy="4759811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Align sequences:</a:t>
                </a:r>
                <a:br>
                  <a:rPr lang="en-US"/>
                </a:br>
                <a:r>
                  <a:rPr lang="en-US">
                    <a:latin typeface="Courier New" panose="02070309020205020404" pitchFamily="49" charset="0"/>
                    <a:cs typeface="Courier New" panose="02070309020205020404" pitchFamily="49" charset="0"/>
                  </a:rPr>
                  <a:t>TGTTACGG </a:t>
                </a:r>
                <a:r>
                  <a:rPr lang="en-US"/>
                  <a:t>and</a:t>
                </a:r>
                <a:br>
                  <a:rPr lang="en-US"/>
                </a:br>
                <a:r>
                  <a:rPr lang="en-US">
                    <a:latin typeface="Courier New" panose="02070309020205020404" pitchFamily="49" charset="0"/>
                    <a:cs typeface="Courier New" panose="02070309020205020404" pitchFamily="49" charset="0"/>
                  </a:rPr>
                  <a:t>GGTTGACTA</a:t>
                </a:r>
              </a:p>
              <a:p>
                <a:r>
                  <a:rPr lang="en-US"/>
                  <a:t>Start filling in the table row by row:</a:t>
                </a:r>
                <a:br>
                  <a:rPr lang="en-US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𝑚𝑎𝑥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i="1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99A67FAA-D2C5-BD9B-BBCC-D2914161E6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90591" y="1596540"/>
                <a:ext cx="5955494" cy="4759811"/>
              </a:xfrm>
              <a:blipFill>
                <a:blip r:embed="rId2"/>
                <a:stretch>
                  <a:fillRect l="-1842" t="-1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704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A0E7F-2402-251F-AB3A-30DDE9790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9259-1DF5-1836-802E-0E5FAA56F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Smith-Waterman alignment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031AE-F77B-96BF-BAAD-2B951164D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C4C7723-DFDB-2D45-BB4F-CBF3E95321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291980"/>
              </p:ext>
            </p:extLst>
          </p:nvPr>
        </p:nvGraphicFramePr>
        <p:xfrm>
          <a:off x="412842" y="1741270"/>
          <a:ext cx="4888120" cy="49151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8812">
                  <a:extLst>
                    <a:ext uri="{9D8B030D-6E8A-4147-A177-3AD203B41FA5}">
                      <a16:colId xmlns:a16="http://schemas.microsoft.com/office/drawing/2014/main" val="499789085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2105533424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149591861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1620141554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3662352121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2418474277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2269938636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1461158529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3455786437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2314278537"/>
                    </a:ext>
                  </a:extLst>
                </a:gridCol>
              </a:tblGrid>
              <a:tr h="44683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030461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086283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236300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280586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395574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353299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672769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034413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693103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683901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54282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5A8BECB-754D-3352-006E-1947A092D7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90591" y="1596540"/>
                <a:ext cx="5955494" cy="4759811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Align sequences:</a:t>
                </a:r>
                <a:br>
                  <a:rPr lang="en-US"/>
                </a:br>
                <a:r>
                  <a:rPr lang="en-US">
                    <a:latin typeface="Courier New" panose="02070309020205020404" pitchFamily="49" charset="0"/>
                    <a:cs typeface="Courier New" panose="02070309020205020404" pitchFamily="49" charset="0"/>
                  </a:rPr>
                  <a:t>TGTTACGG </a:t>
                </a:r>
                <a:r>
                  <a:rPr lang="en-US"/>
                  <a:t>and</a:t>
                </a:r>
                <a:br>
                  <a:rPr lang="en-US"/>
                </a:br>
                <a:r>
                  <a:rPr lang="en-US">
                    <a:latin typeface="Courier New" panose="02070309020205020404" pitchFamily="49" charset="0"/>
                    <a:cs typeface="Courier New" panose="02070309020205020404" pitchFamily="49" charset="0"/>
                  </a:rPr>
                  <a:t>GGTTGACTA</a:t>
                </a:r>
              </a:p>
              <a:p>
                <a:r>
                  <a:rPr lang="en-US"/>
                  <a:t>Start filling in the table:</a:t>
                </a:r>
                <a:br>
                  <a:rPr lang="en-US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𝑚𝑎𝑥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i="1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5A8BECB-754D-3352-006E-1947A092D7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90591" y="1596540"/>
                <a:ext cx="5955494" cy="4759811"/>
              </a:xfrm>
              <a:blipFill>
                <a:blip r:embed="rId2"/>
                <a:stretch>
                  <a:fillRect l="-1842" t="-1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62770A31-746E-DAC8-F72D-F8E9C4343DF2}"/>
              </a:ext>
            </a:extLst>
          </p:cNvPr>
          <p:cNvSpPr/>
          <p:nvPr/>
        </p:nvSpPr>
        <p:spPr>
          <a:xfrm>
            <a:off x="11353342" y="4568529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09A1A77-1C22-2508-B64C-A53B7B9E5A04}"/>
              </a:ext>
            </a:extLst>
          </p:cNvPr>
          <p:cNvSpPr/>
          <p:nvPr/>
        </p:nvSpPr>
        <p:spPr>
          <a:xfrm rot="5400000">
            <a:off x="11353342" y="4122488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78037FE-F22D-2351-D0D1-C7B72C6EBC39}"/>
              </a:ext>
            </a:extLst>
          </p:cNvPr>
          <p:cNvSpPr/>
          <p:nvPr/>
        </p:nvSpPr>
        <p:spPr>
          <a:xfrm rot="2873019">
            <a:off x="11333800" y="3621622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AD01126-C9C6-B6DD-4C28-82D663674BDE}"/>
              </a:ext>
            </a:extLst>
          </p:cNvPr>
          <p:cNvSpPr/>
          <p:nvPr/>
        </p:nvSpPr>
        <p:spPr>
          <a:xfrm>
            <a:off x="2208220" y="2761030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5E5987B-7E32-6F1E-BC3E-0DC6C56B2568}"/>
              </a:ext>
            </a:extLst>
          </p:cNvPr>
          <p:cNvSpPr/>
          <p:nvPr/>
        </p:nvSpPr>
        <p:spPr>
          <a:xfrm rot="2873019">
            <a:off x="1715408" y="2520199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BB521F8-FDC6-E2D1-72F3-618F875B9775}"/>
              </a:ext>
            </a:extLst>
          </p:cNvPr>
          <p:cNvSpPr/>
          <p:nvPr/>
        </p:nvSpPr>
        <p:spPr>
          <a:xfrm rot="2873019">
            <a:off x="4156303" y="2563127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FB6FEC7-D99C-C86C-23E0-4FB82AA518A1}"/>
              </a:ext>
            </a:extLst>
          </p:cNvPr>
          <p:cNvSpPr/>
          <p:nvPr/>
        </p:nvSpPr>
        <p:spPr>
          <a:xfrm rot="2873019">
            <a:off x="4661458" y="2553602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82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D49F8-5D84-9429-0C52-E748B5B4B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9AA5-833F-28DA-B9C1-378D0F84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Smith-Waterman alignment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81E7B-F8E9-D46D-232E-300163A2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A1FACD4-DE24-0676-0116-299D94AFB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79066"/>
              </p:ext>
            </p:extLst>
          </p:nvPr>
        </p:nvGraphicFramePr>
        <p:xfrm>
          <a:off x="412842" y="1741270"/>
          <a:ext cx="4888120" cy="49151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8812">
                  <a:extLst>
                    <a:ext uri="{9D8B030D-6E8A-4147-A177-3AD203B41FA5}">
                      <a16:colId xmlns:a16="http://schemas.microsoft.com/office/drawing/2014/main" val="499789085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2105533424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149591861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1620141554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3662352121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2418474277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2269938636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1461158529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3455786437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2314278537"/>
                    </a:ext>
                  </a:extLst>
                </a:gridCol>
              </a:tblGrid>
              <a:tr h="44683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030461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086283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236300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280586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395574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353299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672769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034413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693103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683901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54282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25559AA-472D-351A-E8B4-CAB3517956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90591" y="1596540"/>
                <a:ext cx="5955494" cy="4759811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Align sequences:</a:t>
                </a:r>
                <a:br>
                  <a:rPr lang="en-US"/>
                </a:br>
                <a:r>
                  <a:rPr lang="en-US">
                    <a:latin typeface="Courier New" panose="02070309020205020404" pitchFamily="49" charset="0"/>
                    <a:cs typeface="Courier New" panose="02070309020205020404" pitchFamily="49" charset="0"/>
                  </a:rPr>
                  <a:t>TGTTACGG </a:t>
                </a:r>
                <a:r>
                  <a:rPr lang="en-US"/>
                  <a:t>and</a:t>
                </a:r>
                <a:br>
                  <a:rPr lang="en-US"/>
                </a:br>
                <a:r>
                  <a:rPr lang="en-US">
                    <a:latin typeface="Courier New" panose="02070309020205020404" pitchFamily="49" charset="0"/>
                    <a:cs typeface="Courier New" panose="02070309020205020404" pitchFamily="49" charset="0"/>
                  </a:rPr>
                  <a:t>GGTTGACTA</a:t>
                </a:r>
              </a:p>
              <a:p>
                <a:r>
                  <a:rPr lang="en-US"/>
                  <a:t>Start filling in the table:</a:t>
                </a:r>
                <a:br>
                  <a:rPr lang="en-US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𝑚𝑎𝑥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i="1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725559AA-472D-351A-E8B4-CAB3517956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90591" y="1596540"/>
                <a:ext cx="5955494" cy="4759811"/>
              </a:xfrm>
              <a:blipFill>
                <a:blip r:embed="rId2"/>
                <a:stretch>
                  <a:fillRect l="-1842" t="-1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272DEBE3-C586-924F-6EE2-27574DF7DD6F}"/>
              </a:ext>
            </a:extLst>
          </p:cNvPr>
          <p:cNvSpPr/>
          <p:nvPr/>
        </p:nvSpPr>
        <p:spPr>
          <a:xfrm>
            <a:off x="11353342" y="4568529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F18FEA9-5D17-3710-5772-B8A452A78D84}"/>
              </a:ext>
            </a:extLst>
          </p:cNvPr>
          <p:cNvSpPr/>
          <p:nvPr/>
        </p:nvSpPr>
        <p:spPr>
          <a:xfrm rot="5400000">
            <a:off x="11353342" y="4122488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E39E72E-3F10-0E1F-C8CB-A7489FE4D475}"/>
              </a:ext>
            </a:extLst>
          </p:cNvPr>
          <p:cNvSpPr/>
          <p:nvPr/>
        </p:nvSpPr>
        <p:spPr>
          <a:xfrm rot="2873019">
            <a:off x="11333800" y="3621622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4312EF1-5407-6E03-5338-46AA27C7420F}"/>
              </a:ext>
            </a:extLst>
          </p:cNvPr>
          <p:cNvSpPr/>
          <p:nvPr/>
        </p:nvSpPr>
        <p:spPr>
          <a:xfrm>
            <a:off x="2208220" y="2761030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AD117CB-65CC-3C41-6B7B-168F1F2F19A8}"/>
              </a:ext>
            </a:extLst>
          </p:cNvPr>
          <p:cNvSpPr/>
          <p:nvPr/>
        </p:nvSpPr>
        <p:spPr>
          <a:xfrm rot="2873019">
            <a:off x="1715408" y="2520199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65AD569-C861-E334-4401-AA9DCF6BD0D4}"/>
              </a:ext>
            </a:extLst>
          </p:cNvPr>
          <p:cNvSpPr/>
          <p:nvPr/>
        </p:nvSpPr>
        <p:spPr>
          <a:xfrm rot="2873019">
            <a:off x="4156303" y="2563127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6957E44-A009-725F-D7D4-2FDBCCFF6CC3}"/>
              </a:ext>
            </a:extLst>
          </p:cNvPr>
          <p:cNvSpPr/>
          <p:nvPr/>
        </p:nvSpPr>
        <p:spPr>
          <a:xfrm rot="2873019">
            <a:off x="4661458" y="2553602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CB8854B-18A2-D809-A386-2A98E9747AC2}"/>
              </a:ext>
            </a:extLst>
          </p:cNvPr>
          <p:cNvSpPr/>
          <p:nvPr/>
        </p:nvSpPr>
        <p:spPr>
          <a:xfrm rot="2873019">
            <a:off x="1723478" y="3009762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4BD5853-73FA-73B6-E8B1-DE89DFD92CB3}"/>
              </a:ext>
            </a:extLst>
          </p:cNvPr>
          <p:cNvSpPr/>
          <p:nvPr/>
        </p:nvSpPr>
        <p:spPr>
          <a:xfrm>
            <a:off x="2219449" y="3174241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FFEEAB3-3F67-C18A-D9A0-D8B99CACE758}"/>
              </a:ext>
            </a:extLst>
          </p:cNvPr>
          <p:cNvSpPr/>
          <p:nvPr/>
        </p:nvSpPr>
        <p:spPr>
          <a:xfrm rot="2873019">
            <a:off x="4178761" y="3000794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9AF54A6-DC0B-A510-71F7-4A9C87E30782}"/>
              </a:ext>
            </a:extLst>
          </p:cNvPr>
          <p:cNvSpPr/>
          <p:nvPr/>
        </p:nvSpPr>
        <p:spPr>
          <a:xfrm rot="2873019">
            <a:off x="4683916" y="2991269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32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101F1-F94E-2C01-0EF9-A128FAD25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7BB4-6C7E-9217-C617-D9CE3796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Smith-Waterman alignment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2DCD3-E2B1-D3C8-2099-A0BDAA2B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F3CB7C2-445E-794C-B1A3-D0CB23422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352961"/>
              </p:ext>
            </p:extLst>
          </p:nvPr>
        </p:nvGraphicFramePr>
        <p:xfrm>
          <a:off x="412842" y="1741270"/>
          <a:ext cx="4888120" cy="49151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8812">
                  <a:extLst>
                    <a:ext uri="{9D8B030D-6E8A-4147-A177-3AD203B41FA5}">
                      <a16:colId xmlns:a16="http://schemas.microsoft.com/office/drawing/2014/main" val="499789085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2105533424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149591861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1620141554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3662352121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2418474277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2269938636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1461158529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3455786437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2314278537"/>
                    </a:ext>
                  </a:extLst>
                </a:gridCol>
              </a:tblGrid>
              <a:tr h="44683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030461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086283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236300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280586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395574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353299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672769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034413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693103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683901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54282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FAD825C-EB57-E36B-FF1D-185EAD28B9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90591" y="1596540"/>
                <a:ext cx="5955494" cy="4759811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Align sequences:</a:t>
                </a:r>
                <a:br>
                  <a:rPr lang="en-US"/>
                </a:br>
                <a:r>
                  <a:rPr lang="en-US">
                    <a:latin typeface="Courier New" panose="02070309020205020404" pitchFamily="49" charset="0"/>
                    <a:cs typeface="Courier New" panose="02070309020205020404" pitchFamily="49" charset="0"/>
                  </a:rPr>
                  <a:t>TGTTACGG </a:t>
                </a:r>
                <a:r>
                  <a:rPr lang="en-US"/>
                  <a:t>and</a:t>
                </a:r>
                <a:br>
                  <a:rPr lang="en-US"/>
                </a:br>
                <a:r>
                  <a:rPr lang="en-US">
                    <a:latin typeface="Courier New" panose="02070309020205020404" pitchFamily="49" charset="0"/>
                    <a:cs typeface="Courier New" panose="02070309020205020404" pitchFamily="49" charset="0"/>
                  </a:rPr>
                  <a:t>GGTTGACTA</a:t>
                </a:r>
              </a:p>
              <a:p>
                <a:r>
                  <a:rPr lang="en-US"/>
                  <a:t>Start filling in the table:</a:t>
                </a:r>
                <a:br>
                  <a:rPr lang="en-US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𝑚𝑎𝑥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i="1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AFAD825C-EB57-E36B-FF1D-185EAD28B9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90591" y="1596540"/>
                <a:ext cx="5955494" cy="4759811"/>
              </a:xfrm>
              <a:blipFill>
                <a:blip r:embed="rId2"/>
                <a:stretch>
                  <a:fillRect l="-1842" t="-1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F382BA27-8E0D-62E7-EA15-F22CBE1B11B1}"/>
              </a:ext>
            </a:extLst>
          </p:cNvPr>
          <p:cNvSpPr/>
          <p:nvPr/>
        </p:nvSpPr>
        <p:spPr>
          <a:xfrm>
            <a:off x="11353342" y="4568529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78A1E89-ADF6-0147-C0F1-BB9C68931244}"/>
              </a:ext>
            </a:extLst>
          </p:cNvPr>
          <p:cNvSpPr/>
          <p:nvPr/>
        </p:nvSpPr>
        <p:spPr>
          <a:xfrm rot="5400000">
            <a:off x="11385634" y="4154781"/>
            <a:ext cx="241130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9118331-254B-73E4-6AD6-23CC05CEB159}"/>
              </a:ext>
            </a:extLst>
          </p:cNvPr>
          <p:cNvSpPr/>
          <p:nvPr/>
        </p:nvSpPr>
        <p:spPr>
          <a:xfrm rot="2873019">
            <a:off x="11333800" y="3621622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935FC2C-6F4F-4DFA-3C41-E712A1987AF6}"/>
              </a:ext>
            </a:extLst>
          </p:cNvPr>
          <p:cNvSpPr/>
          <p:nvPr/>
        </p:nvSpPr>
        <p:spPr>
          <a:xfrm>
            <a:off x="2208220" y="2761030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A407A4B1-69A7-E541-53B9-2C0CC1381276}"/>
              </a:ext>
            </a:extLst>
          </p:cNvPr>
          <p:cNvSpPr/>
          <p:nvPr/>
        </p:nvSpPr>
        <p:spPr>
          <a:xfrm rot="2873019">
            <a:off x="1715408" y="2520199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F7318C0-E957-D821-219D-C8A1E72388EC}"/>
              </a:ext>
            </a:extLst>
          </p:cNvPr>
          <p:cNvSpPr/>
          <p:nvPr/>
        </p:nvSpPr>
        <p:spPr>
          <a:xfrm rot="2873019">
            <a:off x="4156303" y="2563127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C051D02-7A8C-FCA9-60C0-928D72DE07D0}"/>
              </a:ext>
            </a:extLst>
          </p:cNvPr>
          <p:cNvSpPr/>
          <p:nvPr/>
        </p:nvSpPr>
        <p:spPr>
          <a:xfrm rot="2873019">
            <a:off x="4661458" y="2553602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DBAC6F5-7C8F-96BE-0556-5D6286F31634}"/>
              </a:ext>
            </a:extLst>
          </p:cNvPr>
          <p:cNvSpPr/>
          <p:nvPr/>
        </p:nvSpPr>
        <p:spPr>
          <a:xfrm rot="2873019">
            <a:off x="1723478" y="3009762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707EE6A-B994-F6EE-3306-664AD41C5F0C}"/>
              </a:ext>
            </a:extLst>
          </p:cNvPr>
          <p:cNvSpPr/>
          <p:nvPr/>
        </p:nvSpPr>
        <p:spPr>
          <a:xfrm>
            <a:off x="2219449" y="3174241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CB968DE-AE8B-A96A-65C1-2C2E633B0DE1}"/>
              </a:ext>
            </a:extLst>
          </p:cNvPr>
          <p:cNvSpPr/>
          <p:nvPr/>
        </p:nvSpPr>
        <p:spPr>
          <a:xfrm rot="2873019">
            <a:off x="4178761" y="3000794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C2331AD-6946-CEA2-9CC0-5A263CBCFD2C}"/>
              </a:ext>
            </a:extLst>
          </p:cNvPr>
          <p:cNvSpPr/>
          <p:nvPr/>
        </p:nvSpPr>
        <p:spPr>
          <a:xfrm rot="2873019">
            <a:off x="4683916" y="2991269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FA63632-7DCC-055B-2681-84644F234872}"/>
              </a:ext>
            </a:extLst>
          </p:cNvPr>
          <p:cNvSpPr/>
          <p:nvPr/>
        </p:nvSpPr>
        <p:spPr>
          <a:xfrm rot="2873019">
            <a:off x="1256753" y="3457141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840F98F-581D-A118-E6BE-523E99F22C27}"/>
              </a:ext>
            </a:extLst>
          </p:cNvPr>
          <p:cNvSpPr/>
          <p:nvPr/>
        </p:nvSpPr>
        <p:spPr>
          <a:xfrm>
            <a:off x="1715408" y="3621620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04D85D5-D3C7-7485-183F-78915777788B}"/>
              </a:ext>
            </a:extLst>
          </p:cNvPr>
          <p:cNvSpPr/>
          <p:nvPr/>
        </p:nvSpPr>
        <p:spPr>
          <a:xfrm rot="5400000">
            <a:off x="2011455" y="3413379"/>
            <a:ext cx="241130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8C7B1A9-D1A8-0EA6-9F65-7FE6CB68EF06}"/>
              </a:ext>
            </a:extLst>
          </p:cNvPr>
          <p:cNvSpPr/>
          <p:nvPr/>
        </p:nvSpPr>
        <p:spPr>
          <a:xfrm rot="2873019">
            <a:off x="2252724" y="3457140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71E2CF39-E332-C386-4A39-3D8163A2986B}"/>
              </a:ext>
            </a:extLst>
          </p:cNvPr>
          <p:cNvSpPr/>
          <p:nvPr/>
        </p:nvSpPr>
        <p:spPr>
          <a:xfrm rot="2873019">
            <a:off x="2718366" y="3457140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05156A5-008A-5411-6780-79356DB53FE8}"/>
              </a:ext>
            </a:extLst>
          </p:cNvPr>
          <p:cNvSpPr/>
          <p:nvPr/>
        </p:nvSpPr>
        <p:spPr>
          <a:xfrm>
            <a:off x="2704197" y="3676085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32BF6DE-8095-4BFF-8CB1-F94E690E7000}"/>
              </a:ext>
            </a:extLst>
          </p:cNvPr>
          <p:cNvSpPr/>
          <p:nvPr/>
        </p:nvSpPr>
        <p:spPr>
          <a:xfrm>
            <a:off x="3195746" y="3650195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5ABDBE4-4EAA-A311-FBD6-737658F355AE}"/>
              </a:ext>
            </a:extLst>
          </p:cNvPr>
          <p:cNvSpPr/>
          <p:nvPr/>
        </p:nvSpPr>
        <p:spPr>
          <a:xfrm>
            <a:off x="3666784" y="3650194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8BB6D23-6833-1954-FEF3-7CCFEB447B75}"/>
              </a:ext>
            </a:extLst>
          </p:cNvPr>
          <p:cNvSpPr/>
          <p:nvPr/>
        </p:nvSpPr>
        <p:spPr>
          <a:xfrm rot="5400000">
            <a:off x="4928845" y="3413379"/>
            <a:ext cx="241130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5ECAAE0-04B8-2E86-369C-0E337DB434E7}"/>
              </a:ext>
            </a:extLst>
          </p:cNvPr>
          <p:cNvSpPr/>
          <p:nvPr/>
        </p:nvSpPr>
        <p:spPr>
          <a:xfrm rot="5400000">
            <a:off x="4433110" y="3413379"/>
            <a:ext cx="241130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61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2D611-A72E-0473-374A-EB223F479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2E6B-1301-753B-4CDF-B8727520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Smith-Waterman alignment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48A0A-CF56-43F5-3448-8450237C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68D74DC-2248-9360-5901-728A124D5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559170"/>
              </p:ext>
            </p:extLst>
          </p:nvPr>
        </p:nvGraphicFramePr>
        <p:xfrm>
          <a:off x="412842" y="1741270"/>
          <a:ext cx="4888120" cy="49151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8812">
                  <a:extLst>
                    <a:ext uri="{9D8B030D-6E8A-4147-A177-3AD203B41FA5}">
                      <a16:colId xmlns:a16="http://schemas.microsoft.com/office/drawing/2014/main" val="499789085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2105533424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149591861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1620141554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3662352121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2418474277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2269938636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1461158529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3455786437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2314278537"/>
                    </a:ext>
                  </a:extLst>
                </a:gridCol>
              </a:tblGrid>
              <a:tr h="44683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030461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086283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236300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280586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395574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353299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672769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034413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693103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683901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54282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8585D25-FE6A-9D7F-B0B0-BADAD049DD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90591" y="1596540"/>
                <a:ext cx="5955494" cy="4759811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Align sequences:</a:t>
                </a:r>
                <a:br>
                  <a:rPr lang="en-US"/>
                </a:br>
                <a:r>
                  <a:rPr lang="en-US">
                    <a:latin typeface="Courier New" panose="02070309020205020404" pitchFamily="49" charset="0"/>
                    <a:cs typeface="Courier New" panose="02070309020205020404" pitchFamily="49" charset="0"/>
                  </a:rPr>
                  <a:t>TGTTACGG </a:t>
                </a:r>
                <a:r>
                  <a:rPr lang="en-US"/>
                  <a:t>and</a:t>
                </a:r>
                <a:br>
                  <a:rPr lang="en-US"/>
                </a:br>
                <a:r>
                  <a:rPr lang="en-US">
                    <a:latin typeface="Courier New" panose="02070309020205020404" pitchFamily="49" charset="0"/>
                    <a:cs typeface="Courier New" panose="02070309020205020404" pitchFamily="49" charset="0"/>
                  </a:rPr>
                  <a:t>GGTTGACTA</a:t>
                </a:r>
              </a:p>
              <a:p>
                <a:r>
                  <a:rPr lang="en-US"/>
                  <a:t>Start filling in the table:</a:t>
                </a:r>
                <a:br>
                  <a:rPr lang="en-US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𝑚𝑎𝑥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i="1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C8585D25-FE6A-9D7F-B0B0-BADAD049DD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90591" y="1596540"/>
                <a:ext cx="5955494" cy="4759811"/>
              </a:xfrm>
              <a:blipFill>
                <a:blip r:embed="rId2"/>
                <a:stretch>
                  <a:fillRect l="-1842" t="-1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row: Right 4">
            <a:extLst>
              <a:ext uri="{FF2B5EF4-FFF2-40B4-BE49-F238E27FC236}">
                <a16:creationId xmlns:a16="http://schemas.microsoft.com/office/drawing/2014/main" id="{20D5F0CC-FC74-BE50-D3E6-8F262CAAD60D}"/>
              </a:ext>
            </a:extLst>
          </p:cNvPr>
          <p:cNvSpPr/>
          <p:nvPr/>
        </p:nvSpPr>
        <p:spPr>
          <a:xfrm>
            <a:off x="11353342" y="4568529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854D918-9AD9-52E0-81A2-6316EA9E63D5}"/>
              </a:ext>
            </a:extLst>
          </p:cNvPr>
          <p:cNvSpPr/>
          <p:nvPr/>
        </p:nvSpPr>
        <p:spPr>
          <a:xfrm rot="5400000">
            <a:off x="11385634" y="4154781"/>
            <a:ext cx="241130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9600A27-796C-36BD-A717-06793DB5C172}"/>
              </a:ext>
            </a:extLst>
          </p:cNvPr>
          <p:cNvSpPr/>
          <p:nvPr/>
        </p:nvSpPr>
        <p:spPr>
          <a:xfrm rot="2873019">
            <a:off x="11333800" y="3621622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6DD2147-4A3B-DFED-02B4-A74AA6B3CB16}"/>
              </a:ext>
            </a:extLst>
          </p:cNvPr>
          <p:cNvSpPr/>
          <p:nvPr/>
        </p:nvSpPr>
        <p:spPr>
          <a:xfrm>
            <a:off x="2208220" y="2761030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760041E-9874-27F7-7215-7BFF6AB69F33}"/>
              </a:ext>
            </a:extLst>
          </p:cNvPr>
          <p:cNvSpPr/>
          <p:nvPr/>
        </p:nvSpPr>
        <p:spPr>
          <a:xfrm rot="2873019">
            <a:off x="1715408" y="2520199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4B75851-7D10-6061-2960-749C3AA2B027}"/>
              </a:ext>
            </a:extLst>
          </p:cNvPr>
          <p:cNvSpPr/>
          <p:nvPr/>
        </p:nvSpPr>
        <p:spPr>
          <a:xfrm rot="2873019">
            <a:off x="4156303" y="2563127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466B9F2-C3AC-00D9-39D1-163711E5D83B}"/>
              </a:ext>
            </a:extLst>
          </p:cNvPr>
          <p:cNvSpPr/>
          <p:nvPr/>
        </p:nvSpPr>
        <p:spPr>
          <a:xfrm rot="2873019">
            <a:off x="4661458" y="2553602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7F0B769-17E5-CAE0-6CBE-46B95EAB59D1}"/>
              </a:ext>
            </a:extLst>
          </p:cNvPr>
          <p:cNvSpPr/>
          <p:nvPr/>
        </p:nvSpPr>
        <p:spPr>
          <a:xfrm rot="2873019">
            <a:off x="1723478" y="3009762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9D3CF6C-6F98-BC9A-49B6-3C0418518C10}"/>
              </a:ext>
            </a:extLst>
          </p:cNvPr>
          <p:cNvSpPr/>
          <p:nvPr/>
        </p:nvSpPr>
        <p:spPr>
          <a:xfrm>
            <a:off x="2219449" y="3174241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ACD6124-AD67-6682-4CAE-B233F9B16644}"/>
              </a:ext>
            </a:extLst>
          </p:cNvPr>
          <p:cNvSpPr/>
          <p:nvPr/>
        </p:nvSpPr>
        <p:spPr>
          <a:xfrm rot="2873019">
            <a:off x="4178761" y="3000794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08BE539-060D-EC8A-7633-79D639E1681A}"/>
              </a:ext>
            </a:extLst>
          </p:cNvPr>
          <p:cNvSpPr/>
          <p:nvPr/>
        </p:nvSpPr>
        <p:spPr>
          <a:xfrm rot="2873019">
            <a:off x="4683916" y="2991269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C035327-8B44-3FA8-E953-8037802FAEF5}"/>
              </a:ext>
            </a:extLst>
          </p:cNvPr>
          <p:cNvSpPr/>
          <p:nvPr/>
        </p:nvSpPr>
        <p:spPr>
          <a:xfrm rot="2873019">
            <a:off x="1256753" y="3457141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745BF09-0498-3947-0A1A-3061CE14564E}"/>
              </a:ext>
            </a:extLst>
          </p:cNvPr>
          <p:cNvSpPr/>
          <p:nvPr/>
        </p:nvSpPr>
        <p:spPr>
          <a:xfrm>
            <a:off x="1715408" y="3621620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C5ADD3B-865B-AC4E-FB19-9B407B7B9FAC}"/>
              </a:ext>
            </a:extLst>
          </p:cNvPr>
          <p:cNvSpPr/>
          <p:nvPr/>
        </p:nvSpPr>
        <p:spPr>
          <a:xfrm rot="5400000">
            <a:off x="2011455" y="3413379"/>
            <a:ext cx="241130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23E63C5-C6C3-8D4E-7405-C797C859A3CF}"/>
              </a:ext>
            </a:extLst>
          </p:cNvPr>
          <p:cNvSpPr/>
          <p:nvPr/>
        </p:nvSpPr>
        <p:spPr>
          <a:xfrm rot="2873019">
            <a:off x="2252724" y="3457140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C7A5AF0-40DF-FB53-3B92-8719C8D58173}"/>
              </a:ext>
            </a:extLst>
          </p:cNvPr>
          <p:cNvSpPr/>
          <p:nvPr/>
        </p:nvSpPr>
        <p:spPr>
          <a:xfrm rot="2873019">
            <a:off x="2718366" y="3457140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AD0D286-3BDB-E33B-1B52-CC3487A64C0D}"/>
              </a:ext>
            </a:extLst>
          </p:cNvPr>
          <p:cNvSpPr/>
          <p:nvPr/>
        </p:nvSpPr>
        <p:spPr>
          <a:xfrm>
            <a:off x="2704197" y="3676085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D329975A-03E1-8C21-6762-DFF838403CB3}"/>
              </a:ext>
            </a:extLst>
          </p:cNvPr>
          <p:cNvSpPr/>
          <p:nvPr/>
        </p:nvSpPr>
        <p:spPr>
          <a:xfrm>
            <a:off x="3195746" y="3650195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7C3688A-F489-F856-EC0B-B2F36921462C}"/>
              </a:ext>
            </a:extLst>
          </p:cNvPr>
          <p:cNvSpPr/>
          <p:nvPr/>
        </p:nvSpPr>
        <p:spPr>
          <a:xfrm>
            <a:off x="3666784" y="3650194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3F8E2CE-57D8-225C-5564-2C8077069C94}"/>
              </a:ext>
            </a:extLst>
          </p:cNvPr>
          <p:cNvSpPr/>
          <p:nvPr/>
        </p:nvSpPr>
        <p:spPr>
          <a:xfrm rot="5400000">
            <a:off x="4928845" y="3413379"/>
            <a:ext cx="241130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2980448-6332-67DE-0019-D4CBA932A8D7}"/>
              </a:ext>
            </a:extLst>
          </p:cNvPr>
          <p:cNvSpPr/>
          <p:nvPr/>
        </p:nvSpPr>
        <p:spPr>
          <a:xfrm rot="5400000">
            <a:off x="4433110" y="3413379"/>
            <a:ext cx="241130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19E1A295-2E53-B3E4-6F0D-A7F87B46FAF7}"/>
              </a:ext>
            </a:extLst>
          </p:cNvPr>
          <p:cNvSpPr/>
          <p:nvPr/>
        </p:nvSpPr>
        <p:spPr>
          <a:xfrm rot="2873019">
            <a:off x="1248926" y="3914577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5128D43-ECD3-CE7F-A2A0-2748AF1F15A3}"/>
              </a:ext>
            </a:extLst>
          </p:cNvPr>
          <p:cNvSpPr/>
          <p:nvPr/>
        </p:nvSpPr>
        <p:spPr>
          <a:xfrm>
            <a:off x="1707581" y="4079056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86A2215F-B2DF-178F-C01C-E4315214DC86}"/>
              </a:ext>
            </a:extLst>
          </p:cNvPr>
          <p:cNvSpPr/>
          <p:nvPr/>
        </p:nvSpPr>
        <p:spPr>
          <a:xfrm rot="2873019">
            <a:off x="2244897" y="3914576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7762D4DB-DC3C-46A3-DF7A-1D9E434F17FA}"/>
              </a:ext>
            </a:extLst>
          </p:cNvPr>
          <p:cNvSpPr/>
          <p:nvPr/>
        </p:nvSpPr>
        <p:spPr>
          <a:xfrm rot="2873019">
            <a:off x="2710539" y="3914576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8C4E8E9D-B0D0-6AA6-D80A-A763084C521A}"/>
              </a:ext>
            </a:extLst>
          </p:cNvPr>
          <p:cNvSpPr/>
          <p:nvPr/>
        </p:nvSpPr>
        <p:spPr>
          <a:xfrm>
            <a:off x="3187919" y="4107631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1958EEA9-C756-DC70-DE1D-7B50AAA35815}"/>
              </a:ext>
            </a:extLst>
          </p:cNvPr>
          <p:cNvSpPr/>
          <p:nvPr/>
        </p:nvSpPr>
        <p:spPr>
          <a:xfrm>
            <a:off x="3658957" y="4107630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789E5C98-2ED5-128C-650A-E0CD420535AE}"/>
              </a:ext>
            </a:extLst>
          </p:cNvPr>
          <p:cNvSpPr/>
          <p:nvPr/>
        </p:nvSpPr>
        <p:spPr>
          <a:xfrm rot="5400000">
            <a:off x="4921018" y="3870815"/>
            <a:ext cx="241130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E047AADC-8145-4499-7290-8EDA208CF77F}"/>
              </a:ext>
            </a:extLst>
          </p:cNvPr>
          <p:cNvSpPr/>
          <p:nvPr/>
        </p:nvSpPr>
        <p:spPr>
          <a:xfrm>
            <a:off x="4172419" y="4096726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FE58C165-DC82-DA8A-AC63-BBE8C26B161E}"/>
              </a:ext>
            </a:extLst>
          </p:cNvPr>
          <p:cNvSpPr/>
          <p:nvPr/>
        </p:nvSpPr>
        <p:spPr>
          <a:xfrm>
            <a:off x="4677574" y="4535391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EA352435-EDBD-DC68-85C2-544567E7D5AA}"/>
              </a:ext>
            </a:extLst>
          </p:cNvPr>
          <p:cNvSpPr/>
          <p:nvPr/>
        </p:nvSpPr>
        <p:spPr>
          <a:xfrm rot="2873019">
            <a:off x="4660527" y="4303388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A78CEFFF-63A4-546B-139A-EB572623CB00}"/>
              </a:ext>
            </a:extLst>
          </p:cNvPr>
          <p:cNvSpPr/>
          <p:nvPr/>
        </p:nvSpPr>
        <p:spPr>
          <a:xfrm rot="2873019">
            <a:off x="4189489" y="4361567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F745610C-33D8-DECB-1122-FAE35541F940}"/>
              </a:ext>
            </a:extLst>
          </p:cNvPr>
          <p:cNvSpPr/>
          <p:nvPr/>
        </p:nvSpPr>
        <p:spPr>
          <a:xfrm>
            <a:off x="3693518" y="4519372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36BA4034-4D8D-E7FD-98A7-48D6FAB7B03B}"/>
              </a:ext>
            </a:extLst>
          </p:cNvPr>
          <p:cNvSpPr/>
          <p:nvPr/>
        </p:nvSpPr>
        <p:spPr>
          <a:xfrm rot="2873019">
            <a:off x="3632883" y="4313671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CE8E23C9-DB50-0AA2-031D-BC233D300CD2}"/>
              </a:ext>
            </a:extLst>
          </p:cNvPr>
          <p:cNvSpPr/>
          <p:nvPr/>
        </p:nvSpPr>
        <p:spPr>
          <a:xfrm rot="2873019">
            <a:off x="3204966" y="4354893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4B455D3D-9EC9-E601-9E75-B3917497A112}"/>
              </a:ext>
            </a:extLst>
          </p:cNvPr>
          <p:cNvSpPr/>
          <p:nvPr/>
        </p:nvSpPr>
        <p:spPr>
          <a:xfrm rot="5400000">
            <a:off x="2984540" y="4306820"/>
            <a:ext cx="241130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9CF9646F-B12F-EB17-9D51-200132B8A8D6}"/>
              </a:ext>
            </a:extLst>
          </p:cNvPr>
          <p:cNvSpPr/>
          <p:nvPr/>
        </p:nvSpPr>
        <p:spPr>
          <a:xfrm>
            <a:off x="2219449" y="4535391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BE23D18A-5218-B510-5D98-9CFEEA18F1C0}"/>
              </a:ext>
            </a:extLst>
          </p:cNvPr>
          <p:cNvSpPr/>
          <p:nvPr/>
        </p:nvSpPr>
        <p:spPr>
          <a:xfrm rot="2873019">
            <a:off x="2691544" y="4327697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2A2F3712-3F5A-835E-AF8A-264F418F0F67}"/>
              </a:ext>
            </a:extLst>
          </p:cNvPr>
          <p:cNvSpPr/>
          <p:nvPr/>
        </p:nvSpPr>
        <p:spPr>
          <a:xfrm rot="2873019">
            <a:off x="1752858" y="4354607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2D3772EC-1E3B-6223-AC82-BABC611E2FEE}"/>
              </a:ext>
            </a:extLst>
          </p:cNvPr>
          <p:cNvSpPr/>
          <p:nvPr/>
        </p:nvSpPr>
        <p:spPr>
          <a:xfrm rot="5400000">
            <a:off x="1516313" y="4310400"/>
            <a:ext cx="241130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580E8D1-B280-A284-5E6B-1FFE6017D797}"/>
              </a:ext>
            </a:extLst>
          </p:cNvPr>
          <p:cNvSpPr/>
          <p:nvPr/>
        </p:nvSpPr>
        <p:spPr>
          <a:xfrm rot="2873019">
            <a:off x="4671232" y="4803059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8F76369-5DE0-6130-33E7-9F15361F7391}"/>
              </a:ext>
            </a:extLst>
          </p:cNvPr>
          <p:cNvSpPr/>
          <p:nvPr/>
        </p:nvSpPr>
        <p:spPr>
          <a:xfrm rot="5400000">
            <a:off x="4449874" y="4751892"/>
            <a:ext cx="241130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5C05FDE-2FFB-4272-FDE1-70CE98377CB1}"/>
              </a:ext>
            </a:extLst>
          </p:cNvPr>
          <p:cNvSpPr/>
          <p:nvPr/>
        </p:nvSpPr>
        <p:spPr>
          <a:xfrm>
            <a:off x="4156303" y="4979022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89E3876-4587-FD1C-52B3-DBB572D10355}"/>
              </a:ext>
            </a:extLst>
          </p:cNvPr>
          <p:cNvSpPr/>
          <p:nvPr/>
        </p:nvSpPr>
        <p:spPr>
          <a:xfrm>
            <a:off x="3716581" y="4967538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57276C0C-409F-B588-BD62-F62BCB7DF0D7}"/>
              </a:ext>
            </a:extLst>
          </p:cNvPr>
          <p:cNvSpPr/>
          <p:nvPr/>
        </p:nvSpPr>
        <p:spPr>
          <a:xfrm rot="2873019">
            <a:off x="3178589" y="4756891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9E409BED-FE58-4916-05E0-46B8FD8E0CD1}"/>
              </a:ext>
            </a:extLst>
          </p:cNvPr>
          <p:cNvSpPr/>
          <p:nvPr/>
        </p:nvSpPr>
        <p:spPr>
          <a:xfrm rot="5400000">
            <a:off x="2984540" y="4749771"/>
            <a:ext cx="241130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8B907DE0-816F-06E9-27E0-B5406F06151D}"/>
              </a:ext>
            </a:extLst>
          </p:cNvPr>
          <p:cNvSpPr/>
          <p:nvPr/>
        </p:nvSpPr>
        <p:spPr>
          <a:xfrm rot="5400000">
            <a:off x="1992591" y="4744105"/>
            <a:ext cx="241130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802DDC32-67B9-E405-3DA4-3FD2C4947C6C}"/>
              </a:ext>
            </a:extLst>
          </p:cNvPr>
          <p:cNvSpPr/>
          <p:nvPr/>
        </p:nvSpPr>
        <p:spPr>
          <a:xfrm rot="2873019">
            <a:off x="2234413" y="4803058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B7FBD1D1-B91E-635E-3311-C424AFA35612}"/>
              </a:ext>
            </a:extLst>
          </p:cNvPr>
          <p:cNvSpPr/>
          <p:nvPr/>
        </p:nvSpPr>
        <p:spPr>
          <a:xfrm>
            <a:off x="4677574" y="5430740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293EE0BC-B979-F0AC-9F10-45681517DDBF}"/>
              </a:ext>
            </a:extLst>
          </p:cNvPr>
          <p:cNvSpPr/>
          <p:nvPr/>
        </p:nvSpPr>
        <p:spPr>
          <a:xfrm>
            <a:off x="4185103" y="5430586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A0E9413E-D75B-5A71-2118-E2679DD45CC7}"/>
              </a:ext>
            </a:extLst>
          </p:cNvPr>
          <p:cNvSpPr/>
          <p:nvPr/>
        </p:nvSpPr>
        <p:spPr>
          <a:xfrm rot="2873019">
            <a:off x="3693518" y="5240963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4B51E9F1-D57D-CE03-8D9C-B380B9BBA94F}"/>
              </a:ext>
            </a:extLst>
          </p:cNvPr>
          <p:cNvSpPr/>
          <p:nvPr/>
        </p:nvSpPr>
        <p:spPr>
          <a:xfrm rot="5400000">
            <a:off x="3470019" y="5212651"/>
            <a:ext cx="241130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751C747A-A6B9-B236-7F4B-05226364E8BD}"/>
              </a:ext>
            </a:extLst>
          </p:cNvPr>
          <p:cNvSpPr/>
          <p:nvPr/>
        </p:nvSpPr>
        <p:spPr>
          <a:xfrm rot="5400000">
            <a:off x="2964625" y="5207267"/>
            <a:ext cx="241130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534516B8-2F69-14F6-D83A-2C0ADD251300}"/>
              </a:ext>
            </a:extLst>
          </p:cNvPr>
          <p:cNvSpPr/>
          <p:nvPr/>
        </p:nvSpPr>
        <p:spPr>
          <a:xfrm rot="5400000">
            <a:off x="2003075" y="5192075"/>
            <a:ext cx="241130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10B7B466-DD70-1886-09A9-7C4FD9DBD5A0}"/>
              </a:ext>
            </a:extLst>
          </p:cNvPr>
          <p:cNvSpPr/>
          <p:nvPr/>
        </p:nvSpPr>
        <p:spPr>
          <a:xfrm rot="2873019">
            <a:off x="2244897" y="5251028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65E8B98B-F928-75E5-B682-52F189B24BE6}"/>
              </a:ext>
            </a:extLst>
          </p:cNvPr>
          <p:cNvSpPr/>
          <p:nvPr/>
        </p:nvSpPr>
        <p:spPr>
          <a:xfrm rot="5400000">
            <a:off x="2480494" y="5192075"/>
            <a:ext cx="241130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8FBFBDEE-09C5-F436-83E4-68FE201CD07B}"/>
              </a:ext>
            </a:extLst>
          </p:cNvPr>
          <p:cNvSpPr/>
          <p:nvPr/>
        </p:nvSpPr>
        <p:spPr>
          <a:xfrm rot="2873019">
            <a:off x="4199153" y="5686333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A62F03F8-01B2-B85D-8696-AC337C75BCD1}"/>
              </a:ext>
            </a:extLst>
          </p:cNvPr>
          <p:cNvSpPr/>
          <p:nvPr/>
        </p:nvSpPr>
        <p:spPr>
          <a:xfrm rot="5400000">
            <a:off x="3975654" y="5658021"/>
            <a:ext cx="241130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01F51098-39F9-F211-C5C4-B3E26682E377}"/>
              </a:ext>
            </a:extLst>
          </p:cNvPr>
          <p:cNvSpPr/>
          <p:nvPr/>
        </p:nvSpPr>
        <p:spPr>
          <a:xfrm rot="2873019">
            <a:off x="4636218" y="5686333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3CFE15CE-D612-961B-42C4-CDCB578AFC7A}"/>
              </a:ext>
            </a:extLst>
          </p:cNvPr>
          <p:cNvSpPr/>
          <p:nvPr/>
        </p:nvSpPr>
        <p:spPr>
          <a:xfrm rot="5400000">
            <a:off x="3470019" y="5669671"/>
            <a:ext cx="241130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E6FFD07E-7C62-AE57-CD8A-ADB482B8DE66}"/>
              </a:ext>
            </a:extLst>
          </p:cNvPr>
          <p:cNvSpPr/>
          <p:nvPr/>
        </p:nvSpPr>
        <p:spPr>
          <a:xfrm rot="2873019">
            <a:off x="2734993" y="5669518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D7B08FF4-5879-BA14-D0ED-FAE3C7ED8BF3}"/>
              </a:ext>
            </a:extLst>
          </p:cNvPr>
          <p:cNvSpPr/>
          <p:nvPr/>
        </p:nvSpPr>
        <p:spPr>
          <a:xfrm rot="2873019">
            <a:off x="2225790" y="5693272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D9C910C1-8640-57C6-4802-B9585210E0FC}"/>
              </a:ext>
            </a:extLst>
          </p:cNvPr>
          <p:cNvSpPr/>
          <p:nvPr/>
        </p:nvSpPr>
        <p:spPr>
          <a:xfrm rot="2873019">
            <a:off x="1256753" y="5686334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FE1A9EC1-1D2A-4468-1EEB-F9929D65DC53}"/>
              </a:ext>
            </a:extLst>
          </p:cNvPr>
          <p:cNvSpPr/>
          <p:nvPr/>
        </p:nvSpPr>
        <p:spPr>
          <a:xfrm rot="2873019">
            <a:off x="1721750" y="6117814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31318C25-0957-C133-ED6F-DB2B07ECF836}"/>
              </a:ext>
            </a:extLst>
          </p:cNvPr>
          <p:cNvSpPr/>
          <p:nvPr/>
        </p:nvSpPr>
        <p:spPr>
          <a:xfrm>
            <a:off x="1731484" y="5876982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C2881D71-57EE-865B-2E76-2B3703F4EE2A}"/>
              </a:ext>
            </a:extLst>
          </p:cNvPr>
          <p:cNvSpPr/>
          <p:nvPr/>
        </p:nvSpPr>
        <p:spPr>
          <a:xfrm rot="5400000">
            <a:off x="1503572" y="6095023"/>
            <a:ext cx="241130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9DA9E98C-BE49-8262-00B7-D6CC5B51F51F}"/>
              </a:ext>
            </a:extLst>
          </p:cNvPr>
          <p:cNvSpPr/>
          <p:nvPr/>
        </p:nvSpPr>
        <p:spPr>
          <a:xfrm rot="5400000">
            <a:off x="2478766" y="6091754"/>
            <a:ext cx="241130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C515C65F-D4E2-19BA-1BCA-42217EE86C6C}"/>
              </a:ext>
            </a:extLst>
          </p:cNvPr>
          <p:cNvSpPr/>
          <p:nvPr/>
        </p:nvSpPr>
        <p:spPr>
          <a:xfrm rot="5400000">
            <a:off x="2975482" y="6109833"/>
            <a:ext cx="241130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26DB36B1-B1E2-F54C-CAF8-4CC7B3809998}"/>
              </a:ext>
            </a:extLst>
          </p:cNvPr>
          <p:cNvSpPr/>
          <p:nvPr/>
        </p:nvSpPr>
        <p:spPr>
          <a:xfrm rot="5400000">
            <a:off x="4449874" y="6109585"/>
            <a:ext cx="241130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967B3C90-57F8-2079-245F-947CACE6CE5F}"/>
              </a:ext>
            </a:extLst>
          </p:cNvPr>
          <p:cNvSpPr/>
          <p:nvPr/>
        </p:nvSpPr>
        <p:spPr>
          <a:xfrm rot="5400000">
            <a:off x="3949220" y="6109585"/>
            <a:ext cx="241130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3688098B-6C08-8378-6006-3D4DBB235901}"/>
              </a:ext>
            </a:extLst>
          </p:cNvPr>
          <p:cNvSpPr/>
          <p:nvPr/>
        </p:nvSpPr>
        <p:spPr>
          <a:xfrm rot="2873019">
            <a:off x="4661251" y="6114726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ABDA2327-59C2-9965-96D6-4F92245A3C7C}"/>
              </a:ext>
            </a:extLst>
          </p:cNvPr>
          <p:cNvSpPr/>
          <p:nvPr/>
        </p:nvSpPr>
        <p:spPr>
          <a:xfrm rot="2873019">
            <a:off x="3179314" y="6126049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61DE188F-1D73-D546-CF6A-ACECF3C73753}"/>
              </a:ext>
            </a:extLst>
          </p:cNvPr>
          <p:cNvSpPr/>
          <p:nvPr/>
        </p:nvSpPr>
        <p:spPr>
          <a:xfrm rot="2873019">
            <a:off x="2683601" y="6106394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36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C4099-9158-3538-040A-B65BCBA50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CEF88-028A-3E2C-DF00-C533DD40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Smith-Waterman alignment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3AA8F-F094-D5D5-1600-25DEE9FA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B45F618-752E-85E3-295D-7250BDB01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219775"/>
              </p:ext>
            </p:extLst>
          </p:nvPr>
        </p:nvGraphicFramePr>
        <p:xfrm>
          <a:off x="412842" y="1741270"/>
          <a:ext cx="4888120" cy="49151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8812">
                  <a:extLst>
                    <a:ext uri="{9D8B030D-6E8A-4147-A177-3AD203B41FA5}">
                      <a16:colId xmlns:a16="http://schemas.microsoft.com/office/drawing/2014/main" val="499789085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2105533424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149591861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1620141554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3662352121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2418474277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2269938636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1461158529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3455786437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2314278537"/>
                    </a:ext>
                  </a:extLst>
                </a:gridCol>
              </a:tblGrid>
              <a:tr h="44683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030461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086283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236300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280586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395574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353299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672769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034413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693103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683901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542823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FEDD041-ED18-7AF9-BD5A-E4BBEE7B2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0591" y="1596540"/>
            <a:ext cx="5955494" cy="4759811"/>
          </a:xfrm>
        </p:spPr>
        <p:txBody>
          <a:bodyPr>
            <a:normAutofit/>
          </a:bodyPr>
          <a:lstStyle/>
          <a:p>
            <a:r>
              <a:rPr lang="en-US"/>
              <a:t>Align sequences:</a:t>
            </a:r>
            <a:br>
              <a:rPr lang="en-US"/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TGTTACGG </a:t>
            </a:r>
            <a:r>
              <a:rPr lang="en-US"/>
              <a:t>and</a:t>
            </a:r>
            <a:br>
              <a:rPr lang="en-US"/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GGTTGACTA</a:t>
            </a:r>
          </a:p>
          <a:p>
            <a:r>
              <a:rPr lang="en-US"/>
              <a:t>Pick the cell with the highest score</a:t>
            </a:r>
          </a:p>
          <a:p>
            <a:r>
              <a:rPr lang="en-US"/>
              <a:t>Traceback exploring all return paths of the same score</a:t>
            </a:r>
          </a:p>
          <a:p>
            <a:pPr lvl="1"/>
            <a:r>
              <a:rPr lang="en-US"/>
              <a:t>at every step choose the highest score</a:t>
            </a:r>
          </a:p>
          <a:p>
            <a:pPr lvl="1"/>
            <a:r>
              <a:rPr lang="en-US"/>
              <a:t>stop at 0</a:t>
            </a:r>
            <a:br>
              <a:rPr lang="en-US"/>
            </a:br>
            <a:endParaRPr lang="en-US" i="1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F814722-A202-F5FE-71F9-E712756759E7}"/>
              </a:ext>
            </a:extLst>
          </p:cNvPr>
          <p:cNvSpPr/>
          <p:nvPr/>
        </p:nvSpPr>
        <p:spPr>
          <a:xfrm rot="13851021">
            <a:off x="1723478" y="3009762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311840A-9B84-2D2D-C9EA-BB55BAB56235}"/>
              </a:ext>
            </a:extLst>
          </p:cNvPr>
          <p:cNvSpPr/>
          <p:nvPr/>
        </p:nvSpPr>
        <p:spPr>
          <a:xfrm rot="13651325">
            <a:off x="2252724" y="3457140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57DACBA3-0D6D-B3E5-0E2F-B75C658EBCF2}"/>
              </a:ext>
            </a:extLst>
          </p:cNvPr>
          <p:cNvSpPr/>
          <p:nvPr/>
        </p:nvSpPr>
        <p:spPr>
          <a:xfrm rot="13721196">
            <a:off x="2710539" y="3914576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B019C353-6451-CFE4-D294-0B75177D4B48}"/>
              </a:ext>
            </a:extLst>
          </p:cNvPr>
          <p:cNvSpPr/>
          <p:nvPr/>
        </p:nvSpPr>
        <p:spPr>
          <a:xfrm rot="16200000">
            <a:off x="2984540" y="4306820"/>
            <a:ext cx="241130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4D44DF3-3B2E-FBEC-CA89-01A0B8352CC6}"/>
              </a:ext>
            </a:extLst>
          </p:cNvPr>
          <p:cNvSpPr/>
          <p:nvPr/>
        </p:nvSpPr>
        <p:spPr>
          <a:xfrm rot="13361285">
            <a:off x="3178589" y="4756891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A65AF508-20C9-F44E-5604-BB3D1F5AC92E}"/>
              </a:ext>
            </a:extLst>
          </p:cNvPr>
          <p:cNvSpPr/>
          <p:nvPr/>
        </p:nvSpPr>
        <p:spPr>
          <a:xfrm rot="13580438">
            <a:off x="3693518" y="5240963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14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EE5C8-9B77-E0FB-F0AA-8C0F398BE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1A68F-502A-5378-30ED-90383CDF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Smith-Waterman alignment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C8ABE-9880-8315-3051-ED152DC8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CB29717-4E47-0960-F7E8-A8EE9007CD41}"/>
              </a:ext>
            </a:extLst>
          </p:cNvPr>
          <p:cNvGraphicFramePr>
            <a:graphicFrameLocks noGrp="1"/>
          </p:cNvGraphicFramePr>
          <p:nvPr/>
        </p:nvGraphicFramePr>
        <p:xfrm>
          <a:off x="412842" y="1741270"/>
          <a:ext cx="4888120" cy="49151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8812">
                  <a:extLst>
                    <a:ext uri="{9D8B030D-6E8A-4147-A177-3AD203B41FA5}">
                      <a16:colId xmlns:a16="http://schemas.microsoft.com/office/drawing/2014/main" val="499789085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2105533424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149591861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1620141554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3662352121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2418474277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2269938636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1461158529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3455786437"/>
                    </a:ext>
                  </a:extLst>
                </a:gridCol>
                <a:gridCol w="488812">
                  <a:extLst>
                    <a:ext uri="{9D8B030D-6E8A-4147-A177-3AD203B41FA5}">
                      <a16:colId xmlns:a16="http://schemas.microsoft.com/office/drawing/2014/main" val="2314278537"/>
                    </a:ext>
                  </a:extLst>
                </a:gridCol>
              </a:tblGrid>
              <a:tr h="44683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030461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086283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7236300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280586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395574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353299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672769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034413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693103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5683901"/>
                  </a:ext>
                </a:extLst>
              </a:tr>
              <a:tr h="44683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542823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FEC417F-788A-8A9E-F188-2395F1260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0591" y="1596540"/>
            <a:ext cx="5955494" cy="4759811"/>
          </a:xfrm>
        </p:spPr>
        <p:txBody>
          <a:bodyPr>
            <a:normAutofit/>
          </a:bodyPr>
          <a:lstStyle/>
          <a:p>
            <a:r>
              <a:rPr lang="en-US"/>
              <a:t>Align sequences:</a:t>
            </a:r>
            <a:br>
              <a:rPr lang="en-US"/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TGTTACGG </a:t>
            </a:r>
            <a:r>
              <a:rPr lang="en-US"/>
              <a:t>and</a:t>
            </a:r>
            <a:br>
              <a:rPr lang="en-US"/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GGTTGACTA</a:t>
            </a:r>
          </a:p>
          <a:p>
            <a:r>
              <a:rPr lang="en-US"/>
              <a:t>Alignment result:</a:t>
            </a:r>
            <a:br>
              <a:rPr lang="en-US"/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GTT-AC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GG 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||| ||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GTTGAC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TA</a:t>
            </a:r>
            <a:endParaRPr lang="en-US" i="1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EF223B-2791-461D-855B-4B79FD1AE2CB}"/>
              </a:ext>
            </a:extLst>
          </p:cNvPr>
          <p:cNvSpPr/>
          <p:nvPr/>
        </p:nvSpPr>
        <p:spPr>
          <a:xfrm rot="13851021">
            <a:off x="1723478" y="3009762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BDF3C95-A033-465F-8955-5DE1FABF00D4}"/>
              </a:ext>
            </a:extLst>
          </p:cNvPr>
          <p:cNvSpPr/>
          <p:nvPr/>
        </p:nvSpPr>
        <p:spPr>
          <a:xfrm rot="13651325">
            <a:off x="2252724" y="3457140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673EC962-155B-C255-0110-42A89D783040}"/>
              </a:ext>
            </a:extLst>
          </p:cNvPr>
          <p:cNvSpPr/>
          <p:nvPr/>
        </p:nvSpPr>
        <p:spPr>
          <a:xfrm rot="13721196">
            <a:off x="2710539" y="3914576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086E1883-9C7C-99AC-CDAB-5525B426602D}"/>
              </a:ext>
            </a:extLst>
          </p:cNvPr>
          <p:cNvSpPr/>
          <p:nvPr/>
        </p:nvSpPr>
        <p:spPr>
          <a:xfrm rot="16200000">
            <a:off x="2984540" y="4306820"/>
            <a:ext cx="241130" cy="152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62EF1E2D-A56B-B44E-3240-EFDAAB45BC19}"/>
              </a:ext>
            </a:extLst>
          </p:cNvPr>
          <p:cNvSpPr/>
          <p:nvPr/>
        </p:nvSpPr>
        <p:spPr>
          <a:xfrm rot="13361285">
            <a:off x="3178589" y="4756891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E168D723-1D3C-2A8E-7F38-83AECB3239FB}"/>
              </a:ext>
            </a:extLst>
          </p:cNvPr>
          <p:cNvSpPr/>
          <p:nvPr/>
        </p:nvSpPr>
        <p:spPr>
          <a:xfrm rot="13580438">
            <a:off x="3693518" y="5240963"/>
            <a:ext cx="305410" cy="1527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0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715A2-54A9-599A-BDBF-6D55AA14E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Number of contigs and average length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E394BD-B129-877C-C744-20B897AE4F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620" y="1596540"/>
                <a:ext cx="10972800" cy="4886559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/>
                  <a:t>Probability that a given read is the right end of a contig = coverage of the base right after the read is zero: </a:t>
                </a:r>
                <a:br>
                  <a:rPr lang="en-US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i="1" dirty="0"/>
                          <m:t>λ</m:t>
                        </m:r>
                      </m:sup>
                    </m:sSup>
                  </m:oMath>
                </a14:m>
                <a:endParaRPr lang="en-US" i="1"/>
              </a:p>
              <a:p>
                <a:r>
                  <a:rPr lang="en-US"/>
                  <a:t>If </a:t>
                </a:r>
                <a:r>
                  <a:rPr lang="en-US" i="1"/>
                  <a:t>N</a:t>
                </a:r>
                <a:r>
                  <a:rPr lang="en-US"/>
                  <a:t> is number of reads, then number of contigs is:</a:t>
                </a:r>
                <a:br>
                  <a:rPr lang="en-US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i="1" dirty="0"/>
                          <m:t>λ</m:t>
                        </m:r>
                      </m:sup>
                    </m:sSup>
                  </m:oMath>
                </a14:m>
                <a:endParaRPr lang="en-US"/>
              </a:p>
              <a:p>
                <a:r>
                  <a:rPr lang="en-US"/>
                  <a:t>Average contig length is proportion of genome covered/number of contigs:</a:t>
                </a:r>
                <a:br>
                  <a:rPr lang="en-US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i="1" dirty="0"/>
                              <m:t>λ</m:t>
                            </m:r>
                          </m:sup>
                        </m:sSup>
                      </m:num>
                      <m:den>
                        <m:r>
                          <m:rPr>
                            <m:nor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N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i="1" dirty="0"/>
                              <m:t>λ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i="1" dirty="0"/>
                              <m:t>λ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i="1" dirty="0"/>
                          <m:t>λ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/>
              </a:p>
              <a:p>
                <a:r>
                  <a:rPr lang="en-US"/>
                  <a:t>For sufficiently large </a:t>
                </a:r>
                <a:r>
                  <a:rPr lang="en-US" i="1"/>
                  <a:t>λ,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i="1" dirty="0"/>
                              <m:t>λ</m:t>
                            </m:r>
                          </m:sup>
                        </m:sSup>
                      </m:num>
                      <m:den>
                        <m:r>
                          <m:rPr>
                            <m:nor/>
                          </m:rPr>
                          <a:rPr lang="en-US" i="1" dirty="0"/>
                          <m:t>λ</m:t>
                        </m:r>
                      </m:den>
                    </m:f>
                  </m:oMath>
                </a14:m>
                <a:r>
                  <a:rPr lang="en-US"/>
                  <a:t>, only depends on read length and coverage!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E394BD-B129-877C-C744-20B897AE4F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620" y="1596540"/>
                <a:ext cx="10972800" cy="4886559"/>
              </a:xfrm>
              <a:blipFill>
                <a:blip r:embed="rId2"/>
                <a:stretch>
                  <a:fillRect l="-833" t="-998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BF5F6-B203-71DC-96D2-AF338A94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0F2FE-88FB-12C8-AEE6-550820950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468" y="2207360"/>
            <a:ext cx="3991532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8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BEE5-4EC8-F8CC-ACA8-069BCBC4B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64" y="680310"/>
            <a:ext cx="10942155" cy="365125"/>
          </a:xfrm>
        </p:spPr>
        <p:txBody>
          <a:bodyPr>
            <a:normAutofit fontScale="90000"/>
          </a:bodyPr>
          <a:lstStyle/>
          <a:p>
            <a:r>
              <a:rPr lang="en-US"/>
              <a:t>Genome is fully covered.</a:t>
            </a:r>
            <a:br>
              <a:rPr lang="en-US"/>
            </a:br>
            <a:r>
              <a:rPr lang="en-US"/>
              <a:t>Can this be assembled?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A77BB-A657-B3C5-CC8F-B1CB1905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152564-1CE0-5DED-2127-FBF73609E8E1}"/>
              </a:ext>
            </a:extLst>
          </p:cNvPr>
          <p:cNvCxnSpPr/>
          <p:nvPr/>
        </p:nvCxnSpPr>
        <p:spPr>
          <a:xfrm>
            <a:off x="1578455" y="4418326"/>
            <a:ext cx="83987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DC067B-52F0-28D0-DC17-AD3F7C3443AE}"/>
              </a:ext>
            </a:extLst>
          </p:cNvPr>
          <p:cNvCxnSpPr>
            <a:cxnSpLocks/>
          </p:cNvCxnSpPr>
          <p:nvPr/>
        </p:nvCxnSpPr>
        <p:spPr>
          <a:xfrm>
            <a:off x="1578455" y="4004760"/>
            <a:ext cx="226595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CBE26E-8424-5747-E9B7-29316A791327}"/>
              </a:ext>
            </a:extLst>
          </p:cNvPr>
          <p:cNvCxnSpPr>
            <a:cxnSpLocks/>
          </p:cNvCxnSpPr>
          <p:nvPr/>
        </p:nvCxnSpPr>
        <p:spPr>
          <a:xfrm>
            <a:off x="3736636" y="4127663"/>
            <a:ext cx="226595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FA18A0-A1C5-BCED-FD95-480CC02B9442}"/>
              </a:ext>
            </a:extLst>
          </p:cNvPr>
          <p:cNvCxnSpPr>
            <a:cxnSpLocks/>
          </p:cNvCxnSpPr>
          <p:nvPr/>
        </p:nvCxnSpPr>
        <p:spPr>
          <a:xfrm>
            <a:off x="6002594" y="3978294"/>
            <a:ext cx="1971367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01D341-E3C8-339A-7DFB-50D0871C82B0}"/>
              </a:ext>
            </a:extLst>
          </p:cNvPr>
          <p:cNvCxnSpPr>
            <a:cxnSpLocks/>
          </p:cNvCxnSpPr>
          <p:nvPr/>
        </p:nvCxnSpPr>
        <p:spPr>
          <a:xfrm>
            <a:off x="7885849" y="4127663"/>
            <a:ext cx="226595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C03DBCA-0F54-E271-479E-30EF0F102969}"/>
              </a:ext>
            </a:extLst>
          </p:cNvPr>
          <p:cNvSpPr txBox="1"/>
          <p:nvPr/>
        </p:nvSpPr>
        <p:spPr>
          <a:xfrm>
            <a:off x="3244646" y="3490097"/>
            <a:ext cx="135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 bp overlap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0A5AA0-1129-3611-1DAB-813E89FEE716}"/>
              </a:ext>
            </a:extLst>
          </p:cNvPr>
          <p:cNvSpPr txBox="1"/>
          <p:nvPr/>
        </p:nvSpPr>
        <p:spPr>
          <a:xfrm>
            <a:off x="5099432" y="3498981"/>
            <a:ext cx="1354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 bp overlap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1CE572-961A-AACD-849C-38F8CC5FDAF8}"/>
              </a:ext>
            </a:extLst>
          </p:cNvPr>
          <p:cNvSpPr txBox="1"/>
          <p:nvPr/>
        </p:nvSpPr>
        <p:spPr>
          <a:xfrm>
            <a:off x="7208452" y="3498981"/>
            <a:ext cx="135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 bp overlap</a:t>
            </a:r>
          </a:p>
        </p:txBody>
      </p:sp>
    </p:spTree>
    <p:extLst>
      <p:ext uri="{BB962C8B-B14F-4D97-AF65-F5344CB8AC3E}">
        <p14:creationId xmlns:p14="http://schemas.microsoft.com/office/powerpoint/2010/main" val="308553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E492C-2BBB-1798-1FFE-2A8A226B8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FE828-2859-2593-2B3F-6CF9B2ACC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Real life correction to contig length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6C0A1E-F940-8A8B-DDFA-02DF5FFD5D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620" y="1596540"/>
                <a:ext cx="10972800" cy="488655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/>
                  <a:t>In reality a minimum overlap </a:t>
                </a:r>
                <a:r>
                  <a:rPr lang="en-US" i="1"/>
                  <a:t>O</a:t>
                </a:r>
                <a:r>
                  <a:rPr lang="en-US"/>
                  <a:t> is required to continue a contig.  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. Our coverage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/>
                      <m:t>λ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gets replaced by “effective” coverage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m:rPr>
                        <m:nor/>
                      </m:rPr>
                      <a:rPr lang="en-US" i="1" dirty="0"/>
                      <m:t>λ</m:t>
                    </m:r>
                  </m:oMath>
                </a14:m>
                <a:r>
                  <a:rPr lang="en-US"/>
                  <a:t>. Then expected number of contigs becomes:</a:t>
                </a:r>
                <a:br>
                  <a:rPr lang="en-US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𝑁𝑒</m:t>
                        </m:r>
                      </m:e>
                      <m:sup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i="1" dirty="0" smtClean="0"/>
                          <m:t>λ</m:t>
                        </m:r>
                      </m:sup>
                    </m:sSup>
                  </m:oMath>
                </a14:m>
                <a:endParaRPr lang="en-US"/>
              </a:p>
              <a:p>
                <a:r>
                  <a:rPr lang="en-US"/>
                  <a:t>Corrected formula for average contig size (remember </a:t>
                </a:r>
                <a:r>
                  <a:rPr lang="en-US" i="1"/>
                  <a:t>λ = NL/G )</a:t>
                </a:r>
                <a:r>
                  <a:rPr lang="en-US"/>
                  <a:t>:</a:t>
                </a:r>
              </a:p>
              <a:p>
                <a:pPr marL="0" indent="0">
                  <a:buNone/>
                </a:pPr>
                <a:br>
                  <a:rPr lang="en-US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i="1" dirty="0"/>
                              <m:t>λ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𝑁𝑒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i="1" dirty="0"/>
                              <m:t>λ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𝑁𝑒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i="1" dirty="0"/>
                              <m:t>λ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i="1" dirty="0"/>
                              <m:t>λ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b="0"/>
                  <a:t>=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i="1" dirty="0"/>
                                  <m:t>λ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i="1" dirty="0"/>
                              <m:t>λ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endParaRPr lang="en-US" b="0"/>
              </a:p>
              <a:p>
                <a:pPr marL="0" indent="0">
                  <a:buNone/>
                </a:pPr>
                <a:endParaRPr lang="en-US"/>
              </a:p>
              <a:p>
                <a:r>
                  <a:rPr lang="en-US"/>
                  <a:t>What happens when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/>
                  <a:t>(very short reads) or when</a:t>
                </a:r>
                <a:r>
                  <a:rPr lang="en-US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i="1"/>
                  <a:t> </a:t>
                </a:r>
                <a:r>
                  <a:rPr lang="en-US"/>
                  <a:t>(very long reads)  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6C0A1E-F940-8A8B-DDFA-02DF5FFD5D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620" y="1596540"/>
                <a:ext cx="10972800" cy="4886559"/>
              </a:xfrm>
              <a:blipFill>
                <a:blip r:embed="rId2"/>
                <a:stretch>
                  <a:fillRect l="-833" t="-125" r="-1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0638E-C7F1-E1B1-7CB6-792B40B9B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2FBA-E741-ED67-9D08-E1695661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Reads are Strings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B08CF-B618-980B-A065-CC5C458CA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4759811"/>
          </a:xfrm>
        </p:spPr>
        <p:txBody>
          <a:bodyPr>
            <a:normAutofit/>
          </a:bodyPr>
          <a:lstStyle/>
          <a:p>
            <a:r>
              <a:rPr lang="en-US" i="1"/>
              <a:t>String S</a:t>
            </a:r>
            <a:r>
              <a:rPr lang="en-US"/>
              <a:t> is a finite sequence of characters from an alphabet </a:t>
            </a:r>
          </a:p>
          <a:p>
            <a:r>
              <a:rPr lang="en-US"/>
              <a:t>DNA alphabet is {A,C,G,T}</a:t>
            </a:r>
          </a:p>
          <a:p>
            <a:r>
              <a:rPr lang="en-US" i="1"/>
              <a:t>Substring</a:t>
            </a:r>
            <a:r>
              <a:rPr lang="en-US"/>
              <a:t> of </a:t>
            </a:r>
            <a:r>
              <a:rPr lang="en-US" i="1"/>
              <a:t>S </a:t>
            </a:r>
            <a:r>
              <a:rPr lang="en-US"/>
              <a:t>is a string occurring inside </a:t>
            </a:r>
            <a:r>
              <a:rPr lang="en-US" i="1"/>
              <a:t>S: </a:t>
            </a:r>
            <a:br>
              <a:rPr lang="en-US" i="1"/>
            </a:br>
            <a:r>
              <a:rPr lang="en-US"/>
              <a:t>AGTG</a:t>
            </a:r>
            <a:r>
              <a:rPr lang="en-US">
                <a:solidFill>
                  <a:srgbClr val="FF0000"/>
                </a:solidFill>
              </a:rPr>
              <a:t>ACATAA</a:t>
            </a:r>
            <a:r>
              <a:rPr lang="en-US"/>
              <a:t>GACT</a:t>
            </a:r>
          </a:p>
          <a:p>
            <a:r>
              <a:rPr lang="en-US" i="1"/>
              <a:t>Prefix </a:t>
            </a:r>
            <a:r>
              <a:rPr lang="en-US"/>
              <a:t>of </a:t>
            </a:r>
            <a:r>
              <a:rPr lang="en-US" i="1"/>
              <a:t>S </a:t>
            </a:r>
            <a:r>
              <a:rPr lang="en-US"/>
              <a:t>is a string starting at the beginning of </a:t>
            </a:r>
            <a:r>
              <a:rPr lang="en-US" i="1"/>
              <a:t>S:</a:t>
            </a:r>
            <a:br>
              <a:rPr lang="en-US" i="1"/>
            </a:br>
            <a:r>
              <a:rPr lang="en-US">
                <a:solidFill>
                  <a:srgbClr val="FF0000"/>
                </a:solidFill>
              </a:rPr>
              <a:t>AGTGAC</a:t>
            </a:r>
            <a:r>
              <a:rPr lang="en-US">
                <a:solidFill>
                  <a:schemeClr val="tx1"/>
                </a:solidFill>
              </a:rPr>
              <a:t>ATAAGACT</a:t>
            </a:r>
          </a:p>
          <a:p>
            <a:r>
              <a:rPr lang="en-US" i="1">
                <a:solidFill>
                  <a:schemeClr val="tx1"/>
                </a:solidFill>
              </a:rPr>
              <a:t>Suffix </a:t>
            </a:r>
            <a:r>
              <a:rPr lang="en-US">
                <a:solidFill>
                  <a:schemeClr val="tx1"/>
                </a:solidFill>
              </a:rPr>
              <a:t>of a string is a </a:t>
            </a:r>
            <a:r>
              <a:rPr lang="en-US"/>
              <a:t>string ending at the end of </a:t>
            </a:r>
            <a:r>
              <a:rPr lang="en-US" i="1"/>
              <a:t>S:</a:t>
            </a:r>
            <a:br>
              <a:rPr lang="en-US" i="1"/>
            </a:br>
            <a:r>
              <a:rPr lang="en-US">
                <a:solidFill>
                  <a:schemeClr val="tx1"/>
                </a:solidFill>
              </a:rPr>
              <a:t>AGTGACAT</a:t>
            </a:r>
            <a:r>
              <a:rPr lang="en-US">
                <a:solidFill>
                  <a:srgbClr val="FF0000"/>
                </a:solidFill>
              </a:rPr>
              <a:t>AAGACT</a:t>
            </a:r>
            <a:br>
              <a:rPr lang="en-US" i="1"/>
            </a:br>
            <a:endParaRPr lang="en-US" i="1">
              <a:solidFill>
                <a:schemeClr val="tx1"/>
              </a:solidFill>
            </a:endParaRPr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BF18F-CEE1-643A-E14F-90766585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2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45F9D-A606-96D7-96F2-00128EF7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Exact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CFCA6-7FE6-D9E1-0037-96B91459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5124936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Find exact matches of two strings:</a:t>
            </a:r>
            <a:br>
              <a:rPr lang="en-US"/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T: ATGATATGACATAGAC </a:t>
            </a:r>
            <a:r>
              <a:rPr lang="en-US"/>
              <a:t>and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P: ATGAC</a:t>
            </a:r>
          </a:p>
          <a:p>
            <a:r>
              <a:rPr lang="en-US">
                <a:cs typeface="Courier New" panose="02070309020205020404" pitchFamily="49" charset="0"/>
              </a:rPr>
              <a:t>Naïve: check every position:</a:t>
            </a:r>
            <a:br>
              <a:rPr lang="en-US"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T:ATGAT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ATGAC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ATAGAC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P: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ATGAC</a:t>
            </a:r>
          </a:p>
          <a:p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Boyer-Moore bad character rule, skip pointless alignments: </a:t>
            </a:r>
          </a:p>
          <a:p>
            <a:pPr lvl="1"/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consider the character in T at which the comparison process failed (assuming such a failure occurred). </a:t>
            </a:r>
          </a:p>
          <a:p>
            <a:pPr lvl="1"/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Find the next occurrence of that character to the left in P </a:t>
            </a:r>
          </a:p>
          <a:p>
            <a:pPr lvl="1"/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Propose a shift which brings that occurrence in line with the mismatched occurrence in T. </a:t>
            </a:r>
          </a:p>
          <a:p>
            <a:pPr lvl="1"/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If the mismatched character does not occur to the left in P, a shift is proposed that moves the entirety of P past the point of mismatch.</a:t>
            </a:r>
            <a:endParaRPr lang="en-US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DE77F-7C0F-F48C-3D01-1DFDBFD6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91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21A98-641C-1F1A-55DD-85075A50D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FF7C-A755-5908-A39A-3BE02A26D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Exact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13FF4-9569-29CC-FB50-A2B123445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5124936"/>
          </a:xfrm>
        </p:spPr>
        <p:txBody>
          <a:bodyPr>
            <a:normAutofit lnSpcReduction="10000"/>
          </a:bodyPr>
          <a:lstStyle/>
          <a:p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Boyer-Moore bad character rule, skip pointless alignments:</a:t>
            </a:r>
            <a:b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T: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ATGAT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ATGAC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ATAGAC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P: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ATGAC</a:t>
            </a:r>
            <a:b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check last character – if no match skip to the first occurrence, aligning the T</a:t>
            </a:r>
            <a:br>
              <a:rPr lang="en-US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</a:b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T: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ATGAT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ATGAC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ATAGAC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P: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ATGAC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P: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ATGAC</a:t>
            </a:r>
            <a:b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P: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ATGAC</a:t>
            </a:r>
            <a:b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P: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ATGAC</a:t>
            </a:r>
            <a:b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P: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ATGAC</a:t>
            </a:r>
            <a:b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P: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ATGAC</a:t>
            </a:r>
            <a:b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P: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ATGAC</a:t>
            </a:r>
          </a:p>
          <a:p>
            <a:pPr marL="0" indent="0">
              <a:buNone/>
            </a:pPr>
            <a:endParaRPr lang="en-US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918AD-0877-1A9F-799F-8C0DA046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30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3B2F2-B95F-941E-0F2E-11BB4078F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is an alignment (overlap)?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A7DB0-B730-9261-57CC-67327D016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325" y="1811548"/>
            <a:ext cx="10972800" cy="4314616"/>
          </a:xfrm>
        </p:spPr>
        <p:txBody>
          <a:bodyPr>
            <a:normAutofit/>
          </a:bodyPr>
          <a:lstStyle/>
          <a:p>
            <a:r>
              <a:rPr lang="en-US"/>
              <a:t>An alignment does not need to be an exact match </a:t>
            </a:r>
          </a:p>
          <a:p>
            <a:r>
              <a:rPr lang="en-US"/>
              <a:t>Given: </a:t>
            </a:r>
          </a:p>
          <a:p>
            <a:pPr marL="457200" lvl="1" indent="0">
              <a:buNone/>
            </a:pPr>
            <a:r>
              <a:rPr lang="en-US" sz="2800"/>
              <a:t>– a pair of strings</a:t>
            </a:r>
          </a:p>
          <a:p>
            <a:pPr marL="457200" lvl="1" indent="0">
              <a:buNone/>
            </a:pPr>
            <a:r>
              <a:rPr lang="en-US" sz="2800"/>
              <a:t>– a method for scoring a candidate alignment </a:t>
            </a:r>
          </a:p>
          <a:p>
            <a:r>
              <a:rPr lang="en-US"/>
              <a:t>Do: </a:t>
            </a:r>
          </a:p>
          <a:p>
            <a:pPr marL="457200" lvl="1" indent="0">
              <a:buNone/>
            </a:pPr>
            <a:r>
              <a:rPr lang="en-US" sz="2800"/>
              <a:t>– determine the correspondences between substrings in </a:t>
            </a:r>
            <a:br>
              <a:rPr lang="en-US" sz="2800"/>
            </a:br>
            <a:r>
              <a:rPr lang="en-US" sz="2800"/>
              <a:t>the sequences such that the similarity score is maximized </a:t>
            </a:r>
          </a:p>
        </p:txBody>
      </p:sp>
    </p:spTree>
    <p:extLst>
      <p:ext uri="{BB962C8B-B14F-4D97-AF65-F5344CB8AC3E}">
        <p14:creationId xmlns:p14="http://schemas.microsoft.com/office/powerpoint/2010/main" val="3499796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1731-64A5-F736-B3FD-39E5ADFE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Example of an alignment (overlap)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EE85E-5231-A748-CFFB-3F931E59D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Alignment of two DNA sequences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AGCGAACGCTGAACGCTAGACCG</a:t>
            </a:r>
          </a:p>
          <a:p>
            <a:pPr marL="0" indent="0">
              <a:buNone/>
            </a:pPr>
            <a:r>
              <a:rPr lang="en-US">
                <a:cs typeface="Courier New" panose="02070309020205020404" pitchFamily="49" charset="0"/>
              </a:rPr>
              <a:t>                        and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GCGATCGATGAAGCTAGACTCGT</a:t>
            </a:r>
          </a:p>
          <a:p>
            <a:pPr marL="0" indent="0">
              <a:buNone/>
            </a:pPr>
            <a:r>
              <a:rPr lang="en-US"/>
              <a:t>                          is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AGCGAACGCTGAACGCTAGAC-CG</a:t>
            </a:r>
          </a:p>
          <a:p>
            <a:pPr marL="0" indent="0">
              <a:buNone/>
            </a:pP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|||| || ||||*|||||||*||</a:t>
            </a:r>
            <a:b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GCGATCGATGAA-GCTAGACTCGT</a:t>
            </a:r>
          </a:p>
        </p:txBody>
      </p:sp>
    </p:spTree>
    <p:extLst>
      <p:ext uri="{BB962C8B-B14F-4D97-AF65-F5344CB8AC3E}">
        <p14:creationId xmlns:p14="http://schemas.microsoft.com/office/powerpoint/2010/main" val="3319328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1452</Words>
  <Application>Microsoft Office PowerPoint</Application>
  <PresentationFormat>Widescreen</PresentationFormat>
  <Paragraphs>654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Courier New</vt:lpstr>
      <vt:lpstr>Trebuchet MS</vt:lpstr>
      <vt:lpstr>Office Theme</vt:lpstr>
      <vt:lpstr>Fraction of the genome covered</vt:lpstr>
      <vt:lpstr>Number of contigs and average length</vt:lpstr>
      <vt:lpstr>Genome is fully covered. Can this be assembled?</vt:lpstr>
      <vt:lpstr>Real life correction to contig length</vt:lpstr>
      <vt:lpstr>Reads are Strings </vt:lpstr>
      <vt:lpstr>Exact matching</vt:lpstr>
      <vt:lpstr>Exact matching</vt:lpstr>
      <vt:lpstr>What is an alignment (overlap)?</vt:lpstr>
      <vt:lpstr>Example of an alignment (overlap)</vt:lpstr>
      <vt:lpstr>Types of mis-matches</vt:lpstr>
      <vt:lpstr>Smith-Waterman alignment</vt:lpstr>
      <vt:lpstr>Smith-Waterman alignment</vt:lpstr>
      <vt:lpstr>Smith-Waterman alignment</vt:lpstr>
      <vt:lpstr>Smith-Waterman alignment</vt:lpstr>
      <vt:lpstr>Smith-Waterman alignment</vt:lpstr>
      <vt:lpstr>Smith-Waterman alignment</vt:lpstr>
      <vt:lpstr>Smith-Waterman alignment</vt:lpstr>
      <vt:lpstr>Smith-Waterman alignment</vt:lpstr>
      <vt:lpstr>Smith-Waterman alignment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Aleksey Zimin</cp:lastModifiedBy>
  <cp:revision>2</cp:revision>
  <dcterms:created xsi:type="dcterms:W3CDTF">2013-08-21T19:17:07Z</dcterms:created>
  <dcterms:modified xsi:type="dcterms:W3CDTF">2025-09-03T18:08:21Z</dcterms:modified>
</cp:coreProperties>
</file>