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67" r:id="rId2"/>
    <p:sldId id="468" r:id="rId3"/>
    <p:sldId id="490" r:id="rId4"/>
    <p:sldId id="491" r:id="rId5"/>
    <p:sldId id="469" r:id="rId6"/>
    <p:sldId id="470" r:id="rId7"/>
    <p:sldId id="471" r:id="rId8"/>
    <p:sldId id="47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3721" autoAdjust="0"/>
  </p:normalViewPr>
  <p:slideViewPr>
    <p:cSldViewPr snapToGrid="0">
      <p:cViewPr varScale="1">
        <p:scale>
          <a:sx n="87" d="100"/>
          <a:sy n="87" d="100"/>
        </p:scale>
        <p:origin x="9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FF2CD631-764A-46D8-87E9-EEC34F14109D}"/>
    <pc:docChg chg="delSld">
      <pc:chgData name="Aleksey Zimin" userId="7f2637d0bc515791" providerId="LiveId" clId="{FF2CD631-764A-46D8-87E9-EEC34F14109D}" dt="2025-08-29T13:25:39.316" v="1" actId="47"/>
      <pc:docMkLst>
        <pc:docMk/>
      </pc:docMkLst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3286708732" sldId="259"/>
        </pc:sldMkLst>
      </pc:sldChg>
      <pc:sldChg chg="del">
        <pc:chgData name="Aleksey Zimin" userId="7f2637d0bc515791" providerId="LiveId" clId="{FF2CD631-764A-46D8-87E9-EEC34F14109D}" dt="2025-08-29T13:25:28.089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3499796880" sldId="399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3319328884" sldId="400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860761429" sldId="473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1141752944" sldId="477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871696977" sldId="478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3972704763" sldId="481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1513182245" sldId="482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1367961419" sldId="483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2536332421" sldId="484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4223736541" sldId="485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2678614219" sldId="486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743307036" sldId="487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1954223303" sldId="488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3749391535" sldId="489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853230022" sldId="492"/>
        </pc:sldMkLst>
      </pc:sldChg>
      <pc:sldChg chg="del">
        <pc:chgData name="Aleksey Zimin" userId="7f2637d0bc515791" providerId="LiveId" clId="{FF2CD631-764A-46D8-87E9-EEC34F14109D}" dt="2025-08-29T13:25:39.316" v="1" actId="47"/>
        <pc:sldMkLst>
          <pc:docMk/>
          <pc:sldMk cId="3085531123" sldId="4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E8048-853D-750E-31B1-9792C522E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27AD-2A84-2B14-5AEE-2D5A9B63A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D79CF-5916-9E01-4001-3B0D9D86EF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581150"/>
          </a:xfrm>
        </p:spPr>
        <p:txBody>
          <a:bodyPr/>
          <a:lstStyle/>
          <a:p>
            <a:r>
              <a:rPr lang="en-US" dirty="0"/>
              <a:t>Coverage refers to redundancy in sequencing data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Commonly expressed as &lt;number&gt;x, such as 20x, 30x, etc.</a:t>
            </a:r>
          </a:p>
          <a:p>
            <a:r>
              <a:rPr lang="en-US" dirty="0"/>
              <a:t>For paired reads one can compute coverage by reads and coverage by fragments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D94EA5-3C41-BDF0-1BAC-61FF965F0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56C3B42-F3B3-057A-4515-B6C4F28F87A2}"/>
                  </a:ext>
                </a:extLst>
              </p:cNvPr>
              <p:cNvSpPr txBox="1"/>
              <p:nvPr/>
            </p:nvSpPr>
            <p:spPr>
              <a:xfrm>
                <a:off x="1820260" y="2360065"/>
                <a:ext cx="6603526" cy="8935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𝐶𝑜𝑣𝑒𝑟𝑎𝑔𝑒</m:t>
                      </m:r>
                      <m:r>
                        <a:rPr lang="pt-BR" sz="28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𝑇𝑜𝑡𝑎𝑙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𝑠𝑒𝑞𝑢𝑒𝑛𝑐𝑒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𝑟𝑒𝑎𝑑𝑠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𝐸𝑠𝑡𝑖𝑚𝑎𝑡𝑒𝑑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𝑔𝑒𝑛𝑜𝑚𝑒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𝑠𝑖𝑧𝑒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3A9656-DBFE-E5C5-498B-48FA624C4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0260" y="2360065"/>
                <a:ext cx="6603526" cy="89357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77769C53-BB5D-04DE-ECE6-CE28B6B650F7}"/>
              </a:ext>
            </a:extLst>
          </p:cNvPr>
          <p:cNvSpPr txBox="1"/>
          <p:nvPr/>
        </p:nvSpPr>
        <p:spPr>
          <a:xfrm>
            <a:off x="2657881" y="5620689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AGATAGACATA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GACATAGACAGATACACTCGATCG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TCTATCTGTATCTGTATCTGTCTA</a:t>
            </a:r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TGTGAGCTAGC</a:t>
            </a:r>
            <a:endParaRPr lang="en-US" dirty="0"/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91AEFE09-0CE7-6350-1F6B-4EA50667C292}"/>
              </a:ext>
            </a:extLst>
          </p:cNvPr>
          <p:cNvSpPr/>
          <p:nvPr/>
        </p:nvSpPr>
        <p:spPr>
          <a:xfrm rot="5400000">
            <a:off x="3389292" y="4854483"/>
            <a:ext cx="226801" cy="1532411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96AEB04B-813C-B78A-DACF-D61D2A6B021E}"/>
              </a:ext>
            </a:extLst>
          </p:cNvPr>
          <p:cNvSpPr/>
          <p:nvPr/>
        </p:nvSpPr>
        <p:spPr>
          <a:xfrm rot="5400000" flipH="1">
            <a:off x="6663394" y="5586252"/>
            <a:ext cx="239557" cy="1374346"/>
          </a:xfrm>
          <a:prstGeom prst="leftBrace">
            <a:avLst>
              <a:gd name="adj1" fmla="val 8333"/>
              <a:gd name="adj2" fmla="val 5052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916AB4AA-D522-DD8C-B59F-DE246C01678A}"/>
              </a:ext>
            </a:extLst>
          </p:cNvPr>
          <p:cNvSpPr/>
          <p:nvPr/>
        </p:nvSpPr>
        <p:spPr>
          <a:xfrm rot="5400000">
            <a:off x="4990015" y="2886585"/>
            <a:ext cx="226801" cy="473385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586CB9-174D-AE6A-2287-4B440CDE326D}"/>
              </a:ext>
            </a:extLst>
          </p:cNvPr>
          <p:cNvSpPr txBox="1"/>
          <p:nvPr/>
        </p:nvSpPr>
        <p:spPr>
          <a:xfrm>
            <a:off x="3197865" y="5226913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0328291-4CAF-3A97-F263-6E4FF2D93458}"/>
              </a:ext>
            </a:extLst>
          </p:cNvPr>
          <p:cNvSpPr txBox="1"/>
          <p:nvPr/>
        </p:nvSpPr>
        <p:spPr>
          <a:xfrm>
            <a:off x="6478345" y="6273425"/>
            <a:ext cx="609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5AE8E9-56B8-E3E4-4BD8-99BD31DEFAE2}"/>
              </a:ext>
            </a:extLst>
          </p:cNvPr>
          <p:cNvSpPr txBox="1"/>
          <p:nvPr/>
        </p:nvSpPr>
        <p:spPr>
          <a:xfrm>
            <a:off x="4208401" y="4803406"/>
            <a:ext cx="1891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fragment or insert</a:t>
            </a:r>
          </a:p>
        </p:txBody>
      </p:sp>
    </p:spTree>
    <p:extLst>
      <p:ext uri="{BB962C8B-B14F-4D97-AF65-F5344CB8AC3E}">
        <p14:creationId xmlns:p14="http://schemas.microsoft.com/office/powerpoint/2010/main" val="421224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FA5FC-A239-FC42-FEF6-DF87F37D1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much coverage is sufficient?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8C7C9-35D8-9497-54E1-AE99EF7F00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886560"/>
          </a:xfrm>
        </p:spPr>
        <p:txBody>
          <a:bodyPr>
            <a:normAutofit/>
          </a:bodyPr>
          <a:lstStyle/>
          <a:p>
            <a:r>
              <a:rPr lang="en-US" dirty="0"/>
              <a:t>It depends… on read lengths</a:t>
            </a:r>
          </a:p>
          <a:p>
            <a:r>
              <a:rPr lang="en-US" dirty="0"/>
              <a:t>1x is enough if read length == chromosome length</a:t>
            </a:r>
          </a:p>
          <a:p>
            <a:r>
              <a:rPr lang="en-US" dirty="0"/>
              <a:t>In general read length &lt;&lt; chromosome length</a:t>
            </a:r>
          </a:p>
          <a:p>
            <a:r>
              <a:rPr lang="en-US" dirty="0"/>
              <a:t>Problem: assume fixed read length &lt;&lt; chromosome length</a:t>
            </a:r>
          </a:p>
          <a:p>
            <a:pPr lvl="1"/>
            <a:r>
              <a:rPr lang="en-US" dirty="0"/>
              <a:t>What is the probability of a gap?</a:t>
            </a:r>
          </a:p>
          <a:p>
            <a:pPr lvl="1"/>
            <a:r>
              <a:rPr lang="en-US" dirty="0"/>
              <a:t>Use Poisson distribution!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862F30-F67A-B51B-EE34-C24F7D62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39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3BBAF0-F3EC-C1E4-F684-35A05E656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990CF-E22D-3AC9-0329-8C658B8D9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A69900-22B7-0D7F-C616-EBC1977C99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7570690" cy="5124936"/>
          </a:xfrm>
        </p:spPr>
        <p:txBody>
          <a:bodyPr/>
          <a:lstStyle/>
          <a:p>
            <a:r>
              <a:rPr lang="en-US" dirty="0"/>
              <a:t>The Poisson distribution is a discrete probability distribution that expresses the </a:t>
            </a:r>
            <a:r>
              <a:rPr lang="en-US" u="sng" dirty="0"/>
              <a:t>probability</a:t>
            </a:r>
            <a:r>
              <a:rPr lang="en-US" dirty="0"/>
              <a:t> of a </a:t>
            </a:r>
            <a:r>
              <a:rPr lang="en-US" u="sng" dirty="0"/>
              <a:t>given number of events </a:t>
            </a:r>
            <a:r>
              <a:rPr lang="en-US" dirty="0"/>
              <a:t>occurring in a </a:t>
            </a:r>
            <a:r>
              <a:rPr lang="en-US" u="sng" dirty="0"/>
              <a:t>fixed interval of time</a:t>
            </a:r>
            <a:r>
              <a:rPr lang="en-US" dirty="0"/>
              <a:t> if these events occur with a known </a:t>
            </a:r>
            <a:r>
              <a:rPr lang="en-US" u="sng" dirty="0"/>
              <a:t>constant mean rate </a:t>
            </a:r>
            <a:r>
              <a:rPr lang="en-US" dirty="0"/>
              <a:t>and </a:t>
            </a:r>
            <a:r>
              <a:rPr lang="en-US" u="sng" dirty="0"/>
              <a:t>independently</a:t>
            </a:r>
            <a:r>
              <a:rPr lang="en-US" dirty="0"/>
              <a:t> of the time since the last event. </a:t>
            </a:r>
          </a:p>
          <a:p>
            <a:r>
              <a:rPr lang="en-US" dirty="0"/>
              <a:t>Named after French mathematician </a:t>
            </a:r>
            <a:r>
              <a:rPr lang="en-US" dirty="0" err="1"/>
              <a:t>Siméon</a:t>
            </a:r>
            <a:r>
              <a:rPr lang="en-US" dirty="0"/>
              <a:t> Denis Poisson (1781–1840). Image </a:t>
            </a:r>
            <a:r>
              <a:rPr lang="en-US" dirty="0" err="1"/>
              <a:t>credit:Wikipedia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A66228-5C74-CD1C-C100-363023711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7D2E0D-CEDD-5567-BD44-DA0D0EC5FA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2018" y="1497972"/>
            <a:ext cx="2761362" cy="3622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420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0F2AB-54BB-621B-65D8-BD0BA6650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a Poisson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B5123-4384-2287-DCAD-BCF274FCF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instance, consider a call center which receives an average of </a:t>
            </a:r>
            <a:r>
              <a:rPr lang="en-US" i="1" dirty="0"/>
              <a:t>λ = 3 </a:t>
            </a:r>
            <a:r>
              <a:rPr lang="en-US" dirty="0"/>
              <a:t>calls per minute at all times of day. </a:t>
            </a:r>
          </a:p>
          <a:p>
            <a:r>
              <a:rPr lang="en-US" dirty="0"/>
              <a:t>If the number of calls received in any two given disjoint time intervals is independent, then the number </a:t>
            </a:r>
            <a:r>
              <a:rPr lang="en-US" i="1" dirty="0"/>
              <a:t>k</a:t>
            </a:r>
            <a:r>
              <a:rPr lang="en-US" dirty="0"/>
              <a:t> of calls received during any minute has a Poisson probability distribution. </a:t>
            </a:r>
          </a:p>
          <a:p>
            <a:endParaRPr lang="en-US" dirty="0"/>
          </a:p>
          <a:p>
            <a:r>
              <a:rPr lang="en-US" dirty="0"/>
              <a:t>Can you come up with </a:t>
            </a:r>
            <a:r>
              <a:rPr lang="en-US"/>
              <a:t>an example?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ED25BA-7001-3F78-56D2-129F3E7E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30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EF9DE-D844-088B-EFB7-D7DE80207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distribution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12E8C-C4AC-857C-A008-5457C95B6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5124936"/>
          </a:xfrm>
        </p:spPr>
        <p:txBody>
          <a:bodyPr/>
          <a:lstStyle/>
          <a:p>
            <a:r>
              <a:rPr lang="en-US" dirty="0"/>
              <a:t>The Poisson distribution is also the limit of a binomial distribution, for which the probability of success for each trial </a:t>
            </a:r>
            <a:r>
              <a:rPr lang="en-US" i="1" dirty="0"/>
              <a:t>p </a:t>
            </a:r>
            <a:r>
              <a:rPr lang="en-US" dirty="0"/>
              <a:t>equals</a:t>
            </a:r>
            <a:r>
              <a:rPr lang="en-US" i="1" dirty="0"/>
              <a:t> λ/n</a:t>
            </a:r>
            <a:r>
              <a:rPr lang="en-US" dirty="0"/>
              <a:t>, as the number of trials </a:t>
            </a:r>
            <a:r>
              <a:rPr lang="en-US" i="1" dirty="0"/>
              <a:t>n</a:t>
            </a:r>
            <a:r>
              <a:rPr lang="en-US" dirty="0"/>
              <a:t> approaches infinity</a:t>
            </a:r>
          </a:p>
          <a:p>
            <a:r>
              <a:rPr lang="en-US" dirty="0"/>
              <a:t>Under a Poisson distribution with the expectation of </a:t>
            </a:r>
            <a:r>
              <a:rPr lang="en-US" i="1" dirty="0"/>
              <a:t>λ</a:t>
            </a:r>
            <a:r>
              <a:rPr lang="en-US" dirty="0"/>
              <a:t> events in a given interval, the probability of </a:t>
            </a:r>
            <a:r>
              <a:rPr lang="en-US" i="1" dirty="0"/>
              <a:t>x</a:t>
            </a:r>
            <a:r>
              <a:rPr lang="en-US" dirty="0"/>
              <a:t> events in the same interval is: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CF8B3-F765-E6BE-76BA-714892B32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DB2E8-C207-68E8-8D45-81F44FFDB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1129" y="4159008"/>
            <a:ext cx="399153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2538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FCF05B-22D4-255A-5907-D8318D863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Poisson distribution and coverage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AA216-92B3-942D-5052-57C60C862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1"/>
            <a:ext cx="10972800" cy="45805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Let:</a:t>
            </a:r>
          </a:p>
          <a:p>
            <a:pPr lvl="1"/>
            <a:r>
              <a:rPr lang="en-US" i="1" dirty="0"/>
              <a:t>G</a:t>
            </a:r>
            <a:r>
              <a:rPr lang="en-US" dirty="0"/>
              <a:t> genome length (in bp) </a:t>
            </a:r>
          </a:p>
          <a:p>
            <a:pPr lvl="1"/>
            <a:r>
              <a:rPr lang="en-US" i="1" dirty="0"/>
              <a:t>L</a:t>
            </a:r>
            <a:r>
              <a:rPr lang="en-US" dirty="0"/>
              <a:t>  read average length (</a:t>
            </a:r>
            <a:r>
              <a:rPr lang="en-US" i="1" dirty="0"/>
              <a:t>L&lt;&lt;G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N</a:t>
            </a:r>
            <a:r>
              <a:rPr lang="en-US" dirty="0"/>
              <a:t> number of reads</a:t>
            </a:r>
          </a:p>
          <a:p>
            <a:r>
              <a:rPr lang="en-US" dirty="0"/>
              <a:t>Then:</a:t>
            </a:r>
          </a:p>
          <a:p>
            <a:pPr lvl="1"/>
            <a:r>
              <a:rPr lang="en-US" i="1" dirty="0"/>
              <a:t>λ</a:t>
            </a:r>
            <a:r>
              <a:rPr lang="en-US" dirty="0"/>
              <a:t>, sequencing redundancy = </a:t>
            </a:r>
            <a:r>
              <a:rPr lang="en-US" i="1" dirty="0"/>
              <a:t>N*L/G</a:t>
            </a:r>
          </a:p>
          <a:p>
            <a:pPr lvl="1"/>
            <a:r>
              <a:rPr lang="en-US" i="1" dirty="0"/>
              <a:t>x  </a:t>
            </a:r>
            <a:r>
              <a:rPr lang="en-US" dirty="0"/>
              <a:t>is the number of reads covering a given site on the genome </a:t>
            </a:r>
          </a:p>
          <a:p>
            <a:r>
              <a:rPr lang="en-US" dirty="0"/>
              <a:t>For a given base on the genome for each read </a:t>
            </a:r>
            <a:r>
              <a:rPr lang="en-US" i="1" dirty="0"/>
              <a:t>Prob(base covered)=L/G</a:t>
            </a:r>
            <a:r>
              <a:rPr lang="en-US" dirty="0"/>
              <a:t> </a:t>
            </a:r>
            <a:r>
              <a:rPr lang="en-US" i="1" dirty="0"/>
              <a:t>&lt;&lt; 1</a:t>
            </a:r>
            <a:r>
              <a:rPr lang="en-US" dirty="0"/>
              <a:t>; number of attempts (reads): </a:t>
            </a:r>
            <a:r>
              <a:rPr lang="en-US" i="1" dirty="0"/>
              <a:t>N</a:t>
            </a:r>
            <a:r>
              <a:rPr lang="en-US" dirty="0"/>
              <a:t> &gt;&gt; </a:t>
            </a:r>
            <a:r>
              <a:rPr lang="en-US" i="1" dirty="0"/>
              <a:t>1</a:t>
            </a:r>
            <a:r>
              <a:rPr lang="en-US" dirty="0"/>
              <a:t>. </a:t>
            </a:r>
          </a:p>
          <a:p>
            <a:r>
              <a:rPr lang="en-US" b="1" dirty="0"/>
              <a:t>Genome coverage</a:t>
            </a:r>
            <a:r>
              <a:rPr lang="en-US" i="1" dirty="0"/>
              <a:t> λ = NL/G </a:t>
            </a:r>
            <a:r>
              <a:rPr lang="en-US" dirty="0"/>
              <a:t>is </a:t>
            </a:r>
            <a:r>
              <a:rPr lang="en-US" i="1" dirty="0"/>
              <a:t>O(1)</a:t>
            </a:r>
            <a:r>
              <a:rPr lang="en-US" dirty="0"/>
              <a:t>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    </a:t>
            </a:r>
            <a:r>
              <a:rPr lang="en-US" i="1" dirty="0"/>
              <a:t>x=2                x=4                            x=0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9AFAC-0560-7A57-5772-70C755D38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DAE5EFB-4EDB-5824-E205-FA9B70D8C74E}"/>
              </a:ext>
            </a:extLst>
          </p:cNvPr>
          <p:cNvCxnSpPr/>
          <p:nvPr/>
        </p:nvCxnSpPr>
        <p:spPr>
          <a:xfrm>
            <a:off x="1362145" y="6483100"/>
            <a:ext cx="83987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8DFEC4B-4C05-6A85-AE84-81F3099F9DCB}"/>
              </a:ext>
            </a:extLst>
          </p:cNvPr>
          <p:cNvCxnSpPr>
            <a:cxnSpLocks/>
          </p:cNvCxnSpPr>
          <p:nvPr/>
        </p:nvCxnSpPr>
        <p:spPr>
          <a:xfrm>
            <a:off x="1362145" y="6177690"/>
            <a:ext cx="6105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71B9835-6433-51DC-1161-D1623CB29893}"/>
              </a:ext>
            </a:extLst>
          </p:cNvPr>
          <p:cNvCxnSpPr>
            <a:cxnSpLocks/>
          </p:cNvCxnSpPr>
          <p:nvPr/>
        </p:nvCxnSpPr>
        <p:spPr>
          <a:xfrm>
            <a:off x="1514545" y="6330090"/>
            <a:ext cx="6105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83C02FD-AB58-7FD4-2AE6-42EB9ED0FCAB}"/>
              </a:ext>
            </a:extLst>
          </p:cNvPr>
          <p:cNvCxnSpPr>
            <a:cxnSpLocks/>
          </p:cNvCxnSpPr>
          <p:nvPr/>
        </p:nvCxnSpPr>
        <p:spPr>
          <a:xfrm>
            <a:off x="2737100" y="5872890"/>
            <a:ext cx="6105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4408ED2-D266-657E-9ED7-E1AC5166CE09}"/>
              </a:ext>
            </a:extLst>
          </p:cNvPr>
          <p:cNvCxnSpPr>
            <a:cxnSpLocks/>
          </p:cNvCxnSpPr>
          <p:nvPr/>
        </p:nvCxnSpPr>
        <p:spPr>
          <a:xfrm>
            <a:off x="2889500" y="6025290"/>
            <a:ext cx="6105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5959B0-B57C-B2DA-8334-D6FE343366C2}"/>
              </a:ext>
            </a:extLst>
          </p:cNvPr>
          <p:cNvCxnSpPr>
            <a:cxnSpLocks/>
          </p:cNvCxnSpPr>
          <p:nvPr/>
        </p:nvCxnSpPr>
        <p:spPr>
          <a:xfrm>
            <a:off x="3041900" y="6177690"/>
            <a:ext cx="6105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3607628-10BF-14A9-DA8F-092623546B51}"/>
              </a:ext>
            </a:extLst>
          </p:cNvPr>
          <p:cNvCxnSpPr>
            <a:cxnSpLocks/>
          </p:cNvCxnSpPr>
          <p:nvPr/>
        </p:nvCxnSpPr>
        <p:spPr>
          <a:xfrm>
            <a:off x="3041900" y="6330090"/>
            <a:ext cx="7629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87B495D-1F97-7CC3-F13D-E762C4C82C8A}"/>
              </a:ext>
            </a:extLst>
          </p:cNvPr>
          <p:cNvCxnSpPr>
            <a:cxnSpLocks/>
          </p:cNvCxnSpPr>
          <p:nvPr/>
        </p:nvCxnSpPr>
        <p:spPr>
          <a:xfrm>
            <a:off x="4263540" y="6330090"/>
            <a:ext cx="6105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D648214-214B-CBB4-8EA7-732003DA5689}"/>
              </a:ext>
            </a:extLst>
          </p:cNvPr>
          <p:cNvCxnSpPr>
            <a:cxnSpLocks/>
          </p:cNvCxnSpPr>
          <p:nvPr/>
        </p:nvCxnSpPr>
        <p:spPr>
          <a:xfrm>
            <a:off x="4568797" y="6177690"/>
            <a:ext cx="6105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902D25-14C6-DCEC-FA8A-136917B1D098}"/>
              </a:ext>
            </a:extLst>
          </p:cNvPr>
          <p:cNvCxnSpPr>
            <a:cxnSpLocks/>
          </p:cNvCxnSpPr>
          <p:nvPr/>
        </p:nvCxnSpPr>
        <p:spPr>
          <a:xfrm>
            <a:off x="5705768" y="6025290"/>
            <a:ext cx="6105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CE8FCE4-7026-1F5B-D75F-164C16D12E3A}"/>
              </a:ext>
            </a:extLst>
          </p:cNvPr>
          <p:cNvCxnSpPr>
            <a:cxnSpLocks/>
          </p:cNvCxnSpPr>
          <p:nvPr/>
        </p:nvCxnSpPr>
        <p:spPr>
          <a:xfrm>
            <a:off x="5858168" y="6177690"/>
            <a:ext cx="6105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201E40C-D100-C2B2-43A1-C2D59AF77A66}"/>
              </a:ext>
            </a:extLst>
          </p:cNvPr>
          <p:cNvCxnSpPr>
            <a:cxnSpLocks/>
          </p:cNvCxnSpPr>
          <p:nvPr/>
        </p:nvCxnSpPr>
        <p:spPr>
          <a:xfrm>
            <a:off x="6010568" y="6330090"/>
            <a:ext cx="61051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85D9CE8-F4E3-AAED-AE4A-3C41743307AA}"/>
              </a:ext>
            </a:extLst>
          </p:cNvPr>
          <p:cNvCxnSpPr/>
          <p:nvPr/>
        </p:nvCxnSpPr>
        <p:spPr>
          <a:xfrm>
            <a:off x="5485180" y="5872890"/>
            <a:ext cx="0" cy="848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A8390FE-05BE-7AF3-982E-71B032DA8997}"/>
              </a:ext>
            </a:extLst>
          </p:cNvPr>
          <p:cNvCxnSpPr>
            <a:cxnSpLocks/>
          </p:cNvCxnSpPr>
          <p:nvPr/>
        </p:nvCxnSpPr>
        <p:spPr>
          <a:xfrm>
            <a:off x="3194605" y="5734704"/>
            <a:ext cx="0" cy="90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03E9742-EBA9-D5E2-A3CA-564C1A321E76}"/>
              </a:ext>
            </a:extLst>
          </p:cNvPr>
          <p:cNvCxnSpPr>
            <a:cxnSpLocks/>
          </p:cNvCxnSpPr>
          <p:nvPr/>
        </p:nvCxnSpPr>
        <p:spPr>
          <a:xfrm>
            <a:off x="1667555" y="5734704"/>
            <a:ext cx="0" cy="9004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F5276DCA-DDFB-D8C6-81BE-65AFDA0EB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848" y="1704734"/>
            <a:ext cx="399153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25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FC554-A8C6-0277-1A84-D1F722AC7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Fraction of the genome covered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384F2-9789-CBBD-01D4-DDCF083991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20" y="1596540"/>
                <a:ext cx="10972800" cy="4843589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To assemble a genome we need to make sure it is completely covered by reads</a:t>
                </a:r>
              </a:p>
              <a:p>
                <a:endParaRPr lang="en-US" dirty="0"/>
              </a:p>
              <a:p>
                <a:r>
                  <a:rPr lang="en-US" dirty="0"/>
                  <a:t>We can use Poisson distribution to compute required coverage to make sure there are no gaps </a:t>
                </a:r>
              </a:p>
              <a:p>
                <a:endParaRPr lang="en-US" dirty="0"/>
              </a:p>
              <a:p>
                <a:r>
                  <a:rPr lang="en-US" dirty="0"/>
                  <a:t>It is frequently easier in probability computations to compute the probability of something NOT happening!</a:t>
                </a:r>
                <a:br>
                  <a:rPr lang="en-US" dirty="0"/>
                </a:br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p>
                    </m:sSup>
                  </m:oMath>
                </a14:m>
                <a:br>
                  <a:rPr lang="en-US" i="1" dirty="0"/>
                </a:br>
                <a:endParaRPr lang="en-US" i="1" dirty="0"/>
              </a:p>
              <a:p>
                <a:r>
                  <a:rPr lang="en-US" dirty="0"/>
                  <a:t>Total genome length covered: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&gt;0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C0384F2-9789-CBBD-01D4-DDCF083991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20" y="1596540"/>
                <a:ext cx="10972800" cy="4843589"/>
              </a:xfrm>
              <a:blipFill>
                <a:blip r:embed="rId2"/>
                <a:stretch>
                  <a:fillRect l="-722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4324D-9F5A-7E7B-0C60-C2D62C5B9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DB7FE-3B6C-978E-F57D-4A8E86567B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982" y="3994404"/>
            <a:ext cx="399153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603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715A2-54A9-599A-BDBF-6D55AA14E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Number of contigs and average length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394BD-B129-877C-C744-20B897AE4F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8620" y="1596540"/>
                <a:ext cx="10972800" cy="4886559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Probability that a given read is the right end of a contig = coverage of the base right after the read is zero: 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p>
                    </m:sSup>
                  </m:oMath>
                </a14:m>
                <a:endParaRPr lang="en-US" i="1" dirty="0"/>
              </a:p>
              <a:p>
                <a:r>
                  <a:rPr lang="en-US" dirty="0"/>
                  <a:t>If </a:t>
                </a:r>
                <a:r>
                  <a:rPr lang="en-US" i="1" dirty="0"/>
                  <a:t>N</a:t>
                </a:r>
                <a:r>
                  <a:rPr lang="en-US" dirty="0"/>
                  <a:t> is number of reads, then number of contigs is:</a:t>
                </a:r>
                <a:br>
                  <a:rPr lang="en-US" dirty="0"/>
                </a:b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m:rPr>
                            <m:nor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Average contig length is proportion of genome covered/number of contigs: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N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sup>
                        </m:sSup>
                      </m:den>
                    </m:f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sufficiently large </a:t>
                </a:r>
                <a:r>
                  <a:rPr lang="en-US" i="1" dirty="0"/>
                  <a:t>λ,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𝐿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m:rPr>
                                <m:nor/>
                              </m:rPr>
                              <a:rPr lang="en-US" i="1" dirty="0"/>
                              <m:t>λ</m:t>
                            </m:r>
                          </m:sup>
                        </m:sSup>
                      </m:num>
                      <m:den>
                        <m:r>
                          <m:rPr>
                            <m:nor/>
                          </m:rPr>
                          <a:rPr lang="en-US" i="1" dirty="0"/>
                          <m:t>λ</m:t>
                        </m:r>
                      </m:den>
                    </m:f>
                  </m:oMath>
                </a14:m>
                <a:r>
                  <a:rPr lang="en-US" dirty="0"/>
                  <a:t>, only depends on read length and coverage!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E394BD-B129-877C-C744-20B897AE4F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8620" y="1596540"/>
                <a:ext cx="10972800" cy="4886559"/>
              </a:xfrm>
              <a:blipFill>
                <a:blip r:embed="rId2"/>
                <a:stretch>
                  <a:fillRect l="-833" t="-998" r="-1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BF5F6-B203-71DC-96D2-AF338A942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0F2FE-88FB-12C8-AEE6-550820950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0468" y="2207360"/>
            <a:ext cx="3991532" cy="1724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180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10869</TotalTime>
  <Words>554</Words>
  <Application>Microsoft Office PowerPoint</Application>
  <PresentationFormat>Widescreen</PresentationFormat>
  <Paragraphs>61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Cambria Math</vt:lpstr>
      <vt:lpstr>Courier New</vt:lpstr>
      <vt:lpstr>Trebuchet MS</vt:lpstr>
      <vt:lpstr>Office Theme</vt:lpstr>
      <vt:lpstr>Coverage</vt:lpstr>
      <vt:lpstr>How much coverage is sufficient?</vt:lpstr>
      <vt:lpstr>Poisson distribution</vt:lpstr>
      <vt:lpstr>Example of a Poisson process</vt:lpstr>
      <vt:lpstr>Poisson distribution</vt:lpstr>
      <vt:lpstr>Poisson distribution and coverage</vt:lpstr>
      <vt:lpstr>Fraction of the genome covered</vt:lpstr>
      <vt:lpstr>Number of contigs and average length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31</cp:revision>
  <dcterms:created xsi:type="dcterms:W3CDTF">2013-08-21T19:17:07Z</dcterms:created>
  <dcterms:modified xsi:type="dcterms:W3CDTF">2025-08-29T13:25:48Z</dcterms:modified>
</cp:coreProperties>
</file>