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79" r:id="rId2"/>
    <p:sldId id="511" r:id="rId3"/>
    <p:sldId id="546" r:id="rId4"/>
    <p:sldId id="547" r:id="rId5"/>
    <p:sldId id="553" r:id="rId6"/>
    <p:sldId id="556" r:id="rId7"/>
    <p:sldId id="557" r:id="rId8"/>
    <p:sldId id="507" r:id="rId9"/>
    <p:sldId id="513" r:id="rId10"/>
    <p:sldId id="512" r:id="rId11"/>
    <p:sldId id="514" r:id="rId12"/>
    <p:sldId id="559" r:id="rId13"/>
    <p:sldId id="515" r:id="rId14"/>
    <p:sldId id="560" r:id="rId15"/>
    <p:sldId id="561" r:id="rId16"/>
    <p:sldId id="562" r:id="rId17"/>
    <p:sldId id="563" r:id="rId18"/>
    <p:sldId id="564" r:id="rId19"/>
    <p:sldId id="565" r:id="rId20"/>
    <p:sldId id="566" r:id="rId21"/>
    <p:sldId id="567" r:id="rId22"/>
    <p:sldId id="524" r:id="rId23"/>
    <p:sldId id="523" r:id="rId24"/>
    <p:sldId id="568" r:id="rId25"/>
    <p:sldId id="526" r:id="rId26"/>
    <p:sldId id="558" r:id="rId27"/>
    <p:sldId id="52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B1C"/>
    <a:srgbClr val="BE0260"/>
    <a:srgbClr val="D0005E"/>
    <a:srgbClr val="018ACF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3" autoAdjust="0"/>
    <p:restoredTop sz="93721" autoAdjust="0"/>
  </p:normalViewPr>
  <p:slideViewPr>
    <p:cSldViewPr snapToGrid="0">
      <p:cViewPr varScale="1">
        <p:scale>
          <a:sx n="89" d="100"/>
          <a:sy n="89" d="100"/>
        </p:scale>
        <p:origin x="33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ey Zimin" userId="7f2637d0bc515791" providerId="LiveId" clId="{AEAE18FB-4B38-4D54-A2EB-8536E9766552}"/>
    <pc:docChg chg="delSld modSld">
      <pc:chgData name="Aleksey Zimin" userId="7f2637d0bc515791" providerId="LiveId" clId="{AEAE18FB-4B38-4D54-A2EB-8536E9766552}" dt="2025-09-05T14:16:41.369" v="39" actId="115"/>
      <pc:docMkLst>
        <pc:docMk/>
      </pc:docMkLst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314267360" sldId="257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898564496" sldId="26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496989918" sldId="268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711955719" sldId="270"/>
        </pc:sldMkLst>
      </pc:sldChg>
      <pc:sldChg chg="del">
        <pc:chgData name="Aleksey Zimin" userId="7f2637d0bc515791" providerId="LiveId" clId="{AEAE18FB-4B38-4D54-A2EB-8536E9766552}" dt="2025-09-05T14:15:43.344" v="0" actId="47"/>
        <pc:sldMkLst>
          <pc:docMk/>
          <pc:sldMk cId="1052403946" sldId="272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111751869" sldId="27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175591611" sldId="276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660034770" sldId="280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372661809" sldId="28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580217187" sldId="397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798972315" sldId="40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893523474" sldId="402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875146467" sldId="40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592540094" sldId="406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807348765" sldId="407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4233309679" sldId="409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009805394" sldId="410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540739500" sldId="41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995109930" sldId="412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345575573" sldId="41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634069567" sldId="414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118070247" sldId="420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902230169" sldId="42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130437174" sldId="42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381858232" sldId="424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194738520" sldId="425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809032690" sldId="426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762822495" sldId="427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968288127" sldId="428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708600537" sldId="429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229156974" sldId="430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201566736" sldId="43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24006590" sldId="432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261212866" sldId="43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841383390" sldId="434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387758340" sldId="435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737597283" sldId="436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812887506" sldId="437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402074185" sldId="440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4268804242" sldId="44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290336111" sldId="442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196692292" sldId="44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158056362" sldId="444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006090250" sldId="445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978762931" sldId="446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290344996" sldId="447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210766213" sldId="448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302941891" sldId="475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199591091" sldId="488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369129492" sldId="489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579698907" sldId="490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858422880" sldId="49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783351519" sldId="492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02182864" sldId="49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969974295" sldId="494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518123038" sldId="496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4016439942" sldId="497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383957545" sldId="498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763623878" sldId="499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973844664" sldId="502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38742791" sldId="50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484920069" sldId="505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712953067" sldId="508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98886585" sldId="510"/>
        </pc:sldMkLst>
      </pc:sldChg>
      <pc:sldChg chg="modSp mod">
        <pc:chgData name="Aleksey Zimin" userId="7f2637d0bc515791" providerId="LiveId" clId="{AEAE18FB-4B38-4D54-A2EB-8536E9766552}" dt="2025-09-05T14:16:41.369" v="39" actId="115"/>
        <pc:sldMkLst>
          <pc:docMk/>
          <pc:sldMk cId="665784781" sldId="527"/>
        </pc:sldMkLst>
        <pc:spChg chg="mod">
          <ac:chgData name="Aleksey Zimin" userId="7f2637d0bc515791" providerId="LiveId" clId="{AEAE18FB-4B38-4D54-A2EB-8536E9766552}" dt="2025-09-05T14:16:11.848" v="2" actId="20577"/>
          <ac:spMkLst>
            <pc:docMk/>
            <pc:sldMk cId="665784781" sldId="527"/>
            <ac:spMk id="2" creationId="{4AD63F58-B2A5-38AB-B856-BCC82776C080}"/>
          </ac:spMkLst>
        </pc:spChg>
        <pc:spChg chg="mod">
          <ac:chgData name="Aleksey Zimin" userId="7f2637d0bc515791" providerId="LiveId" clId="{AEAE18FB-4B38-4D54-A2EB-8536E9766552}" dt="2025-09-05T14:16:41.369" v="39" actId="115"/>
          <ac:spMkLst>
            <pc:docMk/>
            <pc:sldMk cId="665784781" sldId="527"/>
            <ac:spMk id="3" creationId="{D99A5D06-87D4-1599-AC41-7C811E5AE247}"/>
          </ac:spMkLst>
        </pc:spChg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00066802" sldId="528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605973232" sldId="529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511612140" sldId="530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4108398649" sldId="53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621727378" sldId="53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99412874" sldId="534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197997632" sldId="535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444221610" sldId="536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010938326" sldId="538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429468489" sldId="542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539245323" sldId="54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358943725" sldId="544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463192798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61B90-1233-4265-A8E1-4CB85DE126FB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3FD6-7C7B-4426-BFC4-490AC0CF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7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1138426"/>
            <a:ext cx="103632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8293" y="4650641"/>
            <a:ext cx="85344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3EFF-6084-460D-96FA-2FA787A98816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92F8-B2BD-4E07-9A92-E5080B238DFA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8673-6F42-4090-A040-176AF0E6DEAE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5288-B7FB-4510-97B0-C840A6671DDD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584950" y="1574800"/>
            <a:ext cx="4762500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4550" y="1574800"/>
            <a:ext cx="5111750" cy="46482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sz="1900"/>
            </a:lvl1pPr>
            <a:lvl2pPr marL="558800" indent="-279400">
              <a:spcBef>
                <a:spcPts val="2250"/>
              </a:spcBef>
              <a:defRPr sz="1900"/>
            </a:lvl2pPr>
            <a:lvl3pPr marL="838200" indent="-279400">
              <a:spcBef>
                <a:spcPts val="2250"/>
              </a:spcBef>
              <a:defRPr sz="1900"/>
            </a:lvl3pPr>
            <a:lvl4pPr marL="1117600" indent="-279400">
              <a:spcBef>
                <a:spcPts val="2250"/>
              </a:spcBef>
              <a:defRPr sz="1900"/>
            </a:lvl4pPr>
            <a:lvl5pPr marL="1397000" indent="-279400">
              <a:spcBef>
                <a:spcPts val="2250"/>
              </a:spcBef>
              <a:defRPr sz="1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39126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07208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889000"/>
            <a:ext cx="10502900" cy="50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39427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680310"/>
            <a:ext cx="109728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3918803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6A1-0F17-41D8-9FFA-9520AF33BFC6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1" y="527605"/>
            <a:ext cx="9354927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000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2" y="1138425"/>
            <a:ext cx="9354927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2F4-087A-4F4C-9829-F340F0646973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0BFE-E826-4B70-BF6B-3710B05194AF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82DA-5425-42F9-BDB8-0DBDA15B981E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527605"/>
            <a:ext cx="109728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1596539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226402"/>
            <a:ext cx="5386917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1596539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226402"/>
            <a:ext cx="5389033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7164-C7F7-495E-9D5F-43BBDEBECF81}" type="datetime1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AB8-78AA-4DA3-952F-F5057D2DAAA5}" type="datetime1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B869-D2D8-4282-A525-D63712C1B900}" type="datetime1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F58-29B0-4D31-BE55-D9C1F05848B7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8395F-151A-4402-98B5-C84E535B9AEF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5" r:id="rId13"/>
    <p:sldLayoutId id="2147483666" r:id="rId14"/>
    <p:sldLayoutId id="2147483667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0F9D-EC02-4155-020F-89947309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Alignment of two genomes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6AF36-04A2-FCFE-A6EC-5DD8D73DE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two genomes, each in many contiguous pieces (contigs), </a:t>
            </a:r>
            <a:r>
              <a:rPr lang="en-US" i="1" dirty="0"/>
              <a:t>m</a:t>
            </a:r>
            <a:r>
              <a:rPr lang="en-US" dirty="0"/>
              <a:t> and </a:t>
            </a:r>
            <a:r>
              <a:rPr lang="en-US" i="1" dirty="0"/>
              <a:t>n</a:t>
            </a:r>
          </a:p>
          <a:p>
            <a:r>
              <a:rPr lang="en-US" dirty="0"/>
              <a:t>Alignment would include doing </a:t>
            </a:r>
            <a:r>
              <a:rPr lang="en-US" i="1" dirty="0"/>
              <a:t>m*n</a:t>
            </a:r>
            <a:r>
              <a:rPr lang="en-US" dirty="0"/>
              <a:t> comparisons, each Smith-Waterman alignment is </a:t>
            </a:r>
            <a:r>
              <a:rPr lang="en-US" i="1" dirty="0"/>
              <a:t>O(m*n), </a:t>
            </a:r>
            <a:r>
              <a:rPr lang="en-US" dirty="0"/>
              <a:t>total cost </a:t>
            </a:r>
            <a:r>
              <a:rPr lang="en-US" i="1" dirty="0"/>
              <a:t>O(m</a:t>
            </a:r>
            <a:r>
              <a:rPr lang="en-US" i="1" baseline="30000" dirty="0"/>
              <a:t>2</a:t>
            </a:r>
            <a:r>
              <a:rPr lang="en-US" i="1" dirty="0"/>
              <a:t>*n</a:t>
            </a:r>
            <a:r>
              <a:rPr lang="en-US" i="1" baseline="30000" dirty="0"/>
              <a:t>2</a:t>
            </a:r>
            <a:r>
              <a:rPr lang="en-US" i="1" dirty="0"/>
              <a:t>) </a:t>
            </a:r>
            <a:endParaRPr lang="en-US" dirty="0"/>
          </a:p>
          <a:p>
            <a:r>
              <a:rPr lang="en-US" dirty="0"/>
              <a:t>A solution is to seed the alignments with short exact matches:</a:t>
            </a:r>
          </a:p>
          <a:p>
            <a:pPr lvl="1"/>
            <a:r>
              <a:rPr lang="en-US" dirty="0"/>
              <a:t>Maximal Exact Matches (MEMs), based on suffix tree or suffix array</a:t>
            </a:r>
          </a:p>
          <a:p>
            <a:pPr lvl="1"/>
            <a:r>
              <a:rPr lang="en-US" dirty="0"/>
              <a:t>Minimizers</a:t>
            </a:r>
          </a:p>
          <a:p>
            <a:r>
              <a:rPr lang="en-US" dirty="0"/>
              <a:t>Then do Smith-Waterman in-between the seeds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08F6C-ADEA-8F0E-9D57-B6452A26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226F8D-7FAE-FDE8-A8BC-C1522336F7EF}"/>
              </a:ext>
            </a:extLst>
          </p:cNvPr>
          <p:cNvCxnSpPr/>
          <p:nvPr/>
        </p:nvCxnSpPr>
        <p:spPr>
          <a:xfrm>
            <a:off x="1177320" y="6322480"/>
            <a:ext cx="83987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12D24A-FBC7-0E5C-4BB2-0135DAE38578}"/>
              </a:ext>
            </a:extLst>
          </p:cNvPr>
          <p:cNvCxnSpPr/>
          <p:nvPr/>
        </p:nvCxnSpPr>
        <p:spPr>
          <a:xfrm>
            <a:off x="1177320" y="5667484"/>
            <a:ext cx="83987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4F60212-DD96-ACD8-FFD1-E2D4C79D2B4B}"/>
              </a:ext>
            </a:extLst>
          </p:cNvPr>
          <p:cNvSpPr/>
          <p:nvPr/>
        </p:nvSpPr>
        <p:spPr>
          <a:xfrm>
            <a:off x="2033080" y="5638919"/>
            <a:ext cx="982494" cy="57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B94EE0-767F-BF26-FC6B-94A37845B8D9}"/>
              </a:ext>
            </a:extLst>
          </p:cNvPr>
          <p:cNvSpPr/>
          <p:nvPr/>
        </p:nvSpPr>
        <p:spPr>
          <a:xfrm>
            <a:off x="2033080" y="6299221"/>
            <a:ext cx="982494" cy="57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07BF79-2374-43DC-561E-C364ECFFC78D}"/>
              </a:ext>
            </a:extLst>
          </p:cNvPr>
          <p:cNvSpPr/>
          <p:nvPr/>
        </p:nvSpPr>
        <p:spPr>
          <a:xfrm>
            <a:off x="3958786" y="5638919"/>
            <a:ext cx="1255239" cy="57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73539B-BD33-2022-9B81-61A997DDBE3D}"/>
              </a:ext>
            </a:extLst>
          </p:cNvPr>
          <p:cNvSpPr/>
          <p:nvPr/>
        </p:nvSpPr>
        <p:spPr>
          <a:xfrm>
            <a:off x="4121468" y="6293919"/>
            <a:ext cx="1255239" cy="57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65F94-4CA1-41AC-740C-292CD9974682}"/>
              </a:ext>
            </a:extLst>
          </p:cNvPr>
          <p:cNvSpPr/>
          <p:nvPr/>
        </p:nvSpPr>
        <p:spPr>
          <a:xfrm>
            <a:off x="7743217" y="5638919"/>
            <a:ext cx="994383" cy="571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FEA522-36E8-5D8D-981A-46364EF75899}"/>
              </a:ext>
            </a:extLst>
          </p:cNvPr>
          <p:cNvSpPr/>
          <p:nvPr/>
        </p:nvSpPr>
        <p:spPr>
          <a:xfrm>
            <a:off x="7574605" y="6284580"/>
            <a:ext cx="994383" cy="571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D2B855-7910-50D0-352D-8D91653E4A7A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>
            <a:off x="2524327" y="5696049"/>
            <a:ext cx="0" cy="6603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58FACF-CDFB-8D55-21BE-78CC37F935E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586406" y="5696041"/>
            <a:ext cx="162682" cy="597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32FCD0-7ACF-3EA5-17CE-F0BA71B69C0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8071797" y="5696034"/>
            <a:ext cx="168612" cy="58854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52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C23F-BD3B-36EF-6F05-0C07FC35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B269E-0902-4C5B-58BC-AF7402D1E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718487"/>
            <a:ext cx="10972800" cy="4459203"/>
          </a:xfrm>
        </p:spPr>
        <p:txBody>
          <a:bodyPr>
            <a:normAutofit/>
          </a:bodyPr>
          <a:lstStyle/>
          <a:p>
            <a:r>
              <a:rPr lang="en-US" dirty="0"/>
              <a:t>Minimizers are a subset of  K-</a:t>
            </a:r>
            <a:r>
              <a:rPr lang="en-US" dirty="0" err="1"/>
              <a:t>mers</a:t>
            </a:r>
            <a:r>
              <a:rPr lang="en-US" dirty="0"/>
              <a:t> from a string, with the guarantee that similar set of K-</a:t>
            </a:r>
            <a:r>
              <a:rPr lang="en-US" dirty="0" err="1"/>
              <a:t>mers</a:t>
            </a:r>
            <a:r>
              <a:rPr lang="en-US" dirty="0"/>
              <a:t> will be chosen on similar strings. </a:t>
            </a:r>
          </a:p>
          <a:p>
            <a:r>
              <a:rPr lang="en-US" dirty="0"/>
              <a:t>Parameterized by:</a:t>
            </a:r>
          </a:p>
          <a:p>
            <a:pPr lvl="1"/>
            <a:r>
              <a:rPr lang="en-US" dirty="0"/>
              <a:t>K-mer length </a:t>
            </a:r>
            <a:r>
              <a:rPr lang="en-US" i="1" dirty="0"/>
              <a:t>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window length </a:t>
            </a:r>
            <a:r>
              <a:rPr lang="en-US" i="1" dirty="0"/>
              <a:t>w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ordering of 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mers</a:t>
            </a:r>
            <a:r>
              <a:rPr lang="en-US" dirty="0"/>
              <a:t> (by numerical value or lexicographical)</a:t>
            </a:r>
          </a:p>
          <a:p>
            <a:r>
              <a:rPr lang="en-US" dirty="0"/>
              <a:t>Can minimize numerical value or lexicographic value</a:t>
            </a:r>
          </a:p>
          <a:p>
            <a:r>
              <a:rPr lang="en-US" dirty="0"/>
              <a:t>Make sure to use canonical k-</a:t>
            </a:r>
            <a:r>
              <a:rPr lang="en-US" dirty="0" err="1"/>
              <a:t>mers</a:t>
            </a:r>
            <a:r>
              <a:rPr lang="en-US" dirty="0"/>
              <a:t> or take minimum value of k-mer and its reverse complement!!!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6695D-92C3-E33C-6ACA-0D23CE61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450C2-AC8D-D199-12D8-012C96C7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FBE18-01DB-F9CC-3786-D04A6C242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4870935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</a:t>
            </a:r>
            <a:br>
              <a:rPr lang="en-US" dirty="0"/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Minimize </a:t>
            </a:r>
            <a:r>
              <a:rPr lang="en-US" u="sng" dirty="0">
                <a:solidFill>
                  <a:schemeClr val="tx1"/>
                </a:solidFill>
                <a:cs typeface="Courier New" panose="02070309020205020404" pitchFamily="49" charset="0"/>
              </a:rPr>
              <a:t>numerical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 values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The first 5 K-</a:t>
            </a:r>
            <a:r>
              <a:rPr lang="en-US" dirty="0" err="1">
                <a:solidFill>
                  <a:schemeClr val="tx1"/>
                </a:solidFill>
                <a:cs typeface="Courier New" panose="02070309020205020404" pitchFamily="49" charset="0"/>
              </a:rPr>
              <a:t>mers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 = 863318</a:t>
            </a:r>
            <a:br>
              <a:rPr lang="en-U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CCCATGACTC = 477973</a:t>
            </a: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CCATGACTCG = 643781</a:t>
            </a: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CATGACTCGCA = 423089</a:t>
            </a: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ATGACTCGCAT = 3251500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EE644-6A9D-C198-0D56-02E44EB6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0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49C3A-095E-3930-0850-8520AFD89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F37F-86EE-B089-66FC-A84B0E32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6BD9-A30D-A7B3-46A4-9EDB8102C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6917E-F82B-7390-C87C-EFB58390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A6AAA38-B78C-E682-FC99-4D07100511E4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17E82E-11C3-615C-627A-C87B3559B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2" y="2083750"/>
            <a:ext cx="4096352" cy="45290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EECABD-098E-914E-A9BD-9443BDDEAA3C}"/>
              </a:ext>
            </a:extLst>
          </p:cNvPr>
          <p:cNvSpPr/>
          <p:nvPr/>
        </p:nvSpPr>
        <p:spPr>
          <a:xfrm>
            <a:off x="2964820" y="2083750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15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8982F-D55B-5CE3-D472-AB83FA55E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7B02-B866-1FE2-E041-F7825963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FE71-1951-737E-BAA6-27AB98F3F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EE21E-6818-1D06-4AC3-8F777B58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5921CAA-8555-32BB-65AE-BFE639048FFC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146C3D-9D0F-B8A8-2B81-364170397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2" y="2083750"/>
            <a:ext cx="4096352" cy="45290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9C273A-3FF7-7AA2-45DC-7FA58CA181D2}"/>
              </a:ext>
            </a:extLst>
          </p:cNvPr>
          <p:cNvSpPr/>
          <p:nvPr/>
        </p:nvSpPr>
        <p:spPr>
          <a:xfrm>
            <a:off x="2919711" y="2293300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B26E2-BC52-B624-672D-2C03F202D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8C68-EA70-2F36-D91D-2609D148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02985-738E-9F0C-4175-C4E83211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3ED39-0499-9452-86AB-44A97D82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AEB9CB4-167E-16E0-9662-292C0BDB53B0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DBDDC9-0C97-87E4-D118-F8079F238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2" y="2083750"/>
            <a:ext cx="4096352" cy="45290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AD270B8-1474-FB82-DC9F-042E8E3996E5}"/>
              </a:ext>
            </a:extLst>
          </p:cNvPr>
          <p:cNvSpPr/>
          <p:nvPr/>
        </p:nvSpPr>
        <p:spPr>
          <a:xfrm>
            <a:off x="2915777" y="2464750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01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8AECF-567A-D067-48A9-CEE215238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29BC-A2E8-9D6A-0C00-4B41542E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BBDF2-22DF-2AA2-C631-ADEBDDA27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56633-994A-3BE9-97C3-0348FACE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238B74A-AE8C-3BA4-63FA-10823895082A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E7D5DB-65C1-2594-9998-5A4412EB3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2" y="2083750"/>
            <a:ext cx="4096352" cy="45290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322FA9-4843-9367-6B84-07D5468DE688}"/>
              </a:ext>
            </a:extLst>
          </p:cNvPr>
          <p:cNvSpPr/>
          <p:nvPr/>
        </p:nvSpPr>
        <p:spPr>
          <a:xfrm>
            <a:off x="2920522" y="2658426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27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F2E1A-868E-01F7-7755-194E374D6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4D2E-B2B9-9399-FAC1-427F3FA3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8203C-F2B5-EE27-752C-0083C968B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C9ABF-EF2E-3045-3016-9E3CA1B5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955D2B8-75A1-0633-1115-48BB4290AB22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023B87-3554-1B0B-1B0E-04CBE7F9A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2" y="2083750"/>
            <a:ext cx="4096352" cy="45290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D36420-2CCA-B4D5-62FE-728748C57A06}"/>
              </a:ext>
            </a:extLst>
          </p:cNvPr>
          <p:cNvSpPr/>
          <p:nvPr/>
        </p:nvSpPr>
        <p:spPr>
          <a:xfrm>
            <a:off x="2914510" y="2862822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62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8338C-86BD-98DA-F2B1-D60DE3E85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61D3-3C50-042D-4155-AFC44AB8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03CA9-7067-5356-3FAC-4A420635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3F608-0662-8B6A-83F1-92EFD117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6F3D9A3-968E-A9E7-AE8D-B229D23EF6B5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B7EC14-C635-48A4-0F8E-BEBF3F9CC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2" y="2083750"/>
            <a:ext cx="4096352" cy="45290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0239F8-555C-63DC-F7D7-3E565E9F8B9A}"/>
              </a:ext>
            </a:extLst>
          </p:cNvPr>
          <p:cNvSpPr/>
          <p:nvPr/>
        </p:nvSpPr>
        <p:spPr>
          <a:xfrm>
            <a:off x="2919711" y="3033292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26AEE3E-AA73-B3B9-A47C-599837309EAF}"/>
              </a:ext>
            </a:extLst>
          </p:cNvPr>
          <p:cNvSpPr/>
          <p:nvPr/>
        </p:nvSpPr>
        <p:spPr>
          <a:xfrm flipH="1">
            <a:off x="7566023" y="2957988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</p:spTree>
    <p:extLst>
      <p:ext uri="{BB962C8B-B14F-4D97-AF65-F5344CB8AC3E}">
        <p14:creationId xmlns:p14="http://schemas.microsoft.com/office/powerpoint/2010/main" val="3714024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7F86F-34E6-F388-8793-5D40729C0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B33F-7010-445C-061F-59E4E030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7881-4C1E-D8CE-0704-47C138135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F46AF-AD8F-B4BD-129C-9D727576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4AB8327-B305-5BDE-7D96-715E37D2D2F2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9504C0-94E3-22D4-5ACB-2E3DBA433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2" y="2083750"/>
            <a:ext cx="4096352" cy="45290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64F6D3-B511-FDFD-463F-BAAD69DA7B1F}"/>
              </a:ext>
            </a:extLst>
          </p:cNvPr>
          <p:cNvSpPr/>
          <p:nvPr/>
        </p:nvSpPr>
        <p:spPr>
          <a:xfrm>
            <a:off x="2919711" y="3235325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8CFA757-91BD-AA64-3D6C-063C79950F7D}"/>
              </a:ext>
            </a:extLst>
          </p:cNvPr>
          <p:cNvSpPr/>
          <p:nvPr/>
        </p:nvSpPr>
        <p:spPr>
          <a:xfrm flipH="1">
            <a:off x="7566023" y="371745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2BC8256-2204-5096-4BAC-18757528F956}"/>
              </a:ext>
            </a:extLst>
          </p:cNvPr>
          <p:cNvSpPr/>
          <p:nvPr/>
        </p:nvSpPr>
        <p:spPr>
          <a:xfrm flipH="1">
            <a:off x="7566023" y="291905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</p:spTree>
    <p:extLst>
      <p:ext uri="{BB962C8B-B14F-4D97-AF65-F5344CB8AC3E}">
        <p14:creationId xmlns:p14="http://schemas.microsoft.com/office/powerpoint/2010/main" val="3424581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EE39F-B011-4B40-F423-07EB3F488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8440-81BC-590D-924A-7FE78733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C1FEF-D07F-9686-35FE-21BE025EC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F8430-629B-D8D4-07BA-8CDAD5E3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D241AFB-B4AC-0336-9531-8073D32A5AFB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619D57-369E-3407-04CE-DDE04DF08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2" y="2083750"/>
            <a:ext cx="4096352" cy="45290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965F81-2510-358D-B5A5-3F422695D70E}"/>
              </a:ext>
            </a:extLst>
          </p:cNvPr>
          <p:cNvSpPr/>
          <p:nvPr/>
        </p:nvSpPr>
        <p:spPr>
          <a:xfrm>
            <a:off x="2919711" y="3417888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1F781C4-4BAE-4AFA-B80F-106FE3A8EF08}"/>
              </a:ext>
            </a:extLst>
          </p:cNvPr>
          <p:cNvSpPr/>
          <p:nvPr/>
        </p:nvSpPr>
        <p:spPr>
          <a:xfrm flipH="1">
            <a:off x="7566023" y="371745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8ECE4C0-DF03-D3A5-8852-30C0D0543414}"/>
              </a:ext>
            </a:extLst>
          </p:cNvPr>
          <p:cNvSpPr/>
          <p:nvPr/>
        </p:nvSpPr>
        <p:spPr>
          <a:xfrm flipH="1">
            <a:off x="7566023" y="291905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</p:spTree>
    <p:extLst>
      <p:ext uri="{BB962C8B-B14F-4D97-AF65-F5344CB8AC3E}">
        <p14:creationId xmlns:p14="http://schemas.microsoft.com/office/powerpoint/2010/main" val="164580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E81F-715D-37C0-6B15-A63FCE62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</a:t>
            </a:r>
            <a:r>
              <a:rPr lang="en-US" dirty="0" err="1"/>
              <a:t>mers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8EA48-CBB3-7385-C2F3-9314513B9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4581150"/>
          </a:xfrm>
        </p:spPr>
        <p:txBody>
          <a:bodyPr/>
          <a:lstStyle/>
          <a:p>
            <a:r>
              <a:rPr lang="en-US" dirty="0"/>
              <a:t>K-mer is a subsequence of length </a:t>
            </a:r>
            <a:r>
              <a:rPr lang="en-US" i="1" dirty="0"/>
              <a:t>K</a:t>
            </a:r>
            <a:r>
              <a:rPr lang="en-US" dirty="0"/>
              <a:t> of a genomic sequence</a:t>
            </a:r>
          </a:p>
          <a:p>
            <a:r>
              <a:rPr lang="en-US" dirty="0"/>
              <a:t>A genomic sequence of length </a:t>
            </a:r>
            <a:r>
              <a:rPr lang="en-US" i="1" dirty="0"/>
              <a:t>L</a:t>
            </a:r>
            <a:r>
              <a:rPr lang="en-US" dirty="0"/>
              <a:t> has </a:t>
            </a:r>
            <a:r>
              <a:rPr lang="en-US" i="1" dirty="0"/>
              <a:t>L-K+1</a:t>
            </a:r>
            <a:r>
              <a:rPr lang="en-US" dirty="0"/>
              <a:t>, K-</a:t>
            </a:r>
            <a:r>
              <a:rPr lang="en-US" dirty="0" err="1"/>
              <a:t>mers</a:t>
            </a:r>
            <a:endParaRPr lang="en-US" dirty="0"/>
          </a:p>
          <a:p>
            <a:r>
              <a:rPr lang="en-US" dirty="0"/>
              <a:t>A K-mer is canonical if it comes before its reverse complement in lexicographic order</a:t>
            </a:r>
          </a:p>
          <a:p>
            <a:r>
              <a:rPr lang="en-US" dirty="0"/>
              <a:t>These two 10-mers are the same, the canonical one is in the red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GCTAGAGACT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AGTCTCTAGC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28FA5-D05E-67B6-9BCE-32B3D93F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10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76704-EB2F-28A5-1784-61A92B749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7429-8A18-3558-DAAF-DF4D392A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224E-53ED-8D16-24B1-4AA1947DB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37C36-02FF-2623-2A00-8C8CF5EA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64CD268-C74A-D96A-75CE-597821F876E5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111A1F-13E0-2EDA-2756-C26AA0D8B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2" y="2083750"/>
            <a:ext cx="4096352" cy="45290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3F935D-50BF-59EE-ADFB-531924408B13}"/>
              </a:ext>
            </a:extLst>
          </p:cNvPr>
          <p:cNvSpPr/>
          <p:nvPr/>
        </p:nvSpPr>
        <p:spPr>
          <a:xfrm>
            <a:off x="2924456" y="3600451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0606A8A-ADE6-BC2E-C2C5-04A76CB60E58}"/>
              </a:ext>
            </a:extLst>
          </p:cNvPr>
          <p:cNvSpPr/>
          <p:nvPr/>
        </p:nvSpPr>
        <p:spPr>
          <a:xfrm flipH="1">
            <a:off x="7566023" y="371745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5FD7830-A7D6-82AA-AEAE-D15F46A29F7A}"/>
              </a:ext>
            </a:extLst>
          </p:cNvPr>
          <p:cNvSpPr/>
          <p:nvPr/>
        </p:nvSpPr>
        <p:spPr>
          <a:xfrm flipH="1">
            <a:off x="7566023" y="4294349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32E0FB9-C9B6-21AE-C5F6-01D3D1E0EB4C}"/>
              </a:ext>
            </a:extLst>
          </p:cNvPr>
          <p:cNvSpPr/>
          <p:nvPr/>
        </p:nvSpPr>
        <p:spPr>
          <a:xfrm flipH="1">
            <a:off x="7566023" y="291905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</p:spTree>
    <p:extLst>
      <p:ext uri="{BB962C8B-B14F-4D97-AF65-F5344CB8AC3E}">
        <p14:creationId xmlns:p14="http://schemas.microsoft.com/office/powerpoint/2010/main" val="1612796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0D8DE-601E-30E7-015A-8B652A12B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3824-2ED0-EE3F-ED84-C3F5197F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B9FD-46EA-DE75-53E6-AD27F8A40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64378-0DB7-758D-03D5-364CB2EC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3380615-B6A7-9543-D2C2-3BDF9E565509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DCD086-4EFE-83D7-37E7-514D6EE13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2" y="2083750"/>
            <a:ext cx="4096352" cy="4529064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645E92F-68A7-425F-8481-8D88A5AF6D15}"/>
              </a:ext>
            </a:extLst>
          </p:cNvPr>
          <p:cNvSpPr/>
          <p:nvPr/>
        </p:nvSpPr>
        <p:spPr>
          <a:xfrm flipH="1">
            <a:off x="7566023" y="371745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B270D3A-38F2-6CC5-085D-2861A0E7E21F}"/>
              </a:ext>
            </a:extLst>
          </p:cNvPr>
          <p:cNvSpPr/>
          <p:nvPr/>
        </p:nvSpPr>
        <p:spPr>
          <a:xfrm flipH="1">
            <a:off x="7566023" y="4294349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62DC8F-0C98-ECC4-6F73-EBC002EDFA24}"/>
              </a:ext>
            </a:extLst>
          </p:cNvPr>
          <p:cNvSpPr/>
          <p:nvPr/>
        </p:nvSpPr>
        <p:spPr>
          <a:xfrm flipH="1">
            <a:off x="7566023" y="6117786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CC43EC5-37CC-9EF5-F06F-0965E73573C8}"/>
              </a:ext>
            </a:extLst>
          </p:cNvPr>
          <p:cNvSpPr/>
          <p:nvPr/>
        </p:nvSpPr>
        <p:spPr>
          <a:xfrm flipH="1">
            <a:off x="7566023" y="5142787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4882255-520E-BB0C-E2BD-023ACAD95B50}"/>
              </a:ext>
            </a:extLst>
          </p:cNvPr>
          <p:cNvSpPr/>
          <p:nvPr/>
        </p:nvSpPr>
        <p:spPr>
          <a:xfrm flipH="1">
            <a:off x="7566023" y="4629312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EC0678B-9160-2FAD-56BB-B63B7C31ED41}"/>
              </a:ext>
            </a:extLst>
          </p:cNvPr>
          <p:cNvSpPr/>
          <p:nvPr/>
        </p:nvSpPr>
        <p:spPr>
          <a:xfrm flipH="1">
            <a:off x="7566023" y="291905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</p:spTree>
    <p:extLst>
      <p:ext uri="{BB962C8B-B14F-4D97-AF65-F5344CB8AC3E}">
        <p14:creationId xmlns:p14="http://schemas.microsoft.com/office/powerpoint/2010/main" val="379975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11D8F-F840-E728-B36D-3154F2311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6D74-149D-7D67-3A25-9AE48A0E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Seeding alignments with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5618-8D8D-9CE8-2F9F-7B2D7E16B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493869"/>
            <a:ext cx="12211050" cy="1322872"/>
          </a:xfrm>
        </p:spPr>
        <p:txBody>
          <a:bodyPr>
            <a:normAutofit/>
          </a:bodyPr>
          <a:lstStyle/>
          <a:p>
            <a:r>
              <a:rPr lang="en-US" dirty="0"/>
              <a:t>Consider genomic strings: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CCCATGACTCGCA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TGACATGCTGCTAG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88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A049-CDF5-B88D-F616-BDCA61EE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Seeding alignments with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EC6F4-70CB-8F7B-270F-3FA6FD6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493869"/>
            <a:ext cx="12211050" cy="1322872"/>
          </a:xfrm>
        </p:spPr>
        <p:txBody>
          <a:bodyPr>
            <a:normAutofit/>
          </a:bodyPr>
          <a:lstStyle/>
          <a:p>
            <a:r>
              <a:rPr lang="en-US" dirty="0"/>
              <a:t>Consider genomic strings: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CCCATGACTCGCA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TGACATGCTGCTAG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92A97-FB83-BECC-D2AC-28D7C8D6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EF11CDF-3D2D-09C8-8A82-006A44E94DAC}"/>
              </a:ext>
            </a:extLst>
          </p:cNvPr>
          <p:cNvSpPr/>
          <p:nvPr/>
        </p:nvSpPr>
        <p:spPr>
          <a:xfrm flipH="1">
            <a:off x="10449904" y="2972203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F630970-63EC-4F7C-1960-4C2B4F83BCD1}"/>
              </a:ext>
            </a:extLst>
          </p:cNvPr>
          <p:cNvSpPr/>
          <p:nvPr/>
        </p:nvSpPr>
        <p:spPr>
          <a:xfrm flipH="1">
            <a:off x="10449904" y="3155546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6EF2BF7-5B0C-7C20-F690-84EBE875002D}"/>
              </a:ext>
            </a:extLst>
          </p:cNvPr>
          <p:cNvSpPr/>
          <p:nvPr/>
        </p:nvSpPr>
        <p:spPr>
          <a:xfrm flipH="1">
            <a:off x="10449904" y="3343881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ED9829C-19C0-B0FE-B2B4-872744300684}"/>
              </a:ext>
            </a:extLst>
          </p:cNvPr>
          <p:cNvSpPr/>
          <p:nvPr/>
        </p:nvSpPr>
        <p:spPr>
          <a:xfrm flipH="1">
            <a:off x="10449904" y="426004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4A8AF75-95AE-62BF-2985-3B651EB970C3}"/>
              </a:ext>
            </a:extLst>
          </p:cNvPr>
          <p:cNvSpPr/>
          <p:nvPr/>
        </p:nvSpPr>
        <p:spPr>
          <a:xfrm flipH="1">
            <a:off x="10449904" y="5184414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80D5E50-4E95-9F06-6C5B-4CF2AAF5030C}"/>
              </a:ext>
            </a:extLst>
          </p:cNvPr>
          <p:cNvSpPr/>
          <p:nvPr/>
        </p:nvSpPr>
        <p:spPr>
          <a:xfrm flipH="1">
            <a:off x="4737935" y="299961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B4501-A381-6B87-BFC9-47A3959F6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96" y="2322014"/>
            <a:ext cx="4096352" cy="452906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1890E15-5375-48C5-39C7-A7410B930357}"/>
              </a:ext>
            </a:extLst>
          </p:cNvPr>
          <p:cNvSpPr/>
          <p:nvPr/>
        </p:nvSpPr>
        <p:spPr>
          <a:xfrm flipH="1">
            <a:off x="4737935" y="394164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829DCA8-C4BB-E3C6-00C1-3193C4351B35}"/>
              </a:ext>
            </a:extLst>
          </p:cNvPr>
          <p:cNvSpPr/>
          <p:nvPr/>
        </p:nvSpPr>
        <p:spPr>
          <a:xfrm flipH="1">
            <a:off x="4737935" y="4518539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C71EF05-39B4-5426-337E-5A12D4C96D54}"/>
              </a:ext>
            </a:extLst>
          </p:cNvPr>
          <p:cNvSpPr/>
          <p:nvPr/>
        </p:nvSpPr>
        <p:spPr>
          <a:xfrm flipH="1">
            <a:off x="4737935" y="6341976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3CC639B-B138-4074-740C-BCDE2BAC88B7}"/>
              </a:ext>
            </a:extLst>
          </p:cNvPr>
          <p:cNvSpPr/>
          <p:nvPr/>
        </p:nvSpPr>
        <p:spPr>
          <a:xfrm flipH="1">
            <a:off x="4737935" y="5366977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7742AF-2E6E-4DA5-A414-2406089EB003}"/>
              </a:ext>
            </a:extLst>
          </p:cNvPr>
          <p:cNvSpPr/>
          <p:nvPr/>
        </p:nvSpPr>
        <p:spPr>
          <a:xfrm flipH="1">
            <a:off x="4737935" y="4853502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D536D68-6094-47D0-44B1-9C3C3390A075}"/>
              </a:ext>
            </a:extLst>
          </p:cNvPr>
          <p:cNvSpPr/>
          <p:nvPr/>
        </p:nvSpPr>
        <p:spPr>
          <a:xfrm flipH="1">
            <a:off x="4737935" y="3175519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F664AF-CB6F-4092-3735-E86A4FBA6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552" y="2307940"/>
            <a:ext cx="4096352" cy="4282551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6FCB9F6F-DB62-7444-8E6E-FF4A5EF62304}"/>
              </a:ext>
            </a:extLst>
          </p:cNvPr>
          <p:cNvSpPr/>
          <p:nvPr/>
        </p:nvSpPr>
        <p:spPr>
          <a:xfrm flipH="1">
            <a:off x="10449904" y="613697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</p:spTree>
    <p:extLst>
      <p:ext uri="{BB962C8B-B14F-4D97-AF65-F5344CB8AC3E}">
        <p14:creationId xmlns:p14="http://schemas.microsoft.com/office/powerpoint/2010/main" val="3390149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4A0A8-C1EC-3C10-6366-63E0FC770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88DA-450F-0614-2AD4-09CD47F9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Seeding alignments with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DF478-640A-2CD0-0D10-DF2E28CD5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493869"/>
            <a:ext cx="12211050" cy="1322872"/>
          </a:xfrm>
        </p:spPr>
        <p:txBody>
          <a:bodyPr>
            <a:normAutofit/>
          </a:bodyPr>
          <a:lstStyle/>
          <a:p>
            <a:r>
              <a:rPr lang="en-US" dirty="0"/>
              <a:t>Consider genomic strings: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CCCATGACTCGCA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TGACATGCTGCTAG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E87EF-2347-C0E7-AC4B-FE166741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E9E63AD-B71B-D44E-C561-03BE70EC50BD}"/>
              </a:ext>
            </a:extLst>
          </p:cNvPr>
          <p:cNvSpPr/>
          <p:nvPr/>
        </p:nvSpPr>
        <p:spPr>
          <a:xfrm flipH="1">
            <a:off x="10449904" y="2972203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6B00C5B-7ADA-7E9A-1718-249F27379500}"/>
              </a:ext>
            </a:extLst>
          </p:cNvPr>
          <p:cNvSpPr/>
          <p:nvPr/>
        </p:nvSpPr>
        <p:spPr>
          <a:xfrm flipH="1">
            <a:off x="10449904" y="3155546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A5022E8-E86D-0C93-4BED-0AB14BE1CEA4}"/>
              </a:ext>
            </a:extLst>
          </p:cNvPr>
          <p:cNvSpPr/>
          <p:nvPr/>
        </p:nvSpPr>
        <p:spPr>
          <a:xfrm flipH="1">
            <a:off x="10449904" y="3343881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E906631-228D-D99C-EDF6-9396A37FF1F1}"/>
              </a:ext>
            </a:extLst>
          </p:cNvPr>
          <p:cNvSpPr/>
          <p:nvPr/>
        </p:nvSpPr>
        <p:spPr>
          <a:xfrm flipH="1">
            <a:off x="10449904" y="426004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526DBA-49AD-527A-8FBC-1493684F21D1}"/>
              </a:ext>
            </a:extLst>
          </p:cNvPr>
          <p:cNvSpPr/>
          <p:nvPr/>
        </p:nvSpPr>
        <p:spPr>
          <a:xfrm flipH="1">
            <a:off x="10449904" y="5184414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0FB8107-BF26-81D3-F02A-F3D0D121BBFB}"/>
              </a:ext>
            </a:extLst>
          </p:cNvPr>
          <p:cNvSpPr/>
          <p:nvPr/>
        </p:nvSpPr>
        <p:spPr>
          <a:xfrm flipH="1">
            <a:off x="4737935" y="299961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71774-9845-44DD-5DD4-B686C9FE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96" y="2322014"/>
            <a:ext cx="4096352" cy="452906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31CBC05-B86E-9B5F-0602-97B0552851F0}"/>
              </a:ext>
            </a:extLst>
          </p:cNvPr>
          <p:cNvSpPr/>
          <p:nvPr/>
        </p:nvSpPr>
        <p:spPr>
          <a:xfrm flipH="1">
            <a:off x="4737935" y="394164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5D51D81-3744-F270-50EA-B4E1C2F63EC9}"/>
              </a:ext>
            </a:extLst>
          </p:cNvPr>
          <p:cNvSpPr/>
          <p:nvPr/>
        </p:nvSpPr>
        <p:spPr>
          <a:xfrm flipH="1">
            <a:off x="4737935" y="4518539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F661A74-A12C-6994-E74C-23D947E53CF2}"/>
              </a:ext>
            </a:extLst>
          </p:cNvPr>
          <p:cNvSpPr/>
          <p:nvPr/>
        </p:nvSpPr>
        <p:spPr>
          <a:xfrm flipH="1">
            <a:off x="4737935" y="6341976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31A72C8-8C1B-AC69-0B45-C2046BD40C08}"/>
              </a:ext>
            </a:extLst>
          </p:cNvPr>
          <p:cNvSpPr/>
          <p:nvPr/>
        </p:nvSpPr>
        <p:spPr>
          <a:xfrm flipH="1">
            <a:off x="4737935" y="5366977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4DB3641-AA04-81E8-7CCE-5E11F4CFE16C}"/>
              </a:ext>
            </a:extLst>
          </p:cNvPr>
          <p:cNvSpPr/>
          <p:nvPr/>
        </p:nvSpPr>
        <p:spPr>
          <a:xfrm flipH="1">
            <a:off x="4737935" y="4853502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9AECF0D-5F62-E413-AFE2-028C18F774C3}"/>
              </a:ext>
            </a:extLst>
          </p:cNvPr>
          <p:cNvSpPr/>
          <p:nvPr/>
        </p:nvSpPr>
        <p:spPr>
          <a:xfrm flipH="1">
            <a:off x="4737935" y="3175519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E2A272-D4BD-C7A3-DF8C-9D38D42FF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552" y="2307940"/>
            <a:ext cx="4096352" cy="4282551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2C0F67-864F-AD32-8149-03DDDE1340C3}"/>
              </a:ext>
            </a:extLst>
          </p:cNvPr>
          <p:cNvSpPr/>
          <p:nvPr/>
        </p:nvSpPr>
        <p:spPr>
          <a:xfrm flipH="1">
            <a:off x="10449904" y="613697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7E4A0D-94B2-68DA-82F3-EBB415C948AF}"/>
              </a:ext>
            </a:extLst>
          </p:cNvPr>
          <p:cNvSpPr/>
          <p:nvPr/>
        </p:nvSpPr>
        <p:spPr>
          <a:xfrm>
            <a:off x="544896" y="3107206"/>
            <a:ext cx="4096352" cy="1499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E30DA-7765-2E55-DF32-424A704C7799}"/>
              </a:ext>
            </a:extLst>
          </p:cNvPr>
          <p:cNvSpPr/>
          <p:nvPr/>
        </p:nvSpPr>
        <p:spPr>
          <a:xfrm>
            <a:off x="6336398" y="3079794"/>
            <a:ext cx="4096352" cy="1499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062EF-0CBF-F7B5-DC9F-DE1EAF6F99A7}"/>
              </a:ext>
            </a:extLst>
          </p:cNvPr>
          <p:cNvSpPr/>
          <p:nvPr/>
        </p:nvSpPr>
        <p:spPr>
          <a:xfrm>
            <a:off x="544896" y="5549540"/>
            <a:ext cx="4096352" cy="1499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18F69E-7E25-FC8B-B9BA-B5F8C07997C0}"/>
              </a:ext>
            </a:extLst>
          </p:cNvPr>
          <p:cNvSpPr/>
          <p:nvPr/>
        </p:nvSpPr>
        <p:spPr>
          <a:xfrm>
            <a:off x="6336398" y="5314142"/>
            <a:ext cx="4096352" cy="1499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8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AE030-83E7-5045-6624-73AD0235A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E8F7-1559-D79C-E2C6-2D592088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Seeding alignments with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4A6D4-1E43-BA0D-9EDF-D8365EDB5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798668"/>
            <a:ext cx="10734675" cy="3859181"/>
          </a:xfrm>
        </p:spPr>
        <p:txBody>
          <a:bodyPr>
            <a:normAutofit/>
          </a:bodyPr>
          <a:lstStyle/>
          <a:p>
            <a:r>
              <a:rPr lang="en-US" dirty="0"/>
              <a:t>Alignment: 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ATGACTCGCA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TGCTGAC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ATGCTGCTA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||||||||||||| | |||||||||||||| |                  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ATGACTCGCA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TGAC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ATGCTGCTA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You can do Smith-Waterman in-between the exact matches!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6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8AA5B-5242-520C-D3A1-3A44B8367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2160-C2DE-CAB2-BBE2-2ED729FC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Seeding alignments with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6891A-94D6-3A18-13AD-6D5C56EB4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798668"/>
            <a:ext cx="10734675" cy="3859181"/>
          </a:xfrm>
        </p:spPr>
        <p:txBody>
          <a:bodyPr>
            <a:normAutofit/>
          </a:bodyPr>
          <a:lstStyle/>
          <a:p>
            <a:r>
              <a:rPr lang="en-US" dirty="0"/>
              <a:t>Alignment: 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ATGACTCGCA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TGCTGAC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ATGCTGCTA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||||||||||||| | |||||||||||||| |                  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ATGACTCGCA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TGAC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ATGCTGCTA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You can do Smith-Waterman in-between the exact matches!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0C7246-F72B-D09D-0C32-7E1A5484540B}"/>
              </a:ext>
            </a:extLst>
          </p:cNvPr>
          <p:cNvSpPr/>
          <p:nvPr/>
        </p:nvSpPr>
        <p:spPr>
          <a:xfrm>
            <a:off x="3441290" y="2231923"/>
            <a:ext cx="1966452" cy="12781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1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3F58-B2A5-38AB-B856-BCC82776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2: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A5D06-87D4-1599-AC41-7C811E5AE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734192"/>
            <a:ext cx="10972800" cy="489951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DUE </a:t>
            </a:r>
            <a:r>
              <a:rPr lang="en-US" u="sng" dirty="0"/>
              <a:t>Friday September 19 at 8:00pm</a:t>
            </a:r>
          </a:p>
          <a:p>
            <a:r>
              <a:rPr lang="en-US" dirty="0"/>
              <a:t>CODE (100% undergrad, 80% grad): Write three python functions to compute minimizers for a genomic sequence:</a:t>
            </a:r>
          </a:p>
          <a:p>
            <a:pPr lvl="1"/>
            <a:r>
              <a:rPr lang="en-US" dirty="0" err="1"/>
              <a:t>reverse_complement</a:t>
            </a:r>
            <a:r>
              <a:rPr lang="en-US" dirty="0"/>
              <a:t>(seq): returns reverse complement of a sequence seq</a:t>
            </a:r>
          </a:p>
          <a:p>
            <a:pPr lvl="1"/>
            <a:r>
              <a:rPr lang="en-US" dirty="0" err="1"/>
              <a:t>compute_num_value</a:t>
            </a:r>
            <a:r>
              <a:rPr lang="en-US" dirty="0"/>
              <a:t>(seq): returns numerical value of sequence seq (A=0,C=1,G=2,T=3), base 4 starting with he first letter</a:t>
            </a:r>
          </a:p>
          <a:p>
            <a:pPr lvl="1"/>
            <a:r>
              <a:rPr lang="en-US" dirty="0" err="1"/>
              <a:t>compute_minimizers</a:t>
            </a:r>
            <a:r>
              <a:rPr lang="en-US" dirty="0"/>
              <a:t>(</a:t>
            </a:r>
            <a:r>
              <a:rPr lang="en-US" dirty="0" err="1"/>
              <a:t>seq,k,w</a:t>
            </a:r>
            <a:r>
              <a:rPr lang="en-US" dirty="0"/>
              <a:t>): computes minimizers for sequence seq, k-mer k, and window w, returns an array containing 0-based leftmost position of each minimizer</a:t>
            </a:r>
          </a:p>
          <a:p>
            <a:pPr lvl="1"/>
            <a:r>
              <a:rPr lang="en-US" dirty="0"/>
              <a:t>submit code through </a:t>
            </a:r>
            <a:r>
              <a:rPr lang="en-US" dirty="0" err="1"/>
              <a:t>autograder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FIGURE (20% graduate students ONLY): </a:t>
            </a:r>
          </a:p>
          <a:p>
            <a:pPr lvl="1"/>
            <a:r>
              <a:rPr lang="en-US" dirty="0"/>
              <a:t>Generate random sequence G 100,000 bp long</a:t>
            </a:r>
          </a:p>
          <a:p>
            <a:pPr lvl="1"/>
            <a:r>
              <a:rPr lang="en-US" dirty="0"/>
              <a:t>Assume K=17, vary w from 1 to 16</a:t>
            </a:r>
          </a:p>
          <a:p>
            <a:pPr lvl="1"/>
            <a:r>
              <a:rPr lang="en-US" dirty="0"/>
              <a:t>How does the number of minimizers N vary with w?</a:t>
            </a:r>
          </a:p>
          <a:p>
            <a:pPr lvl="1"/>
            <a:r>
              <a:rPr lang="en-US" dirty="0"/>
              <a:t>Submit plot of N(w) – graduate students only, pdf, </a:t>
            </a:r>
            <a:r>
              <a:rPr lang="en-US" dirty="0" err="1"/>
              <a:t>png</a:t>
            </a:r>
            <a:r>
              <a:rPr lang="en-US" dirty="0"/>
              <a:t> or jpeg format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FA659-6A92-A82E-81EE-70F3F688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8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9ADC2-643A-9942-2E97-D4A4359CE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B271-2E63-2B77-628C-C862E45A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K-</a:t>
            </a:r>
            <a:r>
              <a:rPr lang="en-US" dirty="0" err="1"/>
              <a:t>mers</a:t>
            </a:r>
            <a:r>
              <a:rPr lang="en-US" dirty="0"/>
              <a:t> to seed alignments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66007-3041-1D4A-F8C9-9FD64CAC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E4227-3FCB-F36B-90B0-190EEA43EA6B}"/>
              </a:ext>
            </a:extLst>
          </p:cNvPr>
          <p:cNvSpPr txBox="1"/>
          <p:nvPr/>
        </p:nvSpPr>
        <p:spPr>
          <a:xfrm>
            <a:off x="2791144" y="1976283"/>
            <a:ext cx="5339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AGATAGATAGACAACATAGACT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8C5C9-9A98-D81B-AD5B-F1C4A5CFFF08}"/>
              </a:ext>
            </a:extLst>
          </p:cNvPr>
          <p:cNvSpPr txBox="1"/>
          <p:nvPr/>
        </p:nvSpPr>
        <p:spPr>
          <a:xfrm>
            <a:off x="2791144" y="2358088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AGATAGA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D169C-DFF6-7A29-FDA9-B9AB15A20F24}"/>
              </a:ext>
            </a:extLst>
          </p:cNvPr>
          <p:cNvSpPr txBox="1"/>
          <p:nvPr/>
        </p:nvSpPr>
        <p:spPr>
          <a:xfrm>
            <a:off x="4064890" y="2739893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ATA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ACAAC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38258E-BA84-CCFA-E7E3-B442833B10CC}"/>
              </a:ext>
            </a:extLst>
          </p:cNvPr>
          <p:cNvSpPr txBox="1"/>
          <p:nvPr/>
        </p:nvSpPr>
        <p:spPr>
          <a:xfrm>
            <a:off x="5583575" y="3075751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 CA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</a:t>
            </a:r>
          </a:p>
        </p:txBody>
      </p:sp>
    </p:spTree>
    <p:extLst>
      <p:ext uri="{BB962C8B-B14F-4D97-AF65-F5344CB8AC3E}">
        <p14:creationId xmlns:p14="http://schemas.microsoft.com/office/powerpoint/2010/main" val="88840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8C3D0-D610-446D-E230-C1B3434B2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3876-C4B5-D466-4B53-697540F1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K-</a:t>
            </a:r>
            <a:r>
              <a:rPr lang="en-US" dirty="0" err="1"/>
              <a:t>mers</a:t>
            </a:r>
            <a:r>
              <a:rPr lang="en-US" dirty="0"/>
              <a:t> to seed alignments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667C5-D108-9CD9-3AD6-F3F41885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04B52-F418-F2BA-8889-666480AB888C}"/>
              </a:ext>
            </a:extLst>
          </p:cNvPr>
          <p:cNvSpPr txBox="1"/>
          <p:nvPr/>
        </p:nvSpPr>
        <p:spPr>
          <a:xfrm>
            <a:off x="2003213" y="1597466"/>
            <a:ext cx="409278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AGATAGATAGACAACATAGACT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 AGATA (5)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  GATAG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ATAGA (7,15)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TAGAT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AGATA (1)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GATAG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ATAGA (3,16)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TAGAC (17)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AGACA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GACAA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ACAAC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CAACA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AACAT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ACATA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CATAG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ATAGA (7,3)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TAGAC (8)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AGACT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F1E610-59A7-B651-52AA-DE01EE9833FA}"/>
              </a:ext>
            </a:extLst>
          </p:cNvPr>
          <p:cNvSpPr txBox="1"/>
          <p:nvPr/>
        </p:nvSpPr>
        <p:spPr>
          <a:xfrm>
            <a:off x="8405364" y="1774447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AGATAGA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777E9-7A87-8783-2435-F783CEAE0394}"/>
              </a:ext>
            </a:extLst>
          </p:cNvPr>
          <p:cNvSpPr txBox="1"/>
          <p:nvPr/>
        </p:nvSpPr>
        <p:spPr>
          <a:xfrm>
            <a:off x="8405364" y="219577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ACAAC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265877-06BF-6B49-EDE7-AF0C04337667}"/>
              </a:ext>
            </a:extLst>
          </p:cNvPr>
          <p:cNvSpPr txBox="1"/>
          <p:nvPr/>
        </p:nvSpPr>
        <p:spPr>
          <a:xfrm>
            <a:off x="8405364" y="2617105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</a:t>
            </a:r>
          </a:p>
        </p:txBody>
      </p:sp>
    </p:spTree>
    <p:extLst>
      <p:ext uri="{BB962C8B-B14F-4D97-AF65-F5344CB8AC3E}">
        <p14:creationId xmlns:p14="http://schemas.microsoft.com/office/powerpoint/2010/main" val="342768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EEEDB-8E6F-9589-0DC0-59EBD0AD3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4BEA-D15E-7E85-658C-A1E3886B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K-</a:t>
            </a:r>
            <a:r>
              <a:rPr lang="en-US" dirty="0" err="1"/>
              <a:t>mers</a:t>
            </a:r>
            <a:r>
              <a:rPr lang="en-US" dirty="0"/>
              <a:t> to seed alignments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04BC1-3680-5640-1958-1494B4A2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37F36-4596-6B10-9E97-61F7E38BDB21}"/>
              </a:ext>
            </a:extLst>
          </p:cNvPr>
          <p:cNvSpPr txBox="1"/>
          <p:nvPr/>
        </p:nvSpPr>
        <p:spPr>
          <a:xfrm>
            <a:off x="1394964" y="1322164"/>
            <a:ext cx="46089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AGATAGATAGACAACATAGACT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AGATA (1,5)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GATAG (2)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ATAGA (3,7,16)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TAGAT (4)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GATAG (6)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TAGAC (8,17)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AGACA (9)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GACAA (10)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ACAAC (11)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CAACA (12)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AACAT (13)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ACATA (14)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CATAG (15)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 (18)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BB331B-8B26-B760-5CCD-760973AD0A7E}"/>
              </a:ext>
            </a:extLst>
          </p:cNvPr>
          <p:cNvSpPr txBox="1"/>
          <p:nvPr/>
        </p:nvSpPr>
        <p:spPr>
          <a:xfrm>
            <a:off x="8405364" y="1774447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AGATAGA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3B65C-0F43-7B22-7552-F273B5E4AFA2}"/>
              </a:ext>
            </a:extLst>
          </p:cNvPr>
          <p:cNvSpPr txBox="1"/>
          <p:nvPr/>
        </p:nvSpPr>
        <p:spPr>
          <a:xfrm>
            <a:off x="8405364" y="219577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ACAAC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14593-17A0-B753-B44F-AD009E8B388D}"/>
              </a:ext>
            </a:extLst>
          </p:cNvPr>
          <p:cNvSpPr txBox="1"/>
          <p:nvPr/>
        </p:nvSpPr>
        <p:spPr>
          <a:xfrm>
            <a:off x="8405364" y="2617105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</a:t>
            </a:r>
          </a:p>
        </p:txBody>
      </p:sp>
    </p:spTree>
    <p:extLst>
      <p:ext uri="{BB962C8B-B14F-4D97-AF65-F5344CB8AC3E}">
        <p14:creationId xmlns:p14="http://schemas.microsoft.com/office/powerpoint/2010/main" val="170996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EC3D1-4845-BD27-0935-33A8FC803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53CF-003C-61BC-C262-4780C8BF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K-</a:t>
            </a:r>
            <a:r>
              <a:rPr lang="en-US" dirty="0" err="1"/>
              <a:t>mers</a:t>
            </a:r>
            <a:r>
              <a:rPr lang="en-US" dirty="0"/>
              <a:t> to seed alignments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CAEFD-95A1-6EB2-CB45-7A8A10E1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B720FA-C340-D07A-519D-7C251ECEBEF2}"/>
              </a:ext>
            </a:extLst>
          </p:cNvPr>
          <p:cNvSpPr txBox="1"/>
          <p:nvPr/>
        </p:nvSpPr>
        <p:spPr>
          <a:xfrm>
            <a:off x="1487046" y="1275934"/>
            <a:ext cx="460895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AGATAGATAGACAACATAGACT</a:t>
            </a:r>
          </a:p>
          <a:p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(1,5)</a:t>
            </a:r>
          </a:p>
          <a:p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GATAG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(2)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ATAGA (3,7,15)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TAGAT (4)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GATAG (6)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TAGAC (8,16)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AGACA (9)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GACAA (10)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ACAAC (11)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CAACA (12)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ACATA (13)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CATAG (14)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 (17)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57EF48-7E81-E6B4-5F8D-678ADE1D300C}"/>
              </a:ext>
            </a:extLst>
          </p:cNvPr>
          <p:cNvSpPr txBox="1"/>
          <p:nvPr/>
        </p:nvSpPr>
        <p:spPr>
          <a:xfrm>
            <a:off x="8405364" y="1774447"/>
            <a:ext cx="27093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AGATAG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2800" b="1" dirty="0">
                <a:cs typeface="Courier New" panose="02070309020205020404" pitchFamily="49" charset="0"/>
              </a:rPr>
              <a:t>Implied position: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1,1,5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D080A-814F-AB25-8F6F-429A6DF38BDC}"/>
              </a:ext>
            </a:extLst>
          </p:cNvPr>
          <p:cNvSpPr txBox="1"/>
          <p:nvPr/>
        </p:nvSpPr>
        <p:spPr>
          <a:xfrm>
            <a:off x="8405364" y="4673889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ACAAC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9B05B-398F-EDC7-3FF8-D54A62FAA951}"/>
              </a:ext>
            </a:extLst>
          </p:cNvPr>
          <p:cNvSpPr txBox="1"/>
          <p:nvPr/>
        </p:nvSpPr>
        <p:spPr>
          <a:xfrm>
            <a:off x="8405364" y="3195299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</a:t>
            </a:r>
          </a:p>
        </p:txBody>
      </p:sp>
    </p:spTree>
    <p:extLst>
      <p:ext uri="{BB962C8B-B14F-4D97-AF65-F5344CB8AC3E}">
        <p14:creationId xmlns:p14="http://schemas.microsoft.com/office/powerpoint/2010/main" val="349565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D7E98-0701-9085-304A-7B9DA0A87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EDB7-6A3E-53FE-B564-631478D1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K-</a:t>
            </a:r>
            <a:r>
              <a:rPr lang="en-US" dirty="0" err="1"/>
              <a:t>mers</a:t>
            </a:r>
            <a:r>
              <a:rPr lang="en-US" dirty="0"/>
              <a:t> to seed alignments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94C80-C47D-661D-7456-BBCBD2D8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8A76C-45EE-8348-005F-99E77A84842A}"/>
              </a:ext>
            </a:extLst>
          </p:cNvPr>
          <p:cNvSpPr txBox="1"/>
          <p:nvPr/>
        </p:nvSpPr>
        <p:spPr>
          <a:xfrm>
            <a:off x="1487046" y="1275934"/>
            <a:ext cx="460895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AGATAGATAGACAACATAGACT</a:t>
            </a:r>
          </a:p>
          <a:p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(1,5)</a:t>
            </a:r>
          </a:p>
          <a:p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GATAG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(2)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ATAGA (3,7,15)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TAGAT (4)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GATAG (6)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TAGAC (8,16)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AGACA (9)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GACAA (10)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ACAAC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(11)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CAACA (12)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ACATA (13)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CATAG (14)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(17)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B7C42-764C-F5ED-BA2E-5F37CAACA1FF}"/>
              </a:ext>
            </a:extLst>
          </p:cNvPr>
          <p:cNvSpPr txBox="1"/>
          <p:nvPr/>
        </p:nvSpPr>
        <p:spPr>
          <a:xfrm>
            <a:off x="8405364" y="1774447"/>
            <a:ext cx="27093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AGATAG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2800" b="1" dirty="0">
                <a:cs typeface="Courier New" panose="02070309020205020404" pitchFamily="49" charset="0"/>
              </a:rPr>
              <a:t>Implied position: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1,1,5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C5A99-BE90-C167-D83A-0082042FEEC0}"/>
              </a:ext>
            </a:extLst>
          </p:cNvPr>
          <p:cNvSpPr txBox="1"/>
          <p:nvPr/>
        </p:nvSpPr>
        <p:spPr>
          <a:xfrm>
            <a:off x="8405364" y="4673889"/>
            <a:ext cx="27093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ACAAC</a:t>
            </a:r>
          </a:p>
          <a:p>
            <a:r>
              <a:rPr lang="en-US" sz="2800" b="1" dirty="0">
                <a:cs typeface="Courier New" panose="02070309020205020404" pitchFamily="49" charset="0"/>
              </a:rPr>
              <a:t>Implied position: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A72E8-1D6A-2170-A5C2-1ED2FD98045C}"/>
              </a:ext>
            </a:extLst>
          </p:cNvPr>
          <p:cNvSpPr txBox="1"/>
          <p:nvPr/>
        </p:nvSpPr>
        <p:spPr>
          <a:xfrm>
            <a:off x="8405364" y="3195299"/>
            <a:ext cx="27093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AGACT</a:t>
            </a:r>
          </a:p>
          <a:p>
            <a:r>
              <a:rPr lang="en-US" sz="2800" b="1" dirty="0">
                <a:cs typeface="Courier New" panose="02070309020205020404" pitchFamily="49" charset="0"/>
              </a:rPr>
              <a:t>Implied position: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63178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4CC9-A35E-F9BA-55D6-C09648F0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C8377-CEA9-6B41-CC7E-811083DFA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49714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Using all K-</a:t>
            </a:r>
            <a:r>
              <a:rPr lang="en-US" dirty="0" err="1"/>
              <a:t>mers</a:t>
            </a:r>
            <a:r>
              <a:rPr lang="en-US" dirty="0"/>
              <a:t> is expensive!!!</a:t>
            </a:r>
          </a:p>
          <a:p>
            <a:endParaRPr lang="en-US" dirty="0"/>
          </a:p>
          <a:p>
            <a:r>
              <a:rPr lang="en-US" dirty="0"/>
              <a:t>You can think of reducing the number (use every other one?)</a:t>
            </a:r>
          </a:p>
          <a:p>
            <a:endParaRPr lang="en-US" dirty="0"/>
          </a:p>
          <a:p>
            <a:r>
              <a:rPr lang="en-US" dirty="0"/>
              <a:t>An effective way to use fewer K-mer alignment seeds is method of minimizers</a:t>
            </a:r>
          </a:p>
          <a:p>
            <a:endParaRPr lang="en-US" dirty="0"/>
          </a:p>
          <a:p>
            <a:r>
              <a:rPr lang="en-US" dirty="0"/>
              <a:t>Smaller memory footprint and much faster for large data sets (e.g. computing overlaps between reads, or mapping the reads to a genome)</a:t>
            </a:r>
          </a:p>
          <a:p>
            <a:endParaRPr lang="en-US" dirty="0"/>
          </a:p>
          <a:p>
            <a:r>
              <a:rPr lang="en-US" dirty="0"/>
              <a:t>Does not require computing an index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Less sensitive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D571F-31D0-E52B-136D-A22A766B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6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0A61B-6CC6-5D7C-F8B9-9A9038E0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Numerical value of a K-mer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0D50A-9942-12DC-F2BC-CF535D24D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4655"/>
            <a:ext cx="5467350" cy="43937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K-mer uniquely corresponds to an integer:</a:t>
            </a:r>
          </a:p>
          <a:p>
            <a:pPr lvl="1"/>
            <a:r>
              <a:rPr lang="en-US" dirty="0"/>
              <a:t>A=0</a:t>
            </a:r>
          </a:p>
          <a:p>
            <a:pPr lvl="1"/>
            <a:r>
              <a:rPr lang="en-US" dirty="0"/>
              <a:t>C=1</a:t>
            </a:r>
          </a:p>
          <a:p>
            <a:pPr lvl="1"/>
            <a:r>
              <a:rPr lang="en-US" dirty="0"/>
              <a:t>G=2</a:t>
            </a:r>
          </a:p>
          <a:p>
            <a:pPr lvl="1"/>
            <a:r>
              <a:rPr lang="en-US" dirty="0"/>
              <a:t>T=3</a:t>
            </a:r>
          </a:p>
          <a:p>
            <a:r>
              <a:rPr lang="en-US" dirty="0"/>
              <a:t>Use base 4: AGT=0+2*4+3*16</a:t>
            </a:r>
          </a:p>
          <a:p>
            <a:r>
              <a:rPr lang="en-US" dirty="0"/>
              <a:t>Equivalent to Minimum Perfect Hash</a:t>
            </a:r>
            <a:br>
              <a:rPr lang="en-US" dirty="0"/>
            </a:br>
            <a:r>
              <a:rPr lang="en-US" dirty="0"/>
              <a:t>K-</a:t>
            </a:r>
            <a:r>
              <a:rPr lang="en-US" dirty="0" err="1"/>
              <a:t>mers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 integers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597F5-9D03-44CD-2E7A-A593BF85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56A6D-21D1-3154-8232-A2C844FF4C7B}"/>
              </a:ext>
            </a:extLst>
          </p:cNvPr>
          <p:cNvSpPr txBox="1"/>
          <p:nvPr/>
        </p:nvSpPr>
        <p:spPr>
          <a:xfrm>
            <a:off x="6229350" y="2316227"/>
            <a:ext cx="54673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kmer2int(</a:t>
            </a:r>
            <a:r>
              <a:rPr lang="en-US" dirty="0" err="1"/>
              <a:t>kmer</a:t>
            </a:r>
            <a:r>
              <a:rPr lang="en-US" dirty="0"/>
              <a:t>):</a:t>
            </a:r>
          </a:p>
          <a:p>
            <a:r>
              <a:rPr lang="en-US" dirty="0"/>
              <a:t>  </a:t>
            </a:r>
            <a:r>
              <a:rPr lang="en-US" dirty="0" err="1"/>
              <a:t>nt_map</a:t>
            </a:r>
            <a:r>
              <a:rPr lang="en-US" dirty="0"/>
              <a:t> = {'A': 0, 'C': 1, 'G': 2, 'T': 3}</a:t>
            </a:r>
          </a:p>
          <a:p>
            <a:r>
              <a:rPr lang="en-US" dirty="0"/>
              <a:t>  </a:t>
            </a:r>
            <a:r>
              <a:rPr lang="en-US" dirty="0" err="1"/>
              <a:t>val</a:t>
            </a:r>
            <a:r>
              <a:rPr lang="en-US" dirty="0"/>
              <a:t> = 0</a:t>
            </a:r>
          </a:p>
          <a:p>
            <a:r>
              <a:rPr lang="en-US" dirty="0"/>
              <a:t>  pow=1</a:t>
            </a:r>
          </a:p>
          <a:p>
            <a:r>
              <a:rPr lang="en-US" dirty="0"/>
              <a:t>  for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nt</a:t>
            </a:r>
            <a:r>
              <a:rPr lang="en-US" dirty="0"/>
              <a:t> in enumerate(</a:t>
            </a:r>
            <a:r>
              <a:rPr lang="en-US" dirty="0" err="1"/>
              <a:t>kmer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+= </a:t>
            </a:r>
            <a:r>
              <a:rPr lang="en-US" dirty="0" err="1"/>
              <a:t>nt_map</a:t>
            </a:r>
            <a:r>
              <a:rPr lang="en-US" dirty="0"/>
              <a:t>[</a:t>
            </a:r>
            <a:r>
              <a:rPr lang="en-US" dirty="0" err="1"/>
              <a:t>nt</a:t>
            </a:r>
            <a:r>
              <a:rPr lang="en-US" dirty="0"/>
              <a:t>] * pow</a:t>
            </a:r>
          </a:p>
          <a:p>
            <a:r>
              <a:rPr lang="en-US" dirty="0"/>
              <a:t>    pow=pow*4</a:t>
            </a:r>
          </a:p>
          <a:p>
            <a:r>
              <a:rPr lang="en-US" dirty="0"/>
              <a:t>  return </a:t>
            </a:r>
            <a:r>
              <a:rPr lang="en-US" dirty="0" err="1"/>
              <a:t>val</a:t>
            </a:r>
            <a:endParaRPr lang="en-US" dirty="0"/>
          </a:p>
          <a:p>
            <a:endParaRPr lang="en-US" dirty="0"/>
          </a:p>
          <a:p>
            <a:r>
              <a:rPr lang="en-US" dirty="0"/>
              <a:t># Example usage</a:t>
            </a:r>
          </a:p>
          <a:p>
            <a:r>
              <a:rPr lang="en-US" dirty="0" err="1"/>
              <a:t>kmer</a:t>
            </a:r>
            <a:r>
              <a:rPr lang="en-US" dirty="0"/>
              <a:t> = "ACGT"</a:t>
            </a:r>
          </a:p>
          <a:p>
            <a:r>
              <a:rPr lang="en-US" dirty="0"/>
              <a:t>print(</a:t>
            </a:r>
            <a:r>
              <a:rPr lang="en-US" dirty="0" err="1"/>
              <a:t>f"The</a:t>
            </a:r>
            <a:r>
              <a:rPr lang="en-US" dirty="0"/>
              <a:t> numerical of '{</a:t>
            </a:r>
            <a:r>
              <a:rPr lang="en-US" dirty="0" err="1"/>
              <a:t>kmer</a:t>
            </a:r>
            <a:r>
              <a:rPr lang="en-US" dirty="0"/>
              <a:t>}' is: {kmer2int(</a:t>
            </a:r>
            <a:r>
              <a:rPr lang="en-US" dirty="0" err="1"/>
              <a:t>kmer</a:t>
            </a:r>
            <a:r>
              <a:rPr lang="en-US" dirty="0"/>
              <a:t>)}")</a:t>
            </a:r>
          </a:p>
        </p:txBody>
      </p:sp>
    </p:spTree>
    <p:extLst>
      <p:ext uri="{BB962C8B-B14F-4D97-AF65-F5344CB8AC3E}">
        <p14:creationId xmlns:p14="http://schemas.microsoft.com/office/powerpoint/2010/main" val="126962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10867</TotalTime>
  <Words>1246</Words>
  <Application>Microsoft Office PowerPoint</Application>
  <PresentationFormat>Widescreen</PresentationFormat>
  <Paragraphs>289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Trebuchet MS</vt:lpstr>
      <vt:lpstr>Wingdings</vt:lpstr>
      <vt:lpstr>Office Theme</vt:lpstr>
      <vt:lpstr>Alignment of two genomes</vt:lpstr>
      <vt:lpstr>K-mers</vt:lpstr>
      <vt:lpstr>Using K-mers to seed alignments</vt:lpstr>
      <vt:lpstr>Using K-mers to seed alignments</vt:lpstr>
      <vt:lpstr>Using K-mers to seed alignments</vt:lpstr>
      <vt:lpstr>Using K-mers to seed alignments</vt:lpstr>
      <vt:lpstr>Using K-mers to seed alignments</vt:lpstr>
      <vt:lpstr>Method of minimizers</vt:lpstr>
      <vt:lpstr>Numerical value of a K-mer</vt:lpstr>
      <vt:lpstr>Minimizers</vt:lpstr>
      <vt:lpstr>Example of minimizers</vt:lpstr>
      <vt:lpstr>Example of minimizers</vt:lpstr>
      <vt:lpstr>Example of minimizers</vt:lpstr>
      <vt:lpstr>Example of minimizers</vt:lpstr>
      <vt:lpstr>Example of minimizers</vt:lpstr>
      <vt:lpstr>Example of minimizers</vt:lpstr>
      <vt:lpstr>Example of minimizers</vt:lpstr>
      <vt:lpstr>Example of minimizers</vt:lpstr>
      <vt:lpstr>Example of minimizers</vt:lpstr>
      <vt:lpstr>Example of minimizers</vt:lpstr>
      <vt:lpstr>Example of minimizers</vt:lpstr>
      <vt:lpstr>Seeding alignments with minimizers</vt:lpstr>
      <vt:lpstr>Seeding alignments with minimizers</vt:lpstr>
      <vt:lpstr>Seeding alignments with minimizers</vt:lpstr>
      <vt:lpstr>Seeding alignments with minimizers</vt:lpstr>
      <vt:lpstr>Seeding alignments with minimizers</vt:lpstr>
      <vt:lpstr>Lab 2: minimizers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Aleksey Zimin</cp:lastModifiedBy>
  <cp:revision>32</cp:revision>
  <dcterms:created xsi:type="dcterms:W3CDTF">2013-08-21T19:17:07Z</dcterms:created>
  <dcterms:modified xsi:type="dcterms:W3CDTF">2025-09-05T14:16:50Z</dcterms:modified>
</cp:coreProperties>
</file>