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550" r:id="rId2"/>
    <p:sldId id="549" r:id="rId3"/>
    <p:sldId id="412" r:id="rId4"/>
    <p:sldId id="516" r:id="rId5"/>
    <p:sldId id="282" r:id="rId6"/>
    <p:sldId id="283" r:id="rId7"/>
    <p:sldId id="284" r:id="rId8"/>
    <p:sldId id="285" r:id="rId9"/>
    <p:sldId id="286" r:id="rId10"/>
    <p:sldId id="287" r:id="rId11"/>
    <p:sldId id="517" r:id="rId12"/>
    <p:sldId id="518" r:id="rId13"/>
    <p:sldId id="532" r:id="rId14"/>
    <p:sldId id="519" r:id="rId15"/>
    <p:sldId id="520" r:id="rId16"/>
    <p:sldId id="521" r:id="rId17"/>
    <p:sldId id="522" r:id="rId18"/>
    <p:sldId id="523" r:id="rId19"/>
    <p:sldId id="524" r:id="rId20"/>
    <p:sldId id="525" r:id="rId21"/>
    <p:sldId id="526" r:id="rId22"/>
    <p:sldId id="528" r:id="rId23"/>
    <p:sldId id="529" r:id="rId24"/>
    <p:sldId id="533" r:id="rId25"/>
    <p:sldId id="53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99" d="100"/>
          <a:sy n="99" d="100"/>
        </p:scale>
        <p:origin x="138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undo redo custSel addSld delSld">
      <pc:chgData name="Aleksey Zimin" userId="7f2637d0bc515791" providerId="LiveId" clId="{8553A319-8433-4677-8F80-E28D63617D4C}" dt="2025-09-26T13:07:19.367" v="3" actId="47"/>
      <pc:docMkLst>
        <pc:docMk/>
      </pc:docMkLst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052403946" sldId="272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009805394" sldId="410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3540739500" sldId="411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345575573" sldId="413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902230169" sldId="421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3130437174" sldId="423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194738520" sldId="425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809032690" sldId="426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762822495" sldId="427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968288127" sldId="428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708600537" sldId="429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3229156974" sldId="430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201566736" sldId="431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24006590" sldId="432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261212866" sldId="433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841383390" sldId="434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387758340" sldId="435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402074185" sldId="440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4268804242" sldId="441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290336111" sldId="442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196692292" sldId="443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006090250" sldId="445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978762931" sldId="446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290344996" sldId="447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925885175" sldId="451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331428061" sldId="453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206178580" sldId="455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997387992" sldId="467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4128588245" sldId="468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458580164" sldId="469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342632659" sldId="470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222427046" sldId="471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737656846" sldId="472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4186855173" sldId="473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412217603" sldId="474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2687775889" sldId="475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2154467816" sldId="476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808475080" sldId="477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4266177015" sldId="478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42761125" sldId="479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805410592" sldId="493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999280030" sldId="494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2813211708" sldId="495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779215969" sldId="496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691758041" sldId="497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4107199609" sldId="500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357739975" sldId="501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2445153675" sldId="502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2253230012" sldId="503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787266202" sldId="504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080907437" sldId="505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340996165" sldId="506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13719381" sldId="508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062880992" sldId="509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2893640457" sldId="511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703700114" sldId="512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684512943" sldId="513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116341114" sldId="514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3854425644" sldId="515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3285775858" sldId="534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4155030297" sldId="535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3118235880" sldId="536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2432909833" sldId="537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3070266333" sldId="538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3801788517" sldId="540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724472678" sldId="541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66182920" sldId="542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177331852" sldId="543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792036356" sldId="544"/>
        </pc:sldMkLst>
      </pc:sldChg>
      <pc:sldChg chg="add del">
        <pc:chgData name="Aleksey Zimin" userId="7f2637d0bc515791" providerId="LiveId" clId="{8553A319-8433-4677-8F80-E28D63617D4C}" dt="2025-09-26T13:07:19.367" v="3" actId="47"/>
        <pc:sldMkLst>
          <pc:docMk/>
          <pc:sldMk cId="1879869462" sldId="545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231749025" sldId="546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435696604" sldId="547"/>
        </pc:sldMkLst>
      </pc:sldChg>
      <pc:sldChg chg="del">
        <pc:chgData name="Aleksey Zimin" userId="7f2637d0bc515791" providerId="LiveId" clId="{8553A319-8433-4677-8F80-E28D63617D4C}" dt="2025-09-26T13:06:40.771" v="0" actId="47"/>
        <pc:sldMkLst>
          <pc:docMk/>
          <pc:sldMk cId="1807314734" sldId="54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180A-E0A6-400F-B155-70C3F9AB5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</a:t>
            </a:r>
            <a:r>
              <a:rPr lang="en-US" dirty="0" err="1"/>
              <a:t>DeBruijn</a:t>
            </a:r>
            <a:r>
              <a:rPr lang="en-US" dirty="0"/>
              <a:t> of K-</a:t>
            </a:r>
            <a:r>
              <a:rPr lang="en-US" dirty="0" err="1"/>
              <a:t>mer</a:t>
            </a:r>
            <a:r>
              <a:rPr lang="en-US" dirty="0"/>
              <a:t> 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AE125-6F8F-4727-8CBB-1277CD4F2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759811"/>
          </a:xfrm>
        </p:spPr>
        <p:txBody>
          <a:bodyPr>
            <a:normAutofit fontScale="92500"/>
          </a:bodyPr>
          <a:lstStyle/>
          <a:p>
            <a:r>
              <a:rPr lang="en-US" dirty="0"/>
              <a:t>If k-</a:t>
            </a:r>
            <a:r>
              <a:rPr lang="en-US" dirty="0" err="1"/>
              <a:t>mers</a:t>
            </a:r>
            <a:r>
              <a:rPr lang="en-US" dirty="0"/>
              <a:t> are nodes then assembly can be a </a:t>
            </a:r>
            <a:r>
              <a:rPr lang="en-US" i="1" dirty="0"/>
              <a:t>path</a:t>
            </a:r>
            <a:r>
              <a:rPr lang="en-US" dirty="0"/>
              <a:t> that visits all nodes once (or at least once) </a:t>
            </a:r>
          </a:p>
          <a:p>
            <a:endParaRPr lang="en-US" i="1" dirty="0"/>
          </a:p>
          <a:p>
            <a:r>
              <a:rPr lang="en-US" i="1" dirty="0"/>
              <a:t>Hamiltonian path </a:t>
            </a:r>
            <a:r>
              <a:rPr lang="en-US" dirty="0"/>
              <a:t>problem, which is NP-complete (both NP and NP-hard)</a:t>
            </a:r>
          </a:p>
          <a:p>
            <a:endParaRPr lang="en-US" dirty="0"/>
          </a:p>
          <a:p>
            <a:r>
              <a:rPr lang="en-US" dirty="0"/>
              <a:t>Trick - </a:t>
            </a:r>
            <a:r>
              <a:rPr lang="en-US" i="1" dirty="0"/>
              <a:t>let’s make k-</a:t>
            </a:r>
            <a:r>
              <a:rPr lang="en-US" i="1" dirty="0" err="1"/>
              <a:t>mers</a:t>
            </a:r>
            <a:r>
              <a:rPr lang="en-US" i="1" dirty="0"/>
              <a:t> edges</a:t>
            </a:r>
            <a:r>
              <a:rPr lang="en-US" dirty="0"/>
              <a:t>:  then reform a problem as </a:t>
            </a:r>
            <a:r>
              <a:rPr lang="en-US" i="1" dirty="0"/>
              <a:t>Eulerian path </a:t>
            </a:r>
            <a:r>
              <a:rPr lang="en-US" dirty="0"/>
              <a:t>problem (</a:t>
            </a:r>
            <a:r>
              <a:rPr lang="en-US" i="1" dirty="0"/>
              <a:t>trail</a:t>
            </a:r>
            <a:r>
              <a:rPr lang="en-US" dirty="0"/>
              <a:t> that visits each </a:t>
            </a:r>
            <a:r>
              <a:rPr lang="en-US" i="1" dirty="0"/>
              <a:t>edge</a:t>
            </a:r>
            <a:r>
              <a:rPr lang="en-US" dirty="0"/>
              <a:t> once) , which can be solved in linear time</a:t>
            </a:r>
          </a:p>
          <a:p>
            <a:endParaRPr lang="en-US" dirty="0"/>
          </a:p>
          <a:p>
            <a:r>
              <a:rPr lang="en-US" dirty="0"/>
              <a:t>K-1-mers are now nodes, they can be visited more than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98DE5-B37B-4CAC-B2D9-A1F359E05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43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Super-reads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CC3267-8713-4997-9CAA-BBB2CF4B5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6735" y="1749245"/>
            <a:ext cx="10689350" cy="4956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Count all k-</a:t>
            </a:r>
            <a:r>
              <a:rPr lang="en-US" err="1"/>
              <a:t>mers</a:t>
            </a:r>
            <a:r>
              <a:rPr lang="en-US"/>
              <a:t> in the input reads, create hash count{</a:t>
            </a:r>
            <a:r>
              <a:rPr lang="en-US" err="1"/>
              <a:t>kmer</a:t>
            </a:r>
            <a:r>
              <a:rPr lang="en-US"/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For read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AGATGACAGATCAGATGCAT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ATGCAT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 TGCATG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  GCATGC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cs typeface="Courier New" panose="02070309020205020404" pitchFamily="49" charset="0"/>
              </a:rPr>
              <a:t>stop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GCATGC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>
                <a:cs typeface="Courier New" panose="02070309020205020404" pitchFamily="49" charset="0"/>
              </a:rPr>
              <a:t>stop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Courier New" panose="02070309020205020404" pitchFamily="49" charset="0"/>
              </a:rPr>
              <a:t>Produce super-read 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AGATGACAGATCAGATGCAT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tx1"/>
                </a:solidFill>
                <a:cs typeface="Courier New" panose="02070309020205020404" pitchFamily="49" charset="0"/>
              </a:rPr>
              <a:t>Many short reads extend to the same super-read!!!</a:t>
            </a:r>
          </a:p>
        </p:txBody>
      </p:sp>
    </p:spTree>
    <p:extLst>
      <p:ext uri="{BB962C8B-B14F-4D97-AF65-F5344CB8AC3E}">
        <p14:creationId xmlns:p14="http://schemas.microsoft.com/office/powerpoint/2010/main" val="219142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C0630-D5AB-125F-7A14-807982E9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DDBBF-B7D2-368E-5212-1C37CEA6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CBF64-E77F-A885-41F1-44F7F2CE6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E18C-D7F2-D756-321D-E0E5F7B10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8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A9003-67A8-1F16-9CA6-0C7FEC981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282FF-B642-F653-687B-B898C5C42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AD71-969A-0178-9BD6-5AE01E2AA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E129-F14F-31FD-3E7E-A59F27B11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520065-4044-D9CC-CF90-5D8D76A2E631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222433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C233-6103-A346-CCD0-E5C41420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D853-6471-635E-C72E-D6FE431C5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56B8-3245-F772-44E1-C12304971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stop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8E7A4-49CA-0CFF-3658-EFAFBC699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EAB605-5990-5E90-2C0C-739BF84B5B52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759323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0E6C5-0896-4AE4-1F68-CE4420954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8B69-192B-B71B-472C-B798A4907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47F14-F251-F42E-D496-5FDE4C80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FA95F-FC06-5022-3F70-78A5F8E0E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5C74DC-4777-4B2C-2BFE-0E8231F096AB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235573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36216-336B-97AD-0B8A-3B23BA4F5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A786-1DA6-FD73-00DD-2EBF342D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3F50-3FE8-715F-693E-635CA259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F72A9-377C-E107-656E-DFC6629D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561E2-BF39-0D18-504F-006E206D60D0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254696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7F8B-A254-B9F8-EBD1-6D322D9E9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D025-3491-694C-FCEE-CC3D0CCF7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EAD1-849B-2437-9AF1-9FF5A99CE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C634A-4526-E427-349C-C6790EB9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3BB1F7-7BC8-3C94-A302-AA80E5E66D65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1866325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64815-A0C4-3280-2526-B6F8BDD25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E0E9-E890-BE05-27F7-740FA9706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2ADB1-6186-8E55-4C6F-925EE2B00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966C7-B4C1-9615-292A-B7FD6DF5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1D9B5-0C45-A7CD-D101-4719D78C112C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521407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DE24D-2EE2-99BD-B2A9-C4AF2F09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9BABF-ECB4-D93C-6EAD-D31AB5EC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752B-03CE-FC7F-C76C-2F42AC114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314B-C341-2143-87C8-5BA76F9E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868018-08DC-0D11-FB64-003ED73505B8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137766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57180-4AC9-CB36-0992-DB6961D7C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9F4D-2AEF-E97D-DA67-9F50CC07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E0A0-4398-10B0-26E8-4EA16339A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DA24FA-05B9-289C-6C14-2CA6446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9E0BCE-2B2D-5A33-C77B-D6A85B29569E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117743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2B13-4626-5EE6-05C6-64419166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DeBruijn graph vs 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CCEC9-304B-8B1A-7177-FAAD202A8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494063"/>
            <a:ext cx="6716580" cy="557677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DeBruijn graph and K-mer graph are </a:t>
            </a:r>
            <a:r>
              <a:rPr lang="en-US" u="sng" dirty="0"/>
              <a:t>the same concept</a:t>
            </a:r>
          </a:p>
          <a:p>
            <a:r>
              <a:rPr lang="en-US" dirty="0"/>
              <a:t>DeBruijn graph (K) == K-mer graph (K-1)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AGCTG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AGCTG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GCTGT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GCTGT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K             K-1</a:t>
            </a:r>
          </a:p>
          <a:p>
            <a:r>
              <a:rPr lang="en-US" dirty="0">
                <a:cs typeface="Courier New" panose="02070309020205020404" pitchFamily="49" charset="0"/>
              </a:rPr>
              <a:t>Genome assembly as a </a:t>
            </a:r>
            <a:r>
              <a:rPr lang="en-US" i="1" dirty="0">
                <a:cs typeface="Courier New" panose="02070309020205020404" pitchFamily="49" charset="0"/>
              </a:rPr>
              <a:t>Eulerian path </a:t>
            </a:r>
            <a:r>
              <a:rPr lang="en-US" dirty="0">
                <a:cs typeface="Courier New" panose="02070309020205020404" pitchFamily="49" charset="0"/>
              </a:rPr>
              <a:t>(trail that visits each edge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once</a:t>
            </a:r>
            <a:r>
              <a:rPr lang="en-US" dirty="0">
                <a:cs typeface="Courier New" panose="02070309020205020404" pitchFamily="49" charset="0"/>
              </a:rPr>
              <a:t>)  is </a:t>
            </a:r>
            <a:r>
              <a:rPr lang="en-US" b="1" dirty="0">
                <a:cs typeface="Courier New" panose="02070309020205020404" pitchFamily="49" charset="0"/>
              </a:rPr>
              <a:t>not</a:t>
            </a:r>
            <a:r>
              <a:rPr lang="en-US" dirty="0">
                <a:cs typeface="Courier New" panose="02070309020205020404" pitchFamily="49" charset="0"/>
              </a:rPr>
              <a:t> a practical approach for either, </a:t>
            </a:r>
            <a:r>
              <a:rPr lang="en-US" b="1" dirty="0">
                <a:cs typeface="Courier New" panose="02070309020205020404" pitchFamily="49" charset="0"/>
              </a:rPr>
              <a:t>unless</a:t>
            </a:r>
            <a:r>
              <a:rPr lang="en-US" dirty="0">
                <a:cs typeface="Courier New" panose="02070309020205020404" pitchFamily="49" charset="0"/>
              </a:rPr>
              <a:t>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longer than the longest </a:t>
            </a:r>
            <a:r>
              <a:rPr lang="en-US" b="1" dirty="0">
                <a:cs typeface="Courier New" panose="02070309020205020404" pitchFamily="49" charset="0"/>
              </a:rPr>
              <a:t>exact</a:t>
            </a:r>
            <a:r>
              <a:rPr lang="en-US" dirty="0">
                <a:cs typeface="Courier New" panose="02070309020205020404" pitchFamily="49" charset="0"/>
              </a:rPr>
              <a:t> repeat: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DeBruijn graph: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will be all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unique</a:t>
            </a:r>
            <a:r>
              <a:rPr lang="en-US" dirty="0">
                <a:cs typeface="Courier New" panose="02070309020205020404" pitchFamily="49" charset="0"/>
              </a:rPr>
              <a:t> in the assembly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K-mer graph: K+1-mers will be all </a:t>
            </a:r>
            <a:r>
              <a:rPr lang="en-US" dirty="0">
                <a:solidFill>
                  <a:srgbClr val="FF0000"/>
                </a:solidFill>
                <a:cs typeface="Courier New" panose="02070309020205020404" pitchFamily="49" charset="0"/>
              </a:rPr>
              <a:t>unique</a:t>
            </a:r>
            <a:r>
              <a:rPr lang="en-US" dirty="0">
                <a:cs typeface="Courier New" panose="02070309020205020404" pitchFamily="49" charset="0"/>
              </a:rPr>
              <a:t> in the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16750-EA1D-D462-96DD-520AED459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978210C-753B-C811-0F80-3AF7AD4116D0}"/>
              </a:ext>
            </a:extLst>
          </p:cNvPr>
          <p:cNvCxnSpPr>
            <a:cxnSpLocks/>
          </p:cNvCxnSpPr>
          <p:nvPr/>
        </p:nvCxnSpPr>
        <p:spPr>
          <a:xfrm>
            <a:off x="1024758" y="2778672"/>
            <a:ext cx="0" cy="906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92BC13-E298-1997-93CA-22C029205FE5}"/>
              </a:ext>
            </a:extLst>
          </p:cNvPr>
          <p:cNvCxnSpPr>
            <a:cxnSpLocks/>
          </p:cNvCxnSpPr>
          <p:nvPr/>
        </p:nvCxnSpPr>
        <p:spPr>
          <a:xfrm>
            <a:off x="2225565" y="2778672"/>
            <a:ext cx="0" cy="906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0A2C920-F582-7B96-0516-8587157B91C2}"/>
              </a:ext>
            </a:extLst>
          </p:cNvPr>
          <p:cNvCxnSpPr>
            <a:cxnSpLocks/>
          </p:cNvCxnSpPr>
          <p:nvPr/>
        </p:nvCxnSpPr>
        <p:spPr>
          <a:xfrm>
            <a:off x="1024758" y="3614245"/>
            <a:ext cx="120080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32A7C3-48EA-2C0F-BD5E-DBB746B0A030}"/>
              </a:ext>
            </a:extLst>
          </p:cNvPr>
          <p:cNvCxnSpPr>
            <a:cxnSpLocks/>
          </p:cNvCxnSpPr>
          <p:nvPr/>
        </p:nvCxnSpPr>
        <p:spPr>
          <a:xfrm>
            <a:off x="3999187" y="2778672"/>
            <a:ext cx="0" cy="906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4E0E16-168F-B753-471A-334FAA2A1F59}"/>
              </a:ext>
            </a:extLst>
          </p:cNvPr>
          <p:cNvCxnSpPr>
            <a:cxnSpLocks/>
          </p:cNvCxnSpPr>
          <p:nvPr/>
        </p:nvCxnSpPr>
        <p:spPr>
          <a:xfrm>
            <a:off x="5002926" y="2778672"/>
            <a:ext cx="0" cy="9065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E928C12-A700-D877-4B2C-620CCA5F3360}"/>
              </a:ext>
            </a:extLst>
          </p:cNvPr>
          <p:cNvCxnSpPr>
            <a:cxnSpLocks/>
          </p:cNvCxnSpPr>
          <p:nvPr/>
        </p:nvCxnSpPr>
        <p:spPr>
          <a:xfrm>
            <a:off x="3999187" y="3614245"/>
            <a:ext cx="100373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09FE73B-6205-A14F-5031-E21F27DD35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344483"/>
              </p:ext>
            </p:extLst>
          </p:nvPr>
        </p:nvGraphicFramePr>
        <p:xfrm>
          <a:off x="7315200" y="1960646"/>
          <a:ext cx="4876800" cy="4522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1204018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00897360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50260279"/>
                    </a:ext>
                  </a:extLst>
                </a:gridCol>
              </a:tblGrid>
              <a:tr h="69626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DeBruijn graph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K-mer graph</a:t>
                      </a:r>
                    </a:p>
                    <a:p>
                      <a:r>
                        <a:rPr lang="en-US" dirty="0"/>
                        <a:t>(K’)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73766"/>
                  </a:ext>
                </a:extLst>
              </a:tr>
              <a:tr h="696261">
                <a:tc>
                  <a:txBody>
                    <a:bodyPr/>
                    <a:lstStyle/>
                    <a:p>
                      <a:r>
                        <a:rPr lang="en-US" b="1" dirty="0"/>
                        <a:t>Edge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K’+1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698951"/>
                  </a:ext>
                </a:extLst>
              </a:tr>
              <a:tr h="696261">
                <a:tc>
                  <a:txBody>
                    <a:bodyPr/>
                    <a:lstStyle/>
                    <a:p>
                      <a:r>
                        <a:rPr lang="en-US" b="1" dirty="0"/>
                        <a:t>Vertex (node)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109131"/>
                  </a:ext>
                </a:extLst>
              </a:tr>
              <a:tr h="696261">
                <a:tc>
                  <a:txBody>
                    <a:bodyPr/>
                    <a:lstStyle/>
                    <a:p>
                      <a:r>
                        <a:rPr lang="en-US" b="1" dirty="0"/>
                        <a:t>Overlap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K’-1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068890"/>
                  </a:ext>
                </a:extLst>
              </a:tr>
              <a:tr h="696261">
                <a:tc>
                  <a:txBody>
                    <a:bodyPr/>
                    <a:lstStyle/>
                    <a:p>
                      <a:r>
                        <a:rPr lang="en-US" b="1" dirty="0"/>
                        <a:t>Unique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K-1 -- 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K’ -- mer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111521"/>
                  </a:ext>
                </a:extLst>
              </a:tr>
              <a:tr h="696261">
                <a:tc>
                  <a:txBody>
                    <a:bodyPr/>
                    <a:lstStyle/>
                    <a:p>
                      <a:r>
                        <a:rPr lang="en-US" b="1" dirty="0"/>
                        <a:t>K-mer size to count for building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K’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815311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6C9E51-6373-3CDB-2D97-F2697D7328B7}"/>
              </a:ext>
            </a:extLst>
          </p:cNvPr>
          <p:cNvSpPr txBox="1"/>
          <p:nvPr/>
        </p:nvSpPr>
        <p:spPr>
          <a:xfrm>
            <a:off x="9186917" y="1257148"/>
            <a:ext cx="1252266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K=K’-1</a:t>
            </a:r>
          </a:p>
        </p:txBody>
      </p:sp>
    </p:spTree>
    <p:extLst>
      <p:ext uri="{BB962C8B-B14F-4D97-AF65-F5344CB8AC3E}">
        <p14:creationId xmlns:p14="http://schemas.microsoft.com/office/powerpoint/2010/main" val="16122715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E979-61DB-874E-2A78-EDA3402D2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B157-8618-8C86-72AB-EAA7EADB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E4CF0-22E3-92E7-376A-25E78BA6B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3AD47-F833-D7DB-68F0-9F88D18C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A5EAD-682A-4C84-BF64-BDB3C01AE5CE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666222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2129-792E-3E0F-5273-579979429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DD63-9FDD-A907-97AB-E461FC9A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5808-8DD5-7581-7D92-A90F99F0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ER5: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9B8B4-81C6-CE19-C61C-6645925EB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8BA6A-427D-2EBE-4161-0952446AAF00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2569726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33988-616C-184B-D54D-DF36AE4D5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E357B-EE78-FAC8-EC98-F167E69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F8AF-33F5-E17B-472A-1FE7B5993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ER5: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5A884-2423-7A20-BD0F-C02B58093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43239-3C2E-3718-21E1-495438602E78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4283421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90BE8-9BBF-BD23-9EA4-5D7F7EF8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BD89C-C501-D650-B27A-DDED45B9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AC60-804A-76C9-CE36-4CC4533CD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ER1: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ER5: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32698-981F-EF22-AF86-8828BD04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1C9FE5-1193-A9E6-5810-8CEF7976FDBF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810617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6BA9A-095D-AD0E-7B38-5AE9D2FC7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5E56-8406-7A94-75C2-6AEC8DAA7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super-read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6327D-212E-92A7-C1E4-7E2B160F1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0"/>
            <a:ext cx="7970194" cy="4936995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ER1:AAACATAAA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ER2: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ER4:AAAAGACGAAA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ER5:AAAAGACGAAA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C588E-0921-D8CB-9654-C51F97955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E3C6B1-E970-381F-3E92-3AB78A62F355}"/>
              </a:ext>
            </a:extLst>
          </p:cNvPr>
          <p:cNvSpPr txBox="1"/>
          <p:nvPr/>
        </p:nvSpPr>
        <p:spPr>
          <a:xfrm>
            <a:off x="1853" y="5874635"/>
            <a:ext cx="916520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Reduced the number of reads from 7 to 4.</a:t>
            </a:r>
          </a:p>
          <a:p>
            <a:r>
              <a:rPr lang="en-US" sz="2800" dirty="0"/>
              <a:t>In real data one can reduce ~50B reads to ~100M super-reads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5722D-65CA-47B5-E5A0-6CEF541171BC}"/>
              </a:ext>
            </a:extLst>
          </p:cNvPr>
          <p:cNvSpPr txBox="1"/>
          <p:nvPr/>
        </p:nvSpPr>
        <p:spPr>
          <a:xfrm>
            <a:off x="10160000" y="1124149"/>
            <a:ext cx="1834413" cy="52322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4-mers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AAAA 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AAAG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AACG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AAGA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ACGT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ATAA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CGTC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GAAA 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GACG 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TAAA 1</a:t>
            </a:r>
          </a:p>
        </p:txBody>
      </p:sp>
    </p:spTree>
    <p:extLst>
      <p:ext uri="{BB962C8B-B14F-4D97-AF65-F5344CB8AC3E}">
        <p14:creationId xmlns:p14="http://schemas.microsoft.com/office/powerpoint/2010/main" val="2679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0E12-BBC0-C9A5-3064-374870597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Super-reads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40E0-2B25-C1A2-A12C-67896350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Super-reads can be assembled with OLC or K-mer graph</a:t>
            </a:r>
          </a:p>
          <a:p>
            <a:pPr lvl="1"/>
            <a:r>
              <a:rPr lang="en-US" dirty="0"/>
              <a:t>Can use longer K</a:t>
            </a:r>
          </a:p>
          <a:p>
            <a:pPr lvl="1"/>
            <a:r>
              <a:rPr lang="en-US" dirty="0"/>
              <a:t>Easy to overlap – k-</a:t>
            </a:r>
            <a:r>
              <a:rPr lang="en-US" dirty="0" err="1"/>
              <a:t>mers</a:t>
            </a:r>
            <a:r>
              <a:rPr lang="en-US" dirty="0"/>
              <a:t> on the ends can be recorded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4D0D6-08AA-3F55-67BF-2671FE98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47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8116F-A8CD-9BFC-F1FC-7ADBEF619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65CD-BCBF-C537-A500-865E0AA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4916-7A57-BAF8-EEF5-A742CBBD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2410D-8104-98B2-72EB-F002184E9098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17D2C-E771-F40B-7460-24B88D97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45" y="2927183"/>
            <a:ext cx="8983329" cy="339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88B68-349E-5B1B-065E-41FDABDE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40" y="1901950"/>
            <a:ext cx="9602540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353B36-72B7-F04C-7F1C-951BE49C77FF}"/>
              </a:ext>
            </a:extLst>
          </p:cNvPr>
          <p:cNvSpPr txBox="1"/>
          <p:nvPr/>
        </p:nvSpPr>
        <p:spPr>
          <a:xfrm>
            <a:off x="8831976" y="6368011"/>
            <a:ext cx="22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Chaisson et al., (2015)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053E0-FAE4-BA31-AE30-0A8494EDB3DC}"/>
              </a:ext>
            </a:extLst>
          </p:cNvPr>
          <p:cNvSpPr txBox="1"/>
          <p:nvPr/>
        </p:nvSpPr>
        <p:spPr>
          <a:xfrm>
            <a:off x="3838903" y="2617076"/>
            <a:ext cx="6541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DeBruijn graph of 4-mers or K-mer graph of 3-mers</a:t>
            </a:r>
          </a:p>
        </p:txBody>
      </p:sp>
    </p:spTree>
    <p:extLst>
      <p:ext uri="{BB962C8B-B14F-4D97-AF65-F5344CB8AC3E}">
        <p14:creationId xmlns:p14="http://schemas.microsoft.com/office/powerpoint/2010/main" val="3995109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3DF8A-EF54-6D2E-BEDE-8F26264C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Combining OLC and 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32ECC-DE1D-1C6D-6F40-FCDDF4D3A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4276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Shortcoming of K-mer graph: </a:t>
            </a:r>
          </a:p>
          <a:p>
            <a:pPr lvl="1"/>
            <a:r>
              <a:rPr lang="en-US" dirty="0"/>
              <a:t>repeats that are longer than a K-mer but shorter than a read cause unnecessary ambiguous edges or “forks” in the assembly graph </a:t>
            </a:r>
          </a:p>
          <a:p>
            <a:pPr lvl="1"/>
            <a:r>
              <a:rPr lang="en-US" dirty="0"/>
              <a:t>high memory requirements, not feasible for large genomes</a:t>
            </a:r>
          </a:p>
          <a:p>
            <a:endParaRPr lang="en-US" dirty="0"/>
          </a:p>
          <a:p>
            <a:r>
              <a:rPr lang="en-US" dirty="0"/>
              <a:t>There are also assembly techniques that combine k-mer graph and OLC</a:t>
            </a:r>
          </a:p>
          <a:p>
            <a:endParaRPr lang="en-US" dirty="0"/>
          </a:p>
          <a:p>
            <a:r>
              <a:rPr lang="en-US" i="1" dirty="0"/>
              <a:t>Super-reads</a:t>
            </a:r>
            <a:r>
              <a:rPr lang="en-US" dirty="0"/>
              <a:t> used in MaSuRCA assembler</a:t>
            </a:r>
          </a:p>
          <a:p>
            <a:endParaRPr lang="en-US" dirty="0"/>
          </a:p>
          <a:p>
            <a:r>
              <a:rPr lang="en-US" dirty="0"/>
              <a:t>The idea is to use k-mer graph to extend the reads, preserving K-mer adjacency information to reduce the number of edges in the K-mer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63D49-3886-1122-5595-D01EA2D3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4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Super-reads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CC3267-8713-4997-9CAA-BBB2CF4B5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6735" y="1749245"/>
            <a:ext cx="10689350" cy="4956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Count all k-</a:t>
            </a:r>
            <a:r>
              <a:rPr lang="en-US" err="1"/>
              <a:t>mers</a:t>
            </a:r>
            <a:r>
              <a:rPr lang="en-US"/>
              <a:t> in the input reads, create hash count{</a:t>
            </a:r>
            <a:r>
              <a:rPr lang="en-US" err="1"/>
              <a:t>kmer</a:t>
            </a:r>
            <a:r>
              <a:rPr lang="en-US"/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</a:rPr>
              <a:t>For read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AGATGACAGATCAGATGCAT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AGATGA        ATGCAT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GAGATGA         TGCATG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GAGATGA          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stop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stop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Produce super-read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AGATGACAGATCAGATGCAT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Many short reads extend to the same super-read!!!</a:t>
            </a:r>
          </a:p>
        </p:txBody>
      </p:sp>
    </p:spTree>
    <p:extLst>
      <p:ext uri="{BB962C8B-B14F-4D97-AF65-F5344CB8AC3E}">
        <p14:creationId xmlns:p14="http://schemas.microsoft.com/office/powerpoint/2010/main" val="45354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Super-reads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CC3267-8713-4997-9CAA-BBB2CF4B5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6735" y="1749245"/>
            <a:ext cx="10689350" cy="4956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Count all k-</a:t>
            </a:r>
            <a:r>
              <a:rPr lang="en-US" err="1"/>
              <a:t>mers</a:t>
            </a:r>
            <a:r>
              <a:rPr lang="en-US"/>
              <a:t> in the input reads, create hash count{</a:t>
            </a:r>
            <a:r>
              <a:rPr lang="en-US" err="1"/>
              <a:t>kmer</a:t>
            </a:r>
            <a:r>
              <a:rPr lang="en-US"/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For read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AGATGACAGATCAGATGCAT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AGATGA        ATGCAT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GAGATGA         TGCATG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GAGATGA          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stop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stop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Produce super-read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AGATGACAGATCAGATGCAT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Many short reads extend to the same super-read!!!</a:t>
            </a:r>
          </a:p>
        </p:txBody>
      </p:sp>
    </p:spTree>
    <p:extLst>
      <p:ext uri="{BB962C8B-B14F-4D97-AF65-F5344CB8AC3E}">
        <p14:creationId xmlns:p14="http://schemas.microsoft.com/office/powerpoint/2010/main" val="318462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Super-reads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CC3267-8713-4997-9CAA-BBB2CF4B5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6735" y="1749245"/>
            <a:ext cx="10689350" cy="4956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Count all k-</a:t>
            </a:r>
            <a:r>
              <a:rPr lang="en-US" err="1"/>
              <a:t>mers</a:t>
            </a:r>
            <a:r>
              <a:rPr lang="en-US"/>
              <a:t> in the input reads, create hash count{</a:t>
            </a:r>
            <a:r>
              <a:rPr lang="en-US" err="1"/>
              <a:t>kmer</a:t>
            </a:r>
            <a:r>
              <a:rPr lang="en-US"/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For read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AGATGACAGATCAGATGCAT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ATGCAT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GAGATGA         TGCATG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GAGATGA          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stop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stop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Produce super-read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AGATGACAGATCAGATGCAT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Many short reads extend to the same super-read!!!</a:t>
            </a:r>
          </a:p>
        </p:txBody>
      </p:sp>
    </p:spTree>
    <p:extLst>
      <p:ext uri="{BB962C8B-B14F-4D97-AF65-F5344CB8AC3E}">
        <p14:creationId xmlns:p14="http://schemas.microsoft.com/office/powerpoint/2010/main" val="226720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Super-reads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CC3267-8713-4997-9CAA-BBB2CF4B5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6735" y="1749245"/>
            <a:ext cx="10689350" cy="4956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Count all k-</a:t>
            </a:r>
            <a:r>
              <a:rPr lang="en-US" err="1"/>
              <a:t>mers</a:t>
            </a:r>
            <a:r>
              <a:rPr lang="en-US"/>
              <a:t> in the input reads, create hash count{</a:t>
            </a:r>
            <a:r>
              <a:rPr lang="en-US" err="1"/>
              <a:t>kmer</a:t>
            </a:r>
            <a:r>
              <a:rPr lang="en-US"/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For read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AGATGACAGATCAGATGCAT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ATGCAT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 TGCATG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 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cs typeface="Courier New" panose="02070309020205020404" pitchFamily="49" charset="0"/>
              </a:rPr>
              <a:t>stop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GCATGC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stop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Produce super-read 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AGATGACAGATCAGATGCAT</a:t>
            </a:r>
            <a:r>
              <a:rPr lang="en-US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Many short reads extend to the same super-read!!!</a:t>
            </a:r>
          </a:p>
        </p:txBody>
      </p:sp>
    </p:spTree>
    <p:extLst>
      <p:ext uri="{BB962C8B-B14F-4D97-AF65-F5344CB8AC3E}">
        <p14:creationId xmlns:p14="http://schemas.microsoft.com/office/powerpoint/2010/main" val="3998872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Super-reads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3CC3267-8713-4997-9CAA-BBB2CF4B50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56735" y="1749245"/>
            <a:ext cx="10689350" cy="495605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Count all k-</a:t>
            </a:r>
            <a:r>
              <a:rPr lang="en-US" err="1"/>
              <a:t>mers</a:t>
            </a:r>
            <a:r>
              <a:rPr lang="en-US"/>
              <a:t> in the input reads, create hash count{</a:t>
            </a:r>
            <a:r>
              <a:rPr lang="en-US" err="1"/>
              <a:t>kmer</a:t>
            </a:r>
            <a:r>
              <a:rPr lang="en-US"/>
              <a:t>}</a:t>
            </a:r>
          </a:p>
          <a:p>
            <a:pPr>
              <a:lnSpc>
                <a:spcPct val="90000"/>
              </a:lnSpc>
              <a:defRPr/>
            </a:pPr>
            <a:r>
              <a:rPr lang="en-US"/>
              <a:t>For read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AGATGACAGATCAGATGCAT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ATGCAT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 TGCATG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          GCATGC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>
                <a:cs typeface="Courier New" panose="02070309020205020404" pitchFamily="49" charset="0"/>
              </a:rPr>
              <a:t>stop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GCATGC</a:t>
            </a:r>
            <a:r>
              <a:rPr 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b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</a:t>
            </a:r>
            <a:r>
              <a:rPr lang="en-US">
                <a:cs typeface="Courier New" panose="02070309020205020404" pitchFamily="49" charset="0"/>
              </a:rPr>
              <a:t>stop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cs typeface="Courier New" panose="02070309020205020404" pitchFamily="49" charset="0"/>
              </a:rPr>
              <a:t>Produce super-read 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AGATGACAGATCAGATGCAT</a:t>
            </a:r>
            <a:r>
              <a:rPr lang="en-US" b="1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</a:t>
            </a:r>
          </a:p>
          <a:p>
            <a:pPr>
              <a:lnSpc>
                <a:spcPct val="90000"/>
              </a:lnSpc>
              <a:defRPr/>
            </a:pPr>
            <a:r>
              <a:rPr lang="en-US">
                <a:solidFill>
                  <a:schemeClr val="bg1"/>
                </a:solidFill>
                <a:cs typeface="Courier New" panose="02070309020205020404" pitchFamily="49" charset="0"/>
              </a:rPr>
              <a:t>Many short reads extend to the same super-read!!!</a:t>
            </a:r>
          </a:p>
        </p:txBody>
      </p:sp>
    </p:spTree>
    <p:extLst>
      <p:ext uri="{BB962C8B-B14F-4D97-AF65-F5344CB8AC3E}">
        <p14:creationId xmlns:p14="http://schemas.microsoft.com/office/powerpoint/2010/main" val="21704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12849</TotalTime>
  <Words>1602</Words>
  <Application>Microsoft Office PowerPoint</Application>
  <PresentationFormat>Widescreen</PresentationFormat>
  <Paragraphs>383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 New</vt:lpstr>
      <vt:lpstr>Trebuchet MS</vt:lpstr>
      <vt:lpstr>Office Theme</vt:lpstr>
      <vt:lpstr>Why DeBruijn of K-mer graph?</vt:lpstr>
      <vt:lpstr>DeBruijn graph vs K-mer graph</vt:lpstr>
      <vt:lpstr>K-mer graph</vt:lpstr>
      <vt:lpstr>Combining OLC and K-mer graph</vt:lpstr>
      <vt:lpstr>Super-reads</vt:lpstr>
      <vt:lpstr>Super-reads</vt:lpstr>
      <vt:lpstr>Super-reads</vt:lpstr>
      <vt:lpstr>Super-reads</vt:lpstr>
      <vt:lpstr>Super-reads</vt:lpstr>
      <vt:lpstr>Super-reads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Example of a super-read assembly</vt:lpstr>
      <vt:lpstr>Super-reads assembly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46</cp:revision>
  <dcterms:created xsi:type="dcterms:W3CDTF">2013-08-21T19:17:07Z</dcterms:created>
  <dcterms:modified xsi:type="dcterms:W3CDTF">2025-09-26T13:07:23Z</dcterms:modified>
</cp:coreProperties>
</file>