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480" r:id="rId2"/>
    <p:sldId id="481" r:id="rId3"/>
    <p:sldId id="482" r:id="rId4"/>
    <p:sldId id="483" r:id="rId5"/>
    <p:sldId id="484" r:id="rId6"/>
    <p:sldId id="485" r:id="rId7"/>
    <p:sldId id="486" r:id="rId8"/>
    <p:sldId id="464" r:id="rId9"/>
    <p:sldId id="462" r:id="rId10"/>
    <p:sldId id="465" r:id="rId11"/>
    <p:sldId id="466" r:id="rId12"/>
    <p:sldId id="406" r:id="rId13"/>
    <p:sldId id="450" r:id="rId14"/>
    <p:sldId id="449" r:id="rId15"/>
    <p:sldId id="409" r:id="rId16"/>
    <p:sldId id="509" r:id="rId17"/>
    <p:sldId id="510" r:id="rId18"/>
    <p:sldId id="511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8553A319-8433-4677-8F80-E28D63617D4C}"/>
    <pc:docChg chg="delSld">
      <pc:chgData name="Aleksey Zimin" userId="7f2637d0bc515791" providerId="LiveId" clId="{8553A319-8433-4677-8F80-E28D63617D4C}" dt="2025-09-19T14:29:51.177" v="1" actId="47"/>
      <pc:docMkLst>
        <pc:docMk/>
      </pc:docMkLst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1314267360" sldId="257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807348765" sldId="40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809032690" sldId="42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708600537" sldId="429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24006590" sldId="43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737597283" sldId="43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925885175" sldId="45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331428061" sldId="45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06178580" sldId="45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536544664" sldId="456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3138998660" sldId="457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69819771" sldId="459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62980489" sldId="460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249744415" sldId="461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1306819728" sldId="46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997387992" sldId="46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4128588245" sldId="468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458580164" sldId="469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342632659" sldId="470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222427046" sldId="47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737656846" sldId="47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4186855173" sldId="47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412217603" sldId="474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687775889" sldId="47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154467816" sldId="47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808475080" sldId="47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4266177015" sldId="478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42761125" sldId="479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2985806091" sldId="487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2995777133" sldId="488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2889233369" sldId="489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3365098991" sldId="490"/>
        </pc:sldMkLst>
      </pc:sldChg>
      <pc:sldChg chg="del">
        <pc:chgData name="Aleksey Zimin" userId="7f2637d0bc515791" providerId="LiveId" clId="{8553A319-8433-4677-8F80-E28D63617D4C}" dt="2025-09-19T14:29:36.869" v="0" actId="47"/>
        <pc:sldMkLst>
          <pc:docMk/>
          <pc:sldMk cId="585261617" sldId="49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1805410592" sldId="49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999280030" sldId="494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813211708" sldId="49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779215969" sldId="49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691758041" sldId="49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4107199609" sldId="500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357739975" sldId="501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445153675" sldId="502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253230012" sldId="503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787266202" sldId="504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080907437" sldId="505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340996165" sldId="506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2762099099" sldId="507"/>
        </pc:sldMkLst>
      </pc:sldChg>
      <pc:sldChg chg="del">
        <pc:chgData name="Aleksey Zimin" userId="7f2637d0bc515791" providerId="LiveId" clId="{8553A319-8433-4677-8F80-E28D63617D4C}" dt="2025-09-19T14:29:51.177" v="1" actId="47"/>
        <pc:sldMkLst>
          <pc:docMk/>
          <pc:sldMk cId="313719381" sldId="508"/>
        </pc:sldMkLst>
      </pc:sldChg>
    </pc:docChg>
  </pc:docChgLst>
</pc:chgInfo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5:45:46.018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0"/>
      <inkml:brushProperty name="anchorY" value="0"/>
      <inkml:brushProperty name="scaleFactor" value="0.5"/>
    </inkml:brush>
  </inkml:definitions>
  <inkml:trace contextRef="#ctx0" brushRef="#br0">1 107 24575,'0'0'0,"5"0"0,11 0 0,6 0 0,9-5 0,3 0 0,6-1 0,4 2 0,4 1 0,-3-5 0,-3 2 0,-5-6 0,2 2 0,-4 2 0,-1 2 0,-3 2 0,-2 1 0,-2 2 0,0-4 0,4-1 0,6 1 0,11 1 0,-2 1 0,-1 1 0,-4 1 0,-5 1 0,-4 0 0,-3 0 0,-2 6 0,-1 0 0,0 4 0,0 1 0,5 3 0,0 3 0,1-2 0,9-3 0,4 3 0,5 6 0,3-2 0,6 3 0,6-4 0,6 1 0,4-5 0,-2-3 0,-5-4 0,-4-4 0,-4-1 0,-9-2 0,4 0 0,-7-1 0,-6 1 0,0-1 0,-4 0 0,2 1 0,3-5 0,2-1 0,9 1 0,1-5 0,3 2 0,-1 0 0,15 2 0,0 3 0,9 1 0,-8 1 0,-4 0 0,-12 1 0,-9 1 0,-4-1 0,-6 1 0,-4-1 0,-4 0 0,3 0 0,-1 0 0,-1 0 0,-1 0 0,-1 0 0,-1 0 0,-1 0 0,-5 5 0,-2 1 0,1 0 0,6-2 0,2-1 0,5-1 0,7 0 0,4-2 0,10 0 0,7 0 0,2 0 0,5 0 0,3-1 0,-2 1 0,2 0 0,-4 0 0,2 0 0,17 0 0,-2 0 0,1 0 0,0 0 0,8 0 0,-6 0 0,9 5 0,-3 1 0,-7 4 0,-3 11 0,-4-2 0,4 9 0,-1 2 0,0-5 0,0 0 0,-2-6 0,0-5 0,-1-6 0,0-3 0,-1-3 0,0-2 0,-5-1 0,0 0 0,0-5 0,1-1 0,1-4 0,1-5 0,-4-3 0,0-4 0,-4 3 0,1-1 0,1 0 0,-4 3 0,3-1 0,-3 5 0,1 3 0,-3 5 0,-3 2 0,-2 2 0,-4 2 0,-1 0 0,9 1 0,-5 0 0,9-1 0,-1 1 0,-2-1 0,-8 5 0,-3 6 0,-3 0 0,-1-1 0,-5 3 0,0 3 0,6-2 0,7 3 0,8-4 0,5 3 0,4-3 0,14 2 0,2 2 0,6-2 0,-2 2 0,3-3 0,-9-4 0,-3-3 0,-5-3 0,-6-1 0,-3-3 0,-4 0 0,0-1 0,-9-5 0,-3 0 0,-3-5 0,4-4 0,-1-5 0,1-2 0,-1 2 0,-1-1 0,-1-1 0,0 5 0,-1-2 0,-5 4 0,4 0 0,-4 2 0,-5 4 0,-5 3 0,6 2 0,7 3 0,19 11 0,9 6 0,0 6 0,7 9 0,0-3 0,0 0 0,-2 0 0,-1-1 0,-1-6 0,-2 0 0,11 0 0,-1-5 0,-5-3 0,-3-5 0,-7-4 0,-7-2 0,-6-1 0,-9-2 0,1 1 0,-1-6 0,-1-6 0,-4-4 0,5 0 0,0-3 0,1-1 0,0 2 0,0 5 0,0 4 0,5 3 0,0 3 0,4 2 0,0 2 0,-1-1 0,-3 1 0,-2 5 0,4 5 0,-2 1 0,31 3 0,6-2 0,24 3 0,-1-3 0,2-2 0,-4-4 0,8-3 0,3-2 0,8-1 0,1-1 0,12-1 0,0-5 0,4 0 0,-4-5 0,-3 1 0,-10 1 0,-8-3 0,-15 2 0,-11 2 0,-9 2 0,-8 3 0,-4 1 0,-3 1 0,-6 1 0,-1 0 0,1 1 0,-4-1 0,-3 1 0,-5-1 0,-2 0 0,-3 0 0,-2 0 0,5 0 0,0 0 0,-1 0 0,0 0 0,-1 0 0,-2 0 0,0 0 0,15 0 0,6 0 0,25 0 0,5 0 0,15-5 0,-8-6 0,-17 0 0,-8-4 0,-18 2 0,-15 2 0,-12-2 0,-8 3 0,-6 2 0,-3 2 0,-1 3 0,-1 1 0,7 2 0,0 0 0,11 6 0,11 5 0,9 0 0,9 5 0,10 3 0,10 2 0,17 3 0,17 2 0,8-5 0,0-5 0,-3-5 0,-7-4 0,-10-4 0,-11-2 0,-8-7 0,-12 0 0,-10-1 0,-9-4 0,-5-3 0,23-5 0,-1-3 0,10 3 0,-10 3 0,-12 5 0,-2 5 0,-5 2 0,-3 3 0,-8 1 0,4 1 0,-1 0 0,6 0 0,17 5 0,11 5 0,20 5 0,12 0 0,15 2 0,6-2 0,7 1 0,-5-4 0,-7-2 0,-13-4 0,-19-3 0,-17-8 0,-8-1 0,-16-11 0,-11-5 0,-5 0 0,-7-1 0,-5 4 0,-9 4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5-09-16T15:45:50.137"/>
    </inkml:context>
    <inkml:brush xml:id="br0">
      <inkml:brushProperty name="width" value="0.05" units="cm"/>
      <inkml:brushProperty name="height" value="0.05" units="cm"/>
      <inkml:brushProperty name="color" value="#AE198D"/>
      <inkml:brushProperty name="inkEffects" value="galaxy"/>
      <inkml:brushProperty name="anchorX" value="-23019.58398"/>
      <inkml:brushProperty name="anchorY" value="-1521.36877"/>
      <inkml:brushProperty name="scaleFactor" value="0.5"/>
    </inkml:brush>
  </inkml:definitions>
  <inkml:trace contextRef="#ctx0" brushRef="#br0">1 324 24575,'0'0'0,"4"0"0,13 0 0,10 0 0,9 0 0,9-5 0,10-6 0,19 0 0,13-4 0,10-3 0,12-4 0,9-7 0,50-7 0,0-1 0,24 0 0,-17 2 0,13 8 0,-28 8 0,-20 7 0,-28 5 0,-22 5 0,-23 1 0,-12 2 0,-3 1 0,-2 4 0,0 12 0,1-1 0,6 4 0,5 2 0,7 1 0,14-3 0,5 0 0,7 0 0,10 2 0,4 1 0,2-5 0,10 1 0,0-4 0,-1-5 0,-9-3 0,-8-4 0,-8-3 0,-13 0 0,-5-2 0,-8 0 0,-6-5 0,1 0 0,2-5 0,3-5 0,4-9 0,2 2 0,3-2 0,0 0 0,7 4 0,38 1 0,6 4 0,46 5 0,10 9 0,-1 9 0,-8 7 0,-16 7 0,-18 3 0,-9 3 0,-16-4 0,-12-1 0,-7 1 0,-7 0 0,-4-4 0,0 1 0,15 0 0,19 2 0,6-4 0,10 1 0,-2-5 0,1-3 0,-2-4 0,-6-3 0,-11-2 0,-11-1 0,-16-2 0,-8-5 0,0-5 0,-1-6 0,9 1 0,1-2 0,4-3 0,-1 4 0,2 3 0,-2 5 0,-10 3 0,-2 3 0,-9 2 0,-2 1 0,-10 1 0,-4 0 0,-9 0 0,2 5 0,1 5 0,1 5 0,5-1 0,1 4 0,1 1 0,4-2 0,-2-5 0,-5-4 0,-3-3 0,-7-3 0,5-2 0,-1-1 0,-3-1 0,0 0 0,1 0 0,1-4 0,7-1 0,6 0 0,6-4 0,5 2 0,-1-5 0,1 2 0,-3 2 0,0 2 0,-3 3 0,-4 2 0,2 6 0,8 1 0,-2 6 0,3 10 0,7-1 0,1 3 0,1 1 0,1-4 0,-2 1 0,-11-5 0,-11-5 0,-7-3 0,1-4 0,0-8 0,15-6 0,1-2 0,15-9 0,3 2 0,-3-3 0,-12 4 0,-14 4 0,-11 5 0,-5 3 0,-6 4 0,0 1 0,-2 1 0,3 1 0,-2 0 0,-2 5 0,-2 0 0,8 5 0,10-1 0,4-2 0,9-1 0,10-3 0,6-1 0,9-2 0,1-6 0,0-6 0,-8-5 0,-1-11 0,-3-2 0,-5-3 0,-11 1 0,-5 5 0,-4 7 0,-13 1 0,-5 6 0,-6 3 0,-2 4 0,14 13 0,6 13 0,0 1 0,8 8 0,2-2 0,1-1 0,-1 0 0,-5-6 0,-1-1 0,-7-5 0,-4-4 0,5-4 0,-3-4 0,-2-1 0,2-2 0,2-1 0,2 0 0,4 1 0,1-6 0,-3 0 0,0 0 0,6 2 0,2-5 0,0 2 0,1 0 0,0 3 0,-7 0 0,5 3 0,-6 0 0,-4 1 0,-6 0 0,0 0 0,-2 0 0,2 1 0,3-1 0,4 0 0,8 0 0,30 0 0,7 0 0,16 0 0,-6 0 0,-2 0 0,-16 0 0,-16 0 0,-15 0 0,-11 0 0,-8 0 0,-6 0 0,-1 0 0,-2 0 0,6 0 0,6 0 0,6 0 0,5 0 0,3 0 0,3 0 0,7 0 0,1 0 0,4 0 0,6 0 0,8 0 0,4 5 0,1 1 0,-4 4 0,-7 0 0,-6-2 0,-5-1 0,-10-3 0,-2-2 0,-13 5 0,-4-1 0,-6-1 0,-1 10 0,10 4 0,5-1 0,11 2 0,31 8 0,-2-5 0,10-3 0,-10-6 0,-11-5 0,-14-4 0,-6-9 0,-9-12 0,-5-1 0,-10-4 0,-3 2 0,-1 4 0,-6 5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9/19/2025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0.png"/><Relationship Id="rId4" Type="http://schemas.openxmlformats.org/officeDocument/2006/relationships/customXml" Target="../ink/ink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DD8CA01-29BC-E5AB-0941-5252081A14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0CA2B1-7320-6045-0031-D046286F29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A0097F-0BAD-6158-6B65-685DC4DB28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E06FDC-6A95-15D2-1750-12D5315781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A5A0BBC-8889-8A43-8209-1CC4B9B52E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3DC7B937-814E-C5C2-3FC2-ABBFD1FD8248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67ADC-7B06-0029-92B4-E8E8AF262A9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0EDA15B5-B0EE-99F8-99EE-1A2DCF0CF823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E60C880-F136-219D-0C9A-FE7D8C4F29AA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A3CE604-E1D1-E21E-D5DF-A122AEB09E27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D3140E0-0EC1-69DD-3352-6114610F4B2C}"/>
              </a:ext>
            </a:extLst>
          </p:cNvPr>
          <p:cNvSpPr/>
          <p:nvPr/>
        </p:nvSpPr>
        <p:spPr>
          <a:xfrm>
            <a:off x="4582274" y="3134313"/>
            <a:ext cx="5514226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419DD0-E354-4B48-9A0F-810D9D3AAD9E}"/>
              </a:ext>
            </a:extLst>
          </p:cNvPr>
          <p:cNvSpPr txBox="1"/>
          <p:nvPr/>
        </p:nvSpPr>
        <p:spPr>
          <a:xfrm>
            <a:off x="4366005" y="4510730"/>
            <a:ext cx="1832489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Formaldehyde</a:t>
            </a:r>
          </a:p>
          <a:p>
            <a:r>
              <a:rPr lang="en-US" dirty="0"/>
              <a:t>(creates covalent </a:t>
            </a:r>
          </a:p>
          <a:p>
            <a:r>
              <a:rPr lang="en-US" dirty="0"/>
              <a:t>bonds)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0925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Repeat regions cause mistakes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A34BE0-BD77-4B6B-9720-35840D9D8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0BF4681C-216C-4CCE-991A-78601E4CBD28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2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8B357437-4DA2-4E2E-B578-49936F0FD9FB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245" y="3908146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057C525C-49EC-45FC-AB4D-23A3B56748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6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044DE586-5071-4F10-B063-DFC6A0E595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49DE7835-7352-4E6B-8C66-DD027FDBA5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DD80223E-0643-4A89-B647-F1F036242E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8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82593F8E-58B8-4F56-AB17-FAE9D0441B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grpSp>
        <p:nvGrpSpPr>
          <p:cNvPr id="14" name="Group 9">
            <a:extLst>
              <a:ext uri="{FF2B5EF4-FFF2-40B4-BE49-F238E27FC236}">
                <a16:creationId xmlns:a16="http://schemas.microsoft.com/office/drawing/2014/main" id="{55953275-43FB-49D3-A55C-32E2AF9DD835}"/>
              </a:ext>
            </a:extLst>
          </p:cNvPr>
          <p:cNvGrpSpPr>
            <a:grpSpLocks/>
          </p:cNvGrpSpPr>
          <p:nvPr/>
        </p:nvGrpSpPr>
        <p:grpSpPr bwMode="auto">
          <a:xfrm>
            <a:off x="2054045" y="3527146"/>
            <a:ext cx="2743200" cy="152400"/>
            <a:chOff x="624" y="2208"/>
            <a:chExt cx="1728" cy="96"/>
          </a:xfrm>
        </p:grpSpPr>
        <p:sp>
          <p:nvSpPr>
            <p:cNvPr id="15" name="Line 10">
              <a:extLst>
                <a:ext uri="{FF2B5EF4-FFF2-40B4-BE49-F238E27FC236}">
                  <a16:creationId xmlns:a16="http://schemas.microsoft.com/office/drawing/2014/main" id="{9D1D29B0-E12C-4270-8A93-E34BF775BE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6" name="Line 11">
              <a:extLst>
                <a:ext uri="{FF2B5EF4-FFF2-40B4-BE49-F238E27FC236}">
                  <a16:creationId xmlns:a16="http://schemas.microsoft.com/office/drawing/2014/main" id="{8B9E08C3-C78E-466F-B06A-43420B0DD6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7" name="Line 12">
              <a:extLst>
                <a:ext uri="{FF2B5EF4-FFF2-40B4-BE49-F238E27FC236}">
                  <a16:creationId xmlns:a16="http://schemas.microsoft.com/office/drawing/2014/main" id="{D06B97E0-B050-445F-B4BE-AA419918819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13">
              <a:extLst>
                <a:ext uri="{FF2B5EF4-FFF2-40B4-BE49-F238E27FC236}">
                  <a16:creationId xmlns:a16="http://schemas.microsoft.com/office/drawing/2014/main" id="{92E53289-C0D7-46DC-8A96-5EF9B90FF2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9" name="Line 14">
              <a:extLst>
                <a:ext uri="{FF2B5EF4-FFF2-40B4-BE49-F238E27FC236}">
                  <a16:creationId xmlns:a16="http://schemas.microsoft.com/office/drawing/2014/main" id="{CE5CAE08-2588-4247-9AAC-E4D2EB7148F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0" name="Line 15">
              <a:extLst>
                <a:ext uri="{FF2B5EF4-FFF2-40B4-BE49-F238E27FC236}">
                  <a16:creationId xmlns:a16="http://schemas.microsoft.com/office/drawing/2014/main" id="{ADC83BF8-B581-4422-A088-EDBD84323CD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56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6">
              <a:extLst>
                <a:ext uri="{FF2B5EF4-FFF2-40B4-BE49-F238E27FC236}">
                  <a16:creationId xmlns:a16="http://schemas.microsoft.com/office/drawing/2014/main" id="{2A178F42-845B-406C-9CBC-715B6147A59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22" name="Group 17">
            <a:extLst>
              <a:ext uri="{FF2B5EF4-FFF2-40B4-BE49-F238E27FC236}">
                <a16:creationId xmlns:a16="http://schemas.microsoft.com/office/drawing/2014/main" id="{4792BA97-09E0-4F2B-80F4-04ADA3D3E3D8}"/>
              </a:ext>
            </a:extLst>
          </p:cNvPr>
          <p:cNvGrpSpPr>
            <a:grpSpLocks/>
          </p:cNvGrpSpPr>
          <p:nvPr/>
        </p:nvGrpSpPr>
        <p:grpSpPr bwMode="auto">
          <a:xfrm>
            <a:off x="4416245" y="3527146"/>
            <a:ext cx="2133600" cy="152400"/>
            <a:chOff x="2112" y="2208"/>
            <a:chExt cx="1344" cy="96"/>
          </a:xfrm>
        </p:grpSpPr>
        <p:sp>
          <p:nvSpPr>
            <p:cNvPr id="23" name="Line 18">
              <a:extLst>
                <a:ext uri="{FF2B5EF4-FFF2-40B4-BE49-F238E27FC236}">
                  <a16:creationId xmlns:a16="http://schemas.microsoft.com/office/drawing/2014/main" id="{1BDCF5FF-C38A-4ECF-BF0F-2FAD313094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19">
              <a:extLst>
                <a:ext uri="{FF2B5EF4-FFF2-40B4-BE49-F238E27FC236}">
                  <a16:creationId xmlns:a16="http://schemas.microsoft.com/office/drawing/2014/main" id="{EAEDB3B8-8D22-4688-8235-9DF407C83D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Line 20">
              <a:extLst>
                <a:ext uri="{FF2B5EF4-FFF2-40B4-BE49-F238E27FC236}">
                  <a16:creationId xmlns:a16="http://schemas.microsoft.com/office/drawing/2014/main" id="{7608BCD4-D162-4A93-B48E-5157CC4EDE8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" name="Line 21">
              <a:extLst>
                <a:ext uri="{FF2B5EF4-FFF2-40B4-BE49-F238E27FC236}">
                  <a16:creationId xmlns:a16="http://schemas.microsoft.com/office/drawing/2014/main" id="{282EDD10-C1ED-446C-B209-DED3A084105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7" name="Line 22">
              <a:extLst>
                <a:ext uri="{FF2B5EF4-FFF2-40B4-BE49-F238E27FC236}">
                  <a16:creationId xmlns:a16="http://schemas.microsoft.com/office/drawing/2014/main" id="{675E27E7-2C84-4BD2-AE11-3FBCFE1729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1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8" name="Line 23">
              <a:extLst>
                <a:ext uri="{FF2B5EF4-FFF2-40B4-BE49-F238E27FC236}">
                  <a16:creationId xmlns:a16="http://schemas.microsoft.com/office/drawing/2014/main" id="{01F49BF3-24A7-441D-BD35-75AE1230300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9" name="Line 24">
              <a:extLst>
                <a:ext uri="{FF2B5EF4-FFF2-40B4-BE49-F238E27FC236}">
                  <a16:creationId xmlns:a16="http://schemas.microsoft.com/office/drawing/2014/main" id="{3E69E1B2-B4DC-48E1-8038-6A3ED2E99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0" name="Group 25">
            <a:extLst>
              <a:ext uri="{FF2B5EF4-FFF2-40B4-BE49-F238E27FC236}">
                <a16:creationId xmlns:a16="http://schemas.microsoft.com/office/drawing/2014/main" id="{5141FF4C-7128-4607-9FC3-22051B79A50C}"/>
              </a:ext>
            </a:extLst>
          </p:cNvPr>
          <p:cNvGrpSpPr>
            <a:grpSpLocks/>
          </p:cNvGrpSpPr>
          <p:nvPr/>
        </p:nvGrpSpPr>
        <p:grpSpPr bwMode="auto">
          <a:xfrm>
            <a:off x="6245045" y="3450946"/>
            <a:ext cx="3276600" cy="228600"/>
            <a:chOff x="3264" y="2160"/>
            <a:chExt cx="2064" cy="144"/>
          </a:xfrm>
        </p:grpSpPr>
        <p:sp>
          <p:nvSpPr>
            <p:cNvPr id="31" name="Line 26">
              <a:extLst>
                <a:ext uri="{FF2B5EF4-FFF2-40B4-BE49-F238E27FC236}">
                  <a16:creationId xmlns:a16="http://schemas.microsoft.com/office/drawing/2014/main" id="{2919A293-939E-4650-89D3-53E20611656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60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2" name="Line 27">
              <a:extLst>
                <a:ext uri="{FF2B5EF4-FFF2-40B4-BE49-F238E27FC236}">
                  <a16:creationId xmlns:a16="http://schemas.microsoft.com/office/drawing/2014/main" id="{D57152A8-49C5-4D58-B4DA-4C659BCEF3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3" name="Line 28">
              <a:extLst>
                <a:ext uri="{FF2B5EF4-FFF2-40B4-BE49-F238E27FC236}">
                  <a16:creationId xmlns:a16="http://schemas.microsoft.com/office/drawing/2014/main" id="{5B974226-B455-422E-A8F5-8B2D62334C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4" name="Line 29">
              <a:extLst>
                <a:ext uri="{FF2B5EF4-FFF2-40B4-BE49-F238E27FC236}">
                  <a16:creationId xmlns:a16="http://schemas.microsoft.com/office/drawing/2014/main" id="{B7D2FBE6-33B6-42BC-BA20-2D6B574AEE9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" name="Line 30">
              <a:extLst>
                <a:ext uri="{FF2B5EF4-FFF2-40B4-BE49-F238E27FC236}">
                  <a16:creationId xmlns:a16="http://schemas.microsoft.com/office/drawing/2014/main" id="{39CE081C-84A6-48FE-92B3-41E4045B1A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6" name="Line 31">
              <a:extLst>
                <a:ext uri="{FF2B5EF4-FFF2-40B4-BE49-F238E27FC236}">
                  <a16:creationId xmlns:a16="http://schemas.microsoft.com/office/drawing/2014/main" id="{61DCBD6A-6A4B-41B8-BDD5-8533D22C29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7" name="Line 32">
              <a:extLst>
                <a:ext uri="{FF2B5EF4-FFF2-40B4-BE49-F238E27FC236}">
                  <a16:creationId xmlns:a16="http://schemas.microsoft.com/office/drawing/2014/main" id="{44097C2C-B0D0-44DE-B8C1-F105E780382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8" name="Line 33">
              <a:extLst>
                <a:ext uri="{FF2B5EF4-FFF2-40B4-BE49-F238E27FC236}">
                  <a16:creationId xmlns:a16="http://schemas.microsoft.com/office/drawing/2014/main" id="{174F5BB8-B18B-4F35-8C53-3EAFD60784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9" name="Line 34">
              <a:extLst>
                <a:ext uri="{FF2B5EF4-FFF2-40B4-BE49-F238E27FC236}">
                  <a16:creationId xmlns:a16="http://schemas.microsoft.com/office/drawing/2014/main" id="{51509FED-C68E-407B-8958-F8491049C82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0" name="Line 35">
              <a:extLst>
                <a:ext uri="{FF2B5EF4-FFF2-40B4-BE49-F238E27FC236}">
                  <a16:creationId xmlns:a16="http://schemas.microsoft.com/office/drawing/2014/main" id="{E19049FF-76DD-40E0-8702-4164617C192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41" name="Line 36">
            <a:extLst>
              <a:ext uri="{FF2B5EF4-FFF2-40B4-BE49-F238E27FC236}">
                <a16:creationId xmlns:a16="http://schemas.microsoft.com/office/drawing/2014/main" id="{8D00D421-EA88-4DE3-8129-4E0AFA30B459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9081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FA1FB302-C6B8-4D2B-879B-20D8978EBF25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845" y="39081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87B5EE79-9835-4C75-B909-17FF0068BE05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8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44" name="Group 41">
            <a:extLst>
              <a:ext uri="{FF2B5EF4-FFF2-40B4-BE49-F238E27FC236}">
                <a16:creationId xmlns:a16="http://schemas.microsoft.com/office/drawing/2014/main" id="{1EFFBE78-4160-4CD5-A5F4-322C85F9E7F7}"/>
              </a:ext>
            </a:extLst>
          </p:cNvPr>
          <p:cNvGrpSpPr>
            <a:grpSpLocks/>
          </p:cNvGrpSpPr>
          <p:nvPr/>
        </p:nvGrpSpPr>
        <p:grpSpPr bwMode="auto">
          <a:xfrm>
            <a:off x="2054045" y="3527146"/>
            <a:ext cx="2743200" cy="152400"/>
            <a:chOff x="624" y="2208"/>
            <a:chExt cx="1728" cy="96"/>
          </a:xfrm>
        </p:grpSpPr>
        <p:sp>
          <p:nvSpPr>
            <p:cNvPr id="45" name="Line 42">
              <a:extLst>
                <a:ext uri="{FF2B5EF4-FFF2-40B4-BE49-F238E27FC236}">
                  <a16:creationId xmlns:a16="http://schemas.microsoft.com/office/drawing/2014/main" id="{46930E3F-CBD9-4BF2-B946-32C69EFBA7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6" name="Line 43">
              <a:extLst>
                <a:ext uri="{FF2B5EF4-FFF2-40B4-BE49-F238E27FC236}">
                  <a16:creationId xmlns:a16="http://schemas.microsoft.com/office/drawing/2014/main" id="{95BCBA5B-7864-4FEF-8250-C9FCF282C4F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1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7" name="Line 44">
              <a:extLst>
                <a:ext uri="{FF2B5EF4-FFF2-40B4-BE49-F238E27FC236}">
                  <a16:creationId xmlns:a16="http://schemas.microsoft.com/office/drawing/2014/main" id="{F0D4B4EC-3E72-47BF-A3F1-55E49CC3A32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8" name="Line 45">
              <a:extLst>
                <a:ext uri="{FF2B5EF4-FFF2-40B4-BE49-F238E27FC236}">
                  <a16:creationId xmlns:a16="http://schemas.microsoft.com/office/drawing/2014/main" id="{A2BD9E8A-ABDD-4B45-A84D-2EFF7B1068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392" y="2256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49" name="Line 46">
              <a:extLst>
                <a:ext uri="{FF2B5EF4-FFF2-40B4-BE49-F238E27FC236}">
                  <a16:creationId xmlns:a16="http://schemas.microsoft.com/office/drawing/2014/main" id="{F0412969-5E4D-4A4B-B9C8-0EBAA73B73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2208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0" name="Line 47">
              <a:extLst>
                <a:ext uri="{FF2B5EF4-FFF2-40B4-BE49-F238E27FC236}">
                  <a16:creationId xmlns:a16="http://schemas.microsoft.com/office/drawing/2014/main" id="{E7B4DBA8-D9CB-47E0-9E20-1677D4FF0E6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2256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1" name="Line 48">
              <a:extLst>
                <a:ext uri="{FF2B5EF4-FFF2-40B4-BE49-F238E27FC236}">
                  <a16:creationId xmlns:a16="http://schemas.microsoft.com/office/drawing/2014/main" id="{ECE655D1-2699-4334-A2D8-763891DF5C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32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52" name="Group 49">
            <a:extLst>
              <a:ext uri="{FF2B5EF4-FFF2-40B4-BE49-F238E27FC236}">
                <a16:creationId xmlns:a16="http://schemas.microsoft.com/office/drawing/2014/main" id="{CC1BF781-971A-40ED-831E-AA1C84B16F13}"/>
              </a:ext>
            </a:extLst>
          </p:cNvPr>
          <p:cNvGrpSpPr>
            <a:grpSpLocks/>
          </p:cNvGrpSpPr>
          <p:nvPr/>
        </p:nvGrpSpPr>
        <p:grpSpPr bwMode="auto">
          <a:xfrm>
            <a:off x="6245045" y="3450946"/>
            <a:ext cx="3276600" cy="228600"/>
            <a:chOff x="3264" y="2160"/>
            <a:chExt cx="2064" cy="144"/>
          </a:xfrm>
        </p:grpSpPr>
        <p:sp>
          <p:nvSpPr>
            <p:cNvPr id="53" name="Line 50">
              <a:extLst>
                <a:ext uri="{FF2B5EF4-FFF2-40B4-BE49-F238E27FC236}">
                  <a16:creationId xmlns:a16="http://schemas.microsoft.com/office/drawing/2014/main" id="{DC3197F1-569E-4AF7-A0EE-8859D4266E5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2160"/>
              <a:ext cx="384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4" name="Line 51">
              <a:extLst>
                <a:ext uri="{FF2B5EF4-FFF2-40B4-BE49-F238E27FC236}">
                  <a16:creationId xmlns:a16="http://schemas.microsoft.com/office/drawing/2014/main" id="{2015051D-B10B-49D4-B957-37162AB8DF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00" y="2304"/>
              <a:ext cx="336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5" name="Line 52">
              <a:extLst>
                <a:ext uri="{FF2B5EF4-FFF2-40B4-BE49-F238E27FC236}">
                  <a16:creationId xmlns:a16="http://schemas.microsoft.com/office/drawing/2014/main" id="{F3D122AA-0B61-47FF-9F1A-602C992D21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208"/>
              <a:ext cx="288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6" name="Line 53">
              <a:extLst>
                <a:ext uri="{FF2B5EF4-FFF2-40B4-BE49-F238E27FC236}">
                  <a16:creationId xmlns:a16="http://schemas.microsoft.com/office/drawing/2014/main" id="{F5B38FC7-3CFD-44CF-84DE-353D27678B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84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7" name="Line 54">
              <a:extLst>
                <a:ext uri="{FF2B5EF4-FFF2-40B4-BE49-F238E27FC236}">
                  <a16:creationId xmlns:a16="http://schemas.microsoft.com/office/drawing/2014/main" id="{9EEA7956-5B73-4720-A75B-F427A8FA0B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8" name="Line 55">
              <a:extLst>
                <a:ext uri="{FF2B5EF4-FFF2-40B4-BE49-F238E27FC236}">
                  <a16:creationId xmlns:a16="http://schemas.microsoft.com/office/drawing/2014/main" id="{A351C404-C0F7-4BBD-BF52-C99BDD6BE16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1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59" name="Line 56">
              <a:extLst>
                <a:ext uri="{FF2B5EF4-FFF2-40B4-BE49-F238E27FC236}">
                  <a16:creationId xmlns:a16="http://schemas.microsoft.com/office/drawing/2014/main" id="{86E19AAF-6EF5-4FEA-8DE1-24666D49C8B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22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0" name="Line 57">
              <a:extLst>
                <a:ext uri="{FF2B5EF4-FFF2-40B4-BE49-F238E27FC236}">
                  <a16:creationId xmlns:a16="http://schemas.microsoft.com/office/drawing/2014/main" id="{122BF23A-6C51-41B1-8290-25F5746323C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944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1" name="Line 58">
              <a:extLst>
                <a:ext uri="{FF2B5EF4-FFF2-40B4-BE49-F238E27FC236}">
                  <a16:creationId xmlns:a16="http://schemas.microsoft.com/office/drawing/2014/main" id="{A586DAC7-EEEB-49B9-BD8F-8F62249630A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936" y="2304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62" name="Line 59">
              <a:extLst>
                <a:ext uri="{FF2B5EF4-FFF2-40B4-BE49-F238E27FC236}">
                  <a16:creationId xmlns:a16="http://schemas.microsoft.com/office/drawing/2014/main" id="{5C0C2DDE-0EAC-4880-BF60-B08FBB1EFED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63" name="Line 60">
            <a:extLst>
              <a:ext uri="{FF2B5EF4-FFF2-40B4-BE49-F238E27FC236}">
                <a16:creationId xmlns:a16="http://schemas.microsoft.com/office/drawing/2014/main" id="{86A8D2B4-E880-4585-8918-7F1E20693A2B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3245" y="52035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4" name="Line 61">
            <a:extLst>
              <a:ext uri="{FF2B5EF4-FFF2-40B4-BE49-F238E27FC236}">
                <a16:creationId xmlns:a16="http://schemas.microsoft.com/office/drawing/2014/main" id="{FAB93629-3E76-4C50-B34B-BAC7161CE8BB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2645" y="52035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5" name="Line 62">
            <a:extLst>
              <a:ext uri="{FF2B5EF4-FFF2-40B4-BE49-F238E27FC236}">
                <a16:creationId xmlns:a16="http://schemas.microsoft.com/office/drawing/2014/main" id="{AB4A4147-470D-4536-AE4E-EDD43F5D5CA1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73445" y="5203546"/>
            <a:ext cx="12192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6" name="Text Box 63">
            <a:extLst>
              <a:ext uri="{FF2B5EF4-FFF2-40B4-BE49-F238E27FC236}">
                <a16:creationId xmlns:a16="http://schemas.microsoft.com/office/drawing/2014/main" id="{9768E41A-B366-47A7-B279-8283AC5FBD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066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67" name="Text Box 64">
            <a:extLst>
              <a:ext uri="{FF2B5EF4-FFF2-40B4-BE49-F238E27FC236}">
                <a16:creationId xmlns:a16="http://schemas.microsoft.com/office/drawing/2014/main" id="{B6897430-D447-47A6-A0C2-D0768AED90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68" name="Text Box 65">
            <a:extLst>
              <a:ext uri="{FF2B5EF4-FFF2-40B4-BE49-F238E27FC236}">
                <a16:creationId xmlns:a16="http://schemas.microsoft.com/office/drawing/2014/main" id="{E8A70AC7-C06F-48D5-B576-9824BD20DE8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4645" y="52797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grpSp>
        <p:nvGrpSpPr>
          <p:cNvPr id="69" name="Group 66">
            <a:extLst>
              <a:ext uri="{FF2B5EF4-FFF2-40B4-BE49-F238E27FC236}">
                <a16:creationId xmlns:a16="http://schemas.microsoft.com/office/drawing/2014/main" id="{C17CE37F-B228-463C-BD27-FA6560023F9B}"/>
              </a:ext>
            </a:extLst>
          </p:cNvPr>
          <p:cNvGrpSpPr>
            <a:grpSpLocks/>
          </p:cNvGrpSpPr>
          <p:nvPr/>
        </p:nvGrpSpPr>
        <p:grpSpPr bwMode="auto">
          <a:xfrm>
            <a:off x="4416245" y="3527146"/>
            <a:ext cx="2133600" cy="152400"/>
            <a:chOff x="2112" y="2208"/>
            <a:chExt cx="1344" cy="96"/>
          </a:xfrm>
        </p:grpSpPr>
        <p:sp>
          <p:nvSpPr>
            <p:cNvPr id="70" name="Line 67">
              <a:extLst>
                <a:ext uri="{FF2B5EF4-FFF2-40B4-BE49-F238E27FC236}">
                  <a16:creationId xmlns:a16="http://schemas.microsoft.com/office/drawing/2014/main" id="{0BD2DC4B-63B2-4CEC-B2FB-0FD28A8204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208"/>
              <a:ext cx="240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1" name="Line 68">
              <a:extLst>
                <a:ext uri="{FF2B5EF4-FFF2-40B4-BE49-F238E27FC236}">
                  <a16:creationId xmlns:a16="http://schemas.microsoft.com/office/drawing/2014/main" id="{6A37ADCF-C103-43BF-93B7-54EFFA2636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2304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2" name="Line 69">
              <a:extLst>
                <a:ext uri="{FF2B5EF4-FFF2-40B4-BE49-F238E27FC236}">
                  <a16:creationId xmlns:a16="http://schemas.microsoft.com/office/drawing/2014/main" id="{FFFC9E14-09D1-4CEB-9157-921822DC925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40" y="2256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3" name="Line 70">
              <a:extLst>
                <a:ext uri="{FF2B5EF4-FFF2-40B4-BE49-F238E27FC236}">
                  <a16:creationId xmlns:a16="http://schemas.microsoft.com/office/drawing/2014/main" id="{867FCBD3-F6EC-4223-B2A4-BB22A271EC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2" y="2208"/>
              <a:ext cx="38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4" name="Line 71">
              <a:extLst>
                <a:ext uri="{FF2B5EF4-FFF2-40B4-BE49-F238E27FC236}">
                  <a16:creationId xmlns:a16="http://schemas.microsoft.com/office/drawing/2014/main" id="{2C74D31E-65D2-45FA-8043-68FF525884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072" y="2256"/>
              <a:ext cx="144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5" name="Line 72">
              <a:extLst>
                <a:ext uri="{FF2B5EF4-FFF2-40B4-BE49-F238E27FC236}">
                  <a16:creationId xmlns:a16="http://schemas.microsoft.com/office/drawing/2014/main" id="{5B460D12-39C0-4EEC-A736-20F673EDE38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112" y="2208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76" name="Line 73">
              <a:extLst>
                <a:ext uri="{FF2B5EF4-FFF2-40B4-BE49-F238E27FC236}">
                  <a16:creationId xmlns:a16="http://schemas.microsoft.com/office/drawing/2014/main" id="{84BB9C08-AEB3-4BDC-929F-D9C1DCE9914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256"/>
              <a:ext cx="240" cy="0"/>
            </a:xfrm>
            <a:prstGeom prst="line">
              <a:avLst/>
            </a:prstGeom>
            <a:noFill/>
            <a:ln w="31750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8906138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9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16667E-7 -2.96296E-6 L 0.1 0.18889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5000" y="944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0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375 -0.00741 L -0.1 0.1868 " pathEditMode="relative" rAng="0" ptsTypes="AA">
                                      <p:cBhvr>
                                        <p:cTn id="10" dur="2000" fill="hold"/>
                                        <p:tgtEl>
                                          <p:spTgt spid="3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6875" y="969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4" dur="5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6" grpId="0"/>
      <p:bldP spid="67" grpId="0"/>
      <p:bldP spid="68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16E8A3AF-8A14-AC93-0E3C-6D6E62FC77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0881D8-3E26-A68B-E1F3-9BC8F09790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Long reads help avoid mistakes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3D7324-67F1-CE32-3ABB-7B4F4E75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7" name="Line 38">
            <a:extLst>
              <a:ext uri="{FF2B5EF4-FFF2-40B4-BE49-F238E27FC236}">
                <a16:creationId xmlns:a16="http://schemas.microsoft.com/office/drawing/2014/main" id="{557043B5-6A9F-9C36-5396-D03C2E44D4EC}"/>
              </a:ext>
            </a:extLst>
          </p:cNvPr>
          <p:cNvSpPr>
            <a:spLocks noChangeShapeType="1"/>
          </p:cNvSpPr>
          <p:nvPr/>
        </p:nvSpPr>
        <p:spPr bwMode="auto">
          <a:xfrm>
            <a:off x="36542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8" name="Line 40">
            <a:extLst>
              <a:ext uri="{FF2B5EF4-FFF2-40B4-BE49-F238E27FC236}">
                <a16:creationId xmlns:a16="http://schemas.microsoft.com/office/drawing/2014/main" id="{72F8D5E0-9FBF-225E-1684-FECA0AC8921F}"/>
              </a:ext>
            </a:extLst>
          </p:cNvPr>
          <p:cNvSpPr>
            <a:spLocks noChangeShapeType="1"/>
          </p:cNvSpPr>
          <p:nvPr/>
        </p:nvSpPr>
        <p:spPr bwMode="auto">
          <a:xfrm>
            <a:off x="4797245" y="3908146"/>
            <a:ext cx="13716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9" name="Text Box 3">
            <a:extLst>
              <a:ext uri="{FF2B5EF4-FFF2-40B4-BE49-F238E27FC236}">
                <a16:creationId xmlns:a16="http://schemas.microsoft.com/office/drawing/2014/main" id="{D53CDCCA-5B02-8FC5-0159-F11D537266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636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A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0" name="Text Box 4">
            <a:extLst>
              <a:ext uri="{FF2B5EF4-FFF2-40B4-BE49-F238E27FC236}">
                <a16:creationId xmlns:a16="http://schemas.microsoft.com/office/drawing/2014/main" id="{D0259C26-55F3-0A89-C879-26119A94DA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59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1" name="Text Box 5">
            <a:extLst>
              <a:ext uri="{FF2B5EF4-FFF2-40B4-BE49-F238E27FC236}">
                <a16:creationId xmlns:a16="http://schemas.microsoft.com/office/drawing/2014/main" id="{2B88799D-73A8-A80F-A1B6-70E12D6328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782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B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2" name="Text Box 6">
            <a:extLst>
              <a:ext uri="{FF2B5EF4-FFF2-40B4-BE49-F238E27FC236}">
                <a16:creationId xmlns:a16="http://schemas.microsoft.com/office/drawing/2014/main" id="{710CDF8A-4E2D-D5E9-C417-0B9EFFBD3C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498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R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13" name="Text Box 7">
            <a:extLst>
              <a:ext uri="{FF2B5EF4-FFF2-40B4-BE49-F238E27FC236}">
                <a16:creationId xmlns:a16="http://schemas.microsoft.com/office/drawing/2014/main" id="{9FF8AB77-EC6C-50F8-8579-6ADBEA8132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50045" y="3984346"/>
            <a:ext cx="4572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1" hangingPunct="1">
              <a:spcBef>
                <a:spcPct val="50000"/>
              </a:spcBef>
            </a:pPr>
            <a:r>
              <a:rPr lang="en-US" altLang="en-US" sz="2400">
                <a:latin typeface="Arial" panose="020B0604020202020204" pitchFamily="34" charset="0"/>
              </a:rPr>
              <a:t>C</a:t>
            </a:r>
            <a:endParaRPr lang="ru-RU" altLang="en-US" sz="2400">
              <a:latin typeface="Arial" panose="020B0604020202020204" pitchFamily="34" charset="0"/>
            </a:endParaRPr>
          </a:p>
        </p:txBody>
      </p:sp>
      <p:sp>
        <p:nvSpPr>
          <p:cNvPr id="41" name="Line 36">
            <a:extLst>
              <a:ext uri="{FF2B5EF4-FFF2-40B4-BE49-F238E27FC236}">
                <a16:creationId xmlns:a16="http://schemas.microsoft.com/office/drawing/2014/main" id="{969395CB-422A-F738-9394-51892C55BBA0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908146"/>
            <a:ext cx="16002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2" name="Line 37">
            <a:extLst>
              <a:ext uri="{FF2B5EF4-FFF2-40B4-BE49-F238E27FC236}">
                <a16:creationId xmlns:a16="http://schemas.microsoft.com/office/drawing/2014/main" id="{DD1DDF51-EB23-109C-871E-6A40DDE8D9F8}"/>
              </a:ext>
            </a:extLst>
          </p:cNvPr>
          <p:cNvSpPr>
            <a:spLocks noChangeShapeType="1"/>
          </p:cNvSpPr>
          <p:nvPr/>
        </p:nvSpPr>
        <p:spPr bwMode="auto">
          <a:xfrm>
            <a:off x="7311845" y="3908146"/>
            <a:ext cx="2209800" cy="0"/>
          </a:xfrm>
          <a:prstGeom prst="line">
            <a:avLst/>
          </a:prstGeom>
          <a:noFill/>
          <a:ln w="635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3" name="Line 39">
            <a:extLst>
              <a:ext uri="{FF2B5EF4-FFF2-40B4-BE49-F238E27FC236}">
                <a16:creationId xmlns:a16="http://schemas.microsoft.com/office/drawing/2014/main" id="{3999099A-B3B4-51BF-327F-9B2059B03F12}"/>
              </a:ext>
            </a:extLst>
          </p:cNvPr>
          <p:cNvSpPr>
            <a:spLocks noChangeShapeType="1"/>
          </p:cNvSpPr>
          <p:nvPr/>
        </p:nvSpPr>
        <p:spPr bwMode="auto">
          <a:xfrm>
            <a:off x="6168845" y="3908146"/>
            <a:ext cx="1143000" cy="0"/>
          </a:xfrm>
          <a:prstGeom prst="line">
            <a:avLst/>
          </a:prstGeom>
          <a:noFill/>
          <a:ln w="635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5" name="Line 42">
            <a:extLst>
              <a:ext uri="{FF2B5EF4-FFF2-40B4-BE49-F238E27FC236}">
                <a16:creationId xmlns:a16="http://schemas.microsoft.com/office/drawing/2014/main" id="{5874C009-00C3-46CA-249E-F1EE47E777F7}"/>
              </a:ext>
            </a:extLst>
          </p:cNvPr>
          <p:cNvSpPr>
            <a:spLocks noChangeShapeType="1"/>
          </p:cNvSpPr>
          <p:nvPr/>
        </p:nvSpPr>
        <p:spPr bwMode="auto">
          <a:xfrm>
            <a:off x="2054045" y="3581705"/>
            <a:ext cx="3278430" cy="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6" name="Line 43">
            <a:extLst>
              <a:ext uri="{FF2B5EF4-FFF2-40B4-BE49-F238E27FC236}">
                <a16:creationId xmlns:a16="http://schemas.microsoft.com/office/drawing/2014/main" id="{743FF068-0568-E1BB-0EE6-CF4152831699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542592" y="3429000"/>
            <a:ext cx="3385868" cy="2629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47" name="Line 44">
            <a:extLst>
              <a:ext uri="{FF2B5EF4-FFF2-40B4-BE49-F238E27FC236}">
                <a16:creationId xmlns:a16="http://schemas.microsoft.com/office/drawing/2014/main" id="{2480C189-09F8-60AD-D208-622440F1E9E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6706819" y="3284925"/>
            <a:ext cx="2814825" cy="2630"/>
          </a:xfrm>
          <a:prstGeom prst="line">
            <a:avLst/>
          </a:prstGeom>
          <a:noFill/>
          <a:ln w="3175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515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414034-77D8-022E-B2A3-D14410BC1C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Choosing the right sequencing strategy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550D82-A995-BF41-1C15-0A803F5DE1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86560"/>
          </a:xfrm>
        </p:spPr>
        <p:txBody>
          <a:bodyPr>
            <a:normAutofit/>
          </a:bodyPr>
          <a:lstStyle/>
          <a:p>
            <a:r>
              <a:rPr lang="en-US" dirty="0"/>
              <a:t>The right sequencing strategy depends on your budget and availability of sequencing services</a:t>
            </a:r>
          </a:p>
          <a:p>
            <a:r>
              <a:rPr lang="en-US" dirty="0"/>
              <a:t>The simplest strategy: get 30-40x genome coverage with PacBio HiFi reads</a:t>
            </a:r>
          </a:p>
          <a:p>
            <a:r>
              <a:rPr lang="en-US" dirty="0"/>
              <a:t>Alternative strategy: get 30-40x genome coverage with Oxford Nanopore reads + 30-50x coverage with Illumina reads</a:t>
            </a:r>
          </a:p>
          <a:p>
            <a:pPr lvl="1"/>
            <a:r>
              <a:rPr lang="en-US" dirty="0"/>
              <a:t>Perform hybrid assembly (correct ONT with Illumina first)</a:t>
            </a:r>
          </a:p>
          <a:p>
            <a:pPr lvl="1"/>
            <a:r>
              <a:rPr lang="en-US" dirty="0"/>
              <a:t>Assemble ONT reads and then correct assembly with Illumina</a:t>
            </a:r>
          </a:p>
          <a:p>
            <a:r>
              <a:rPr lang="en-US" dirty="0"/>
              <a:t>For chromosome-sized scaffolds you may need ONT </a:t>
            </a:r>
            <a:r>
              <a:rPr lang="en-US" dirty="0" err="1"/>
              <a:t>Ultralongs</a:t>
            </a:r>
            <a:r>
              <a:rPr lang="en-US" dirty="0"/>
              <a:t> or Hi-C reads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842988-3176-633E-3FFF-D38CBE6FFE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25400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E50DFB-D256-E157-4073-248A5BE2EA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Assembly levels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21EAC-C3B9-51FD-3047-F3648FE706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Contigs </a:t>
            </a:r>
            <a:r>
              <a:rPr lang="en-US" dirty="0"/>
              <a:t>are contiguous genome sequences where all letters are known</a:t>
            </a:r>
          </a:p>
          <a:p>
            <a:endParaRPr lang="en-US" dirty="0"/>
          </a:p>
          <a:p>
            <a:r>
              <a:rPr lang="en-US" i="1" dirty="0"/>
              <a:t>Scaffolds </a:t>
            </a:r>
            <a:r>
              <a:rPr lang="en-US" dirty="0"/>
              <a:t>are ordered and oriented sets of contigs, gaps between contigs are of estimated size or set to a default value</a:t>
            </a:r>
          </a:p>
          <a:p>
            <a:endParaRPr lang="en-US" dirty="0"/>
          </a:p>
          <a:p>
            <a:r>
              <a:rPr lang="en-US" i="1" dirty="0"/>
              <a:t>Super-scaffolds </a:t>
            </a:r>
            <a:r>
              <a:rPr lang="en-US" dirty="0"/>
              <a:t>or </a:t>
            </a:r>
            <a:r>
              <a:rPr lang="en-US" i="1" dirty="0"/>
              <a:t>pseudo-chromosomes</a:t>
            </a:r>
            <a:r>
              <a:rPr lang="en-US" dirty="0"/>
              <a:t> are ordered and mostly oriented sets of scaffolds, gaps between scaffolds are typically not estimated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33FD4D-A828-0054-F7AB-9728B63F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382254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274C5-4740-5855-AFB7-26CACFB965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Genome assembly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0ECEFF-3BE4-B738-C1C4-E54F4109A5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Contig assembly uses reads:</a:t>
            </a:r>
          </a:p>
          <a:p>
            <a:pPr lvl="1"/>
            <a:r>
              <a:rPr lang="en-US" dirty="0"/>
              <a:t>Overlap Graph</a:t>
            </a:r>
          </a:p>
          <a:p>
            <a:pPr lvl="2"/>
            <a:r>
              <a:rPr lang="en-US" dirty="0"/>
              <a:t>String graph</a:t>
            </a:r>
          </a:p>
          <a:p>
            <a:pPr lvl="1"/>
            <a:r>
              <a:rPr lang="en-US" dirty="0"/>
              <a:t>K-mer (or DeBruijn) graph</a:t>
            </a:r>
          </a:p>
          <a:p>
            <a:endParaRPr lang="en-US" dirty="0"/>
          </a:p>
          <a:p>
            <a:r>
              <a:rPr lang="en-US" dirty="0"/>
              <a:t>Scaffolding/super-scaffolding uses </a:t>
            </a:r>
          </a:p>
          <a:p>
            <a:pPr lvl="1"/>
            <a:r>
              <a:rPr lang="en-US" dirty="0"/>
              <a:t>Long reads or</a:t>
            </a:r>
          </a:p>
          <a:p>
            <a:pPr lvl="1"/>
            <a:r>
              <a:rPr lang="en-US" dirty="0"/>
              <a:t>Oriented or unoriented pairs of reads 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D3369-4AB9-A4C6-6FB0-86C08D5F2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03818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ADD977-6EE8-9D89-B3CF-756386D5A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Overlap-Layout-Consensus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45A9EB-82AE-BB09-E9ED-90F86F12A4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675535"/>
            <a:ext cx="10972800" cy="1641014"/>
          </a:xfrm>
        </p:spPr>
        <p:txBody>
          <a:bodyPr>
            <a:normAutofit fontScale="92500"/>
          </a:bodyPr>
          <a:lstStyle/>
          <a:p>
            <a:r>
              <a:rPr lang="en-US" dirty="0"/>
              <a:t>Overlap – compute overlaps between reads based on sequence alignments</a:t>
            </a:r>
          </a:p>
          <a:p>
            <a:r>
              <a:rPr lang="en-US" dirty="0"/>
              <a:t>Layout – assemble overlapping reads (greedy or string graph)</a:t>
            </a:r>
          </a:p>
          <a:p>
            <a:r>
              <a:rPr lang="en-US" dirty="0"/>
              <a:t>Consensus – generate contig sequences, by majority vote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F78F64-ED1E-2680-64C7-C2BBA56F0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035770-7805-C415-05BF-3CEB5066A3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030" y="3230597"/>
            <a:ext cx="9469171" cy="3677163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DF4ED00-9BC0-3ACF-C7D1-E05150A5391D}"/>
              </a:ext>
            </a:extLst>
          </p:cNvPr>
          <p:cNvSpPr/>
          <p:nvPr/>
        </p:nvSpPr>
        <p:spPr>
          <a:xfrm>
            <a:off x="904030" y="3581705"/>
            <a:ext cx="763525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A21602-2F0D-7CC9-7E91-0D74D52C85B3}"/>
              </a:ext>
            </a:extLst>
          </p:cNvPr>
          <p:cNvSpPr/>
          <p:nvPr/>
        </p:nvSpPr>
        <p:spPr>
          <a:xfrm>
            <a:off x="904100" y="6602350"/>
            <a:ext cx="1221570" cy="30541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44C91C7-C900-0B04-5E1F-796CAE63A6CB}"/>
              </a:ext>
            </a:extLst>
          </p:cNvPr>
          <p:cNvSpPr txBox="1"/>
          <p:nvPr/>
        </p:nvSpPr>
        <p:spPr>
          <a:xfrm>
            <a:off x="8831976" y="6368011"/>
            <a:ext cx="2254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Chaisson et al., (2015)</a:t>
            </a:r>
          </a:p>
        </p:txBody>
      </p:sp>
    </p:spTree>
    <p:extLst>
      <p:ext uri="{BB962C8B-B14F-4D97-AF65-F5344CB8AC3E}">
        <p14:creationId xmlns:p14="http://schemas.microsoft.com/office/powerpoint/2010/main" val="423330967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F63191-A07C-EC5B-F575-CC060CA57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8CD492-2FE1-A6AC-961C-BCBC646098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An overlap is an alignment between a pair of reads</a:t>
            </a:r>
          </a:p>
          <a:p>
            <a:r>
              <a:rPr lang="en-US" dirty="0"/>
              <a:t>Can be Inverse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Or Forward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359195-EE07-4E46-90B8-9D8E5D7912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1D7017AB-5EC6-1E4F-1A8D-9C2FA57012F4}"/>
              </a:ext>
            </a:extLst>
          </p:cNvPr>
          <p:cNvCxnSpPr/>
          <p:nvPr/>
        </p:nvCxnSpPr>
        <p:spPr>
          <a:xfrm>
            <a:off x="378373" y="2908738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84BD1851-8193-CECF-02AA-EDAB445A061F}"/>
              </a:ext>
            </a:extLst>
          </p:cNvPr>
          <p:cNvCxnSpPr>
            <a:cxnSpLocks/>
          </p:cNvCxnSpPr>
          <p:nvPr/>
        </p:nvCxnSpPr>
        <p:spPr>
          <a:xfrm flipH="1">
            <a:off x="1807780" y="3171497"/>
            <a:ext cx="2567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85B20BA8-89DC-2FA9-DD96-73C94D3E7111}"/>
              </a:ext>
            </a:extLst>
          </p:cNvPr>
          <p:cNvCxnSpPr>
            <a:cxnSpLocks/>
          </p:cNvCxnSpPr>
          <p:nvPr/>
        </p:nvCxnSpPr>
        <p:spPr>
          <a:xfrm>
            <a:off x="2099441" y="4866289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92EC32D-4522-04C2-C308-586B517FF026}"/>
              </a:ext>
            </a:extLst>
          </p:cNvPr>
          <p:cNvCxnSpPr>
            <a:cxnSpLocks/>
          </p:cNvCxnSpPr>
          <p:nvPr/>
        </p:nvCxnSpPr>
        <p:spPr>
          <a:xfrm>
            <a:off x="3297620" y="5136930"/>
            <a:ext cx="2175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F6031B4-C203-FA5B-66A8-22F123A6F5CD}"/>
              </a:ext>
            </a:extLst>
          </p:cNvPr>
          <p:cNvCxnSpPr/>
          <p:nvPr/>
        </p:nvCxnSpPr>
        <p:spPr>
          <a:xfrm>
            <a:off x="5985640" y="2956035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865E5FC3-CE84-E716-9309-86B9F0CF7B93}"/>
              </a:ext>
            </a:extLst>
          </p:cNvPr>
          <p:cNvCxnSpPr>
            <a:cxnSpLocks/>
          </p:cNvCxnSpPr>
          <p:nvPr/>
        </p:nvCxnSpPr>
        <p:spPr>
          <a:xfrm flipH="1">
            <a:off x="4876799" y="3234559"/>
            <a:ext cx="2567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4314DC-4970-22B2-A093-84B6AC5E0EC7}"/>
              </a:ext>
            </a:extLst>
          </p:cNvPr>
          <p:cNvCxnSpPr>
            <a:cxnSpLocks/>
          </p:cNvCxnSpPr>
          <p:nvPr/>
        </p:nvCxnSpPr>
        <p:spPr>
          <a:xfrm>
            <a:off x="9637985" y="3029607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73E55E4-5C78-5204-9D40-3C621F55581D}"/>
              </a:ext>
            </a:extLst>
          </p:cNvPr>
          <p:cNvCxnSpPr>
            <a:cxnSpLocks/>
          </p:cNvCxnSpPr>
          <p:nvPr/>
        </p:nvCxnSpPr>
        <p:spPr>
          <a:xfrm flipH="1">
            <a:off x="10050517" y="3308131"/>
            <a:ext cx="1045779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6468BC-ECFC-E53C-59CF-1F58AF9A525B}"/>
              </a:ext>
            </a:extLst>
          </p:cNvPr>
          <p:cNvCxnSpPr>
            <a:cxnSpLocks/>
          </p:cNvCxnSpPr>
          <p:nvPr/>
        </p:nvCxnSpPr>
        <p:spPr>
          <a:xfrm>
            <a:off x="7039303" y="4866289"/>
            <a:ext cx="90389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993E0C2-E495-D153-9E95-8139BAF3072A}"/>
              </a:ext>
            </a:extLst>
          </p:cNvPr>
          <p:cNvCxnSpPr>
            <a:cxnSpLocks/>
          </p:cNvCxnSpPr>
          <p:nvPr/>
        </p:nvCxnSpPr>
        <p:spPr>
          <a:xfrm>
            <a:off x="6674069" y="5136930"/>
            <a:ext cx="2175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D22675B-1F0B-B331-7B00-D8610ED78BA7}"/>
              </a:ext>
            </a:extLst>
          </p:cNvPr>
          <p:cNvCxnSpPr>
            <a:cxnSpLocks/>
          </p:cNvCxnSpPr>
          <p:nvPr/>
        </p:nvCxnSpPr>
        <p:spPr>
          <a:xfrm>
            <a:off x="9595944" y="4866289"/>
            <a:ext cx="212571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57D687A-A8FC-01A6-C7AD-FCD0E5728CE6}"/>
              </a:ext>
            </a:extLst>
          </p:cNvPr>
          <p:cNvCxnSpPr>
            <a:cxnSpLocks/>
          </p:cNvCxnSpPr>
          <p:nvPr/>
        </p:nvCxnSpPr>
        <p:spPr>
          <a:xfrm>
            <a:off x="9230710" y="5136930"/>
            <a:ext cx="2175641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198558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024351-D258-4CF9-35DC-5DA336A34A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30D301-9933-1BFC-2F12-01360FC147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Recording an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77178-2F3B-D5F4-6B76-9838F78AB5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Choose the first read, it is always forward, it specifies the coordinate system</a:t>
            </a:r>
          </a:p>
          <a:p>
            <a:r>
              <a:rPr lang="en-US" dirty="0"/>
              <a:t>Record </a:t>
            </a:r>
            <a:r>
              <a:rPr lang="en-US" u="sng" dirty="0"/>
              <a:t>orientation</a:t>
            </a:r>
          </a:p>
          <a:p>
            <a:r>
              <a:rPr lang="en-US" dirty="0"/>
              <a:t>Record </a:t>
            </a:r>
            <a:r>
              <a:rPr lang="en-US" u="sng" dirty="0"/>
              <a:t>overhangs</a:t>
            </a:r>
            <a:r>
              <a:rPr lang="en-US" dirty="0"/>
              <a:t> (A and B), read ends are coordinate starts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1E6EB0-4E1D-273C-16E7-058A36AB0C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5B38C69-BBAE-05A9-A115-558E236B2145}"/>
              </a:ext>
            </a:extLst>
          </p:cNvPr>
          <p:cNvCxnSpPr/>
          <p:nvPr/>
        </p:nvCxnSpPr>
        <p:spPr>
          <a:xfrm>
            <a:off x="3074276" y="4242807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D7F163AE-A04D-1CD0-30F3-A661E8686FAD}"/>
              </a:ext>
            </a:extLst>
          </p:cNvPr>
          <p:cNvCxnSpPr>
            <a:cxnSpLocks/>
          </p:cNvCxnSpPr>
          <p:nvPr/>
        </p:nvCxnSpPr>
        <p:spPr>
          <a:xfrm flipH="1">
            <a:off x="4503683" y="4505566"/>
            <a:ext cx="2567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5" name="Left Brace 4">
            <a:extLst>
              <a:ext uri="{FF2B5EF4-FFF2-40B4-BE49-F238E27FC236}">
                <a16:creationId xmlns:a16="http://schemas.microsoft.com/office/drawing/2014/main" id="{795DB698-3479-DFFD-D99D-47A81260FEF3}"/>
              </a:ext>
            </a:extLst>
          </p:cNvPr>
          <p:cNvSpPr/>
          <p:nvPr/>
        </p:nvSpPr>
        <p:spPr>
          <a:xfrm rot="5400000">
            <a:off x="3690444" y="3379189"/>
            <a:ext cx="197069" cy="1429407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Left Brace 6">
            <a:extLst>
              <a:ext uri="{FF2B5EF4-FFF2-40B4-BE49-F238E27FC236}">
                <a16:creationId xmlns:a16="http://schemas.microsoft.com/office/drawing/2014/main" id="{265E85D0-DEC2-786D-FA75-D5F821F31C93}"/>
              </a:ext>
            </a:extLst>
          </p:cNvPr>
          <p:cNvSpPr/>
          <p:nvPr/>
        </p:nvSpPr>
        <p:spPr>
          <a:xfrm rot="5400000">
            <a:off x="6207671" y="3381358"/>
            <a:ext cx="197069" cy="1529256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F36052-A551-7EF7-84A8-2EDADC965467}"/>
              </a:ext>
            </a:extLst>
          </p:cNvPr>
          <p:cNvSpPr txBox="1"/>
          <p:nvPr/>
        </p:nvSpPr>
        <p:spPr>
          <a:xfrm>
            <a:off x="3154060" y="3610717"/>
            <a:ext cx="2144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A-overhang(positive)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75D4321-B0F3-F90E-945D-400709536CE9}"/>
              </a:ext>
            </a:extLst>
          </p:cNvPr>
          <p:cNvSpPr txBox="1"/>
          <p:nvPr/>
        </p:nvSpPr>
        <p:spPr>
          <a:xfrm>
            <a:off x="5671287" y="3607633"/>
            <a:ext cx="21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B-overhang (positive)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1CC363E-C49C-325B-38EE-7BA5C27A7B5C}"/>
              </a:ext>
            </a:extLst>
          </p:cNvPr>
          <p:cNvCxnSpPr/>
          <p:nvPr/>
        </p:nvCxnSpPr>
        <p:spPr>
          <a:xfrm>
            <a:off x="1988444" y="5574996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A6AAC9F-6034-4999-E659-6DE58B87E04E}"/>
              </a:ext>
            </a:extLst>
          </p:cNvPr>
          <p:cNvCxnSpPr>
            <a:cxnSpLocks/>
          </p:cNvCxnSpPr>
          <p:nvPr/>
        </p:nvCxnSpPr>
        <p:spPr>
          <a:xfrm>
            <a:off x="1313154" y="5774693"/>
            <a:ext cx="256715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15" name="Left Brace 14">
            <a:extLst>
              <a:ext uri="{FF2B5EF4-FFF2-40B4-BE49-F238E27FC236}">
                <a16:creationId xmlns:a16="http://schemas.microsoft.com/office/drawing/2014/main" id="{781BEAAC-98B5-D6E1-E6EF-5B361C493C36}"/>
              </a:ext>
            </a:extLst>
          </p:cNvPr>
          <p:cNvSpPr/>
          <p:nvPr/>
        </p:nvSpPr>
        <p:spPr>
          <a:xfrm rot="5400000">
            <a:off x="1552264" y="5079384"/>
            <a:ext cx="197069" cy="67528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E359F35C-C5E5-1A62-F1C9-DF13B5514B43}"/>
              </a:ext>
            </a:extLst>
          </p:cNvPr>
          <p:cNvSpPr/>
          <p:nvPr/>
        </p:nvSpPr>
        <p:spPr>
          <a:xfrm rot="5400000">
            <a:off x="4069490" y="5126175"/>
            <a:ext cx="197069" cy="57543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08B5B8F-364D-CC32-9CB5-FA9246DB45AD}"/>
              </a:ext>
            </a:extLst>
          </p:cNvPr>
          <p:cNvSpPr txBox="1"/>
          <p:nvPr/>
        </p:nvSpPr>
        <p:spPr>
          <a:xfrm>
            <a:off x="680863" y="4884360"/>
            <a:ext cx="22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A-overhang(negative)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94879-675F-CAC9-B846-7FEE66F53A2F}"/>
              </a:ext>
            </a:extLst>
          </p:cNvPr>
          <p:cNvSpPr txBox="1"/>
          <p:nvPr/>
        </p:nvSpPr>
        <p:spPr>
          <a:xfrm>
            <a:off x="3417850" y="4892128"/>
            <a:ext cx="22534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B-overhang (negative)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0A51BA27-2ACC-55E2-BAD3-309615A30880}"/>
              </a:ext>
            </a:extLst>
          </p:cNvPr>
          <p:cNvCxnSpPr/>
          <p:nvPr/>
        </p:nvCxnSpPr>
        <p:spPr>
          <a:xfrm>
            <a:off x="7507302" y="5587274"/>
            <a:ext cx="246730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531F82ED-B5C2-B6D7-26FD-F7F92388773D}"/>
              </a:ext>
            </a:extLst>
          </p:cNvPr>
          <p:cNvCxnSpPr>
            <a:cxnSpLocks/>
          </p:cNvCxnSpPr>
          <p:nvPr/>
        </p:nvCxnSpPr>
        <p:spPr>
          <a:xfrm flipH="1">
            <a:off x="6832013" y="5897329"/>
            <a:ext cx="402254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4"/>
          </a:lnRef>
          <a:fillRef idx="0">
            <a:schemeClr val="accent4"/>
          </a:fillRef>
          <a:effectRef idx="1">
            <a:schemeClr val="accent4"/>
          </a:effectRef>
          <a:fontRef idx="minor">
            <a:schemeClr val="tx1"/>
          </a:fontRef>
        </p:style>
      </p:cxnSp>
      <p:sp>
        <p:nvSpPr>
          <p:cNvPr id="29" name="Left Brace 28">
            <a:extLst>
              <a:ext uri="{FF2B5EF4-FFF2-40B4-BE49-F238E27FC236}">
                <a16:creationId xmlns:a16="http://schemas.microsoft.com/office/drawing/2014/main" id="{341017AA-2D89-A69A-B1A8-6947562B11E5}"/>
              </a:ext>
            </a:extLst>
          </p:cNvPr>
          <p:cNvSpPr/>
          <p:nvPr/>
        </p:nvSpPr>
        <p:spPr>
          <a:xfrm rot="5400000">
            <a:off x="7071122" y="5091662"/>
            <a:ext cx="197069" cy="675288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F21EA76-D682-65FE-61F1-ECC0A95D1D62}"/>
              </a:ext>
            </a:extLst>
          </p:cNvPr>
          <p:cNvSpPr txBox="1"/>
          <p:nvPr/>
        </p:nvSpPr>
        <p:spPr>
          <a:xfrm>
            <a:off x="6199721" y="4896638"/>
            <a:ext cx="22085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A-overhang(negative)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9CE81BC-2865-95EC-508A-F5F36E5C4114}"/>
              </a:ext>
            </a:extLst>
          </p:cNvPr>
          <p:cNvSpPr txBox="1"/>
          <p:nvPr/>
        </p:nvSpPr>
        <p:spPr>
          <a:xfrm>
            <a:off x="8936708" y="4904406"/>
            <a:ext cx="2189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B-overhang (positive)</a:t>
            </a:r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4545E020-CC9B-60F1-60DC-15D4F96A4541}"/>
              </a:ext>
            </a:extLst>
          </p:cNvPr>
          <p:cNvSpPr/>
          <p:nvPr/>
        </p:nvSpPr>
        <p:spPr>
          <a:xfrm rot="5400000">
            <a:off x="10316047" y="4989332"/>
            <a:ext cx="197070" cy="879951"/>
          </a:xfrm>
          <a:prstGeom prst="leftBrace">
            <a:avLst/>
          </a:prstGeom>
        </p:spPr>
        <p:style>
          <a:lnRef idx="2">
            <a:schemeClr val="accent5"/>
          </a:lnRef>
          <a:fillRef idx="0">
            <a:schemeClr val="accent5"/>
          </a:fillRef>
          <a:effectRef idx="1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5F56B8B6-8083-272C-69C6-95B42E77FCD8}"/>
              </a:ext>
            </a:extLst>
          </p:cNvPr>
          <p:cNvSpPr txBox="1"/>
          <p:nvPr/>
        </p:nvSpPr>
        <p:spPr>
          <a:xfrm>
            <a:off x="7809989" y="6082150"/>
            <a:ext cx="19028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Contained overlap</a:t>
            </a:r>
          </a:p>
        </p:txBody>
      </p:sp>
    </p:spTree>
    <p:extLst>
      <p:ext uri="{BB962C8B-B14F-4D97-AF65-F5344CB8AC3E}">
        <p14:creationId xmlns:p14="http://schemas.microsoft.com/office/powerpoint/2010/main" val="157114794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4D909-1F99-FD81-A120-C8C3FB9479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Overlap is not an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67B2DB-C45E-AFC1-1EB0-F2CEEFD28E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there are indels, you can choose the longest stretch without them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Record R1, R2, orientation, A-hang, B-hang, overlap length or quality</a:t>
            </a: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F913B6-EBF2-F542-E2A1-77C724A172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EA95E3-2CA3-8460-1781-6C168D343E60}"/>
              </a:ext>
            </a:extLst>
          </p:cNvPr>
          <p:cNvSpPr txBox="1"/>
          <p:nvPr/>
        </p:nvSpPr>
        <p:spPr>
          <a:xfrm>
            <a:off x="1763768" y="2215083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704B9E8-7C78-FAD0-98F5-363EF468A770}"/>
              </a:ext>
            </a:extLst>
          </p:cNvPr>
          <p:cNvSpPr txBox="1"/>
          <p:nvPr/>
        </p:nvSpPr>
        <p:spPr>
          <a:xfrm>
            <a:off x="1763768" y="2958752"/>
            <a:ext cx="6710198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  <a:endParaRPr lang="en-US" b="1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FC8DA62-C26B-87C9-BC56-7247E1A030D8}"/>
              </a:ext>
            </a:extLst>
          </p:cNvPr>
          <p:cNvSpPr/>
          <p:nvPr/>
        </p:nvSpPr>
        <p:spPr>
          <a:xfrm>
            <a:off x="2128344" y="3021391"/>
            <a:ext cx="1623848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A74FA7B-4E76-0D79-AC58-BCD016257757}"/>
              </a:ext>
            </a:extLst>
          </p:cNvPr>
          <p:cNvSpPr/>
          <p:nvPr/>
        </p:nvSpPr>
        <p:spPr>
          <a:xfrm>
            <a:off x="3752192" y="2270973"/>
            <a:ext cx="1941786" cy="534550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5672CF-467D-508A-E129-8125277AA5AF}"/>
              </a:ext>
            </a:extLst>
          </p:cNvPr>
          <p:cNvSpPr txBox="1"/>
          <p:nvPr/>
        </p:nvSpPr>
        <p:spPr>
          <a:xfrm>
            <a:off x="1729612" y="4237047"/>
            <a:ext cx="6710198" cy="221599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R1(+): AGATAGACA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b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R2(-): ATAGACA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AGACTATAG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CAGATAC</a:t>
            </a:r>
            <a:r>
              <a:rPr lang="en-US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CTCGAT</a:t>
            </a:r>
          </a:p>
          <a:p>
            <a:endParaRPr lang="en-US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2800" b="1" dirty="0"/>
              <a:t>Overlap: </a:t>
            </a:r>
          </a:p>
          <a:p>
            <a:r>
              <a:rPr lang="en-US" sz="2800" b="1" dirty="0"/>
              <a:t>R1 R2 – 1 5 27 or</a:t>
            </a:r>
          </a:p>
          <a:p>
            <a:r>
              <a:rPr lang="en-US" sz="2800" b="1" dirty="0"/>
              <a:t>R1 R2 – 2 5 26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5F16AD-1890-4D7E-8B80-3C06FB189F27}"/>
              </a:ext>
            </a:extLst>
          </p:cNvPr>
          <p:cNvSpPr/>
          <p:nvPr/>
        </p:nvSpPr>
        <p:spPr>
          <a:xfrm>
            <a:off x="2906162" y="4544840"/>
            <a:ext cx="3705416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3982319-37F9-4278-9C6B-0F9CD90353ED}"/>
              </a:ext>
            </a:extLst>
          </p:cNvPr>
          <p:cNvSpPr/>
          <p:nvPr/>
        </p:nvSpPr>
        <p:spPr>
          <a:xfrm>
            <a:off x="3040455" y="4250102"/>
            <a:ext cx="3571123" cy="282648"/>
          </a:xfrm>
          <a:prstGeom prst="rect">
            <a:avLst/>
          </a:prstGeom>
          <a:noFill/>
          <a:ln>
            <a:solidFill>
              <a:schemeClr val="tx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3640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17CC69-1EA4-7C8D-76EF-E111B696E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0B66B6-4A7D-C499-CA87-5069AD341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496322-62E6-E3F7-9913-C523035B0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B6E6F-A79D-AF48-3287-9E14D818C2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8ED8FA8-4B96-75DA-F31B-300BE765C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EB98178-0D88-A878-B14E-E1DD1F25AEC5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76E0F65-4AAF-7495-8C2A-C8D4DD17DE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78564A8E-7F34-8474-B6EE-7476BB0FE9CA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9696A7A-ABE9-04AD-9628-CD42A9867543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54C97B7-741C-3F94-B890-09D6398FF5EE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55FA2AF-824B-1E60-6AF5-0C44EB11D6BA}"/>
              </a:ext>
            </a:extLst>
          </p:cNvPr>
          <p:cNvSpPr/>
          <p:nvPr/>
        </p:nvSpPr>
        <p:spPr>
          <a:xfrm>
            <a:off x="5485178" y="3134313"/>
            <a:ext cx="4611321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5772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B7A1FA-12EE-11FC-DD21-9D6A3C991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0017AD-E99A-E951-B569-2657971C34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DB4CB-84C7-96A3-25DA-80E64D29C0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83F9FB-6DBD-6633-1583-5BEC0D17D7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B225133-3053-0131-EBC4-B7078872ED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8F3C774-A426-3DE8-0EE1-B61E0F0B258C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FFB29E-5226-963D-D127-3C115E3FFCA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D3312E78-595B-163A-535F-94D2CC56E557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4465FB6-CF10-0A2F-CF49-717D5A326902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10CDE0F-A948-6B6D-2D95-21DA3FD72492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903CFB-1773-89A7-0F71-1F5B8E9709AD}"/>
              </a:ext>
            </a:extLst>
          </p:cNvPr>
          <p:cNvSpPr/>
          <p:nvPr/>
        </p:nvSpPr>
        <p:spPr>
          <a:xfrm>
            <a:off x="6486525" y="3134313"/>
            <a:ext cx="3609974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5388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FFAACC-4BB1-BB84-5AA3-600E43A813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6C88AA-8091-712E-909B-593D1C0B44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E43D20-B384-D566-72B6-F8FFF4FD3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F1F935-A20F-62EC-CCF7-C4F2BD7716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ADE6E9C-B489-85E7-C4BE-EEACD741D9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4B57A2A-41F7-94EC-6266-9669D06D7510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FFE4EF-5FEB-8C8F-C506-0ADAB03585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3A1A6CE5-99B9-546E-8E82-A1C5D573A505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025F4B6-BD7B-3D37-9EE8-70DA9226F17A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96DA98C-8388-DB7A-8A0A-CD2DFE7711D1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D28BEE2-F5DE-42B3-684C-ABD156056A37}"/>
              </a:ext>
            </a:extLst>
          </p:cNvPr>
          <p:cNvSpPr/>
          <p:nvPr/>
        </p:nvSpPr>
        <p:spPr>
          <a:xfrm>
            <a:off x="7486649" y="3134313"/>
            <a:ext cx="2609849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426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9F4FFD-26FD-D223-68E7-8CB167521B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D1E854-B688-2171-E539-A9046BFD73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8C5105-4902-2FBF-2DA5-3FAA40C596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9E2045-88A4-DE0F-5ED5-07999334A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FA77D47-0A01-CDF1-7069-E87E355D6E6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FABE713-2F75-F3E0-7C33-A79D76D32305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D5FF77-8380-1989-2E77-DB4D99046169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B0532845-E80A-F6B5-9078-571F16A1204E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D8BFA8B-0BF2-E214-EFF5-9BB3B3CF023E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6136CD1-4319-4432-D7D4-3FA30DC5E5AC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60F9702-4BC6-88B8-A394-64F57E9D1B2A}"/>
              </a:ext>
            </a:extLst>
          </p:cNvPr>
          <p:cNvSpPr/>
          <p:nvPr/>
        </p:nvSpPr>
        <p:spPr>
          <a:xfrm>
            <a:off x="8737600" y="3134313"/>
            <a:ext cx="1358898" cy="248337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116300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3985F-EDF2-26C0-74F5-A7CBF2ACA6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98F589-D5C3-9E96-ED74-7D7C1A6148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Types of sequencing reads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FC8EBD-490A-7FC2-020A-52E983E6EC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1807235"/>
          </a:xfrm>
        </p:spPr>
        <p:txBody>
          <a:bodyPr>
            <a:normAutofit/>
          </a:bodyPr>
          <a:lstStyle/>
          <a:p>
            <a:r>
              <a:rPr lang="en-US" dirty="0"/>
              <a:t>Proximity ligation or Hi-C libraries (variants: Omni-C, Chicago)</a:t>
            </a:r>
          </a:p>
          <a:p>
            <a:pPr lvl="1"/>
            <a:r>
              <a:rPr lang="en-US" dirty="0"/>
              <a:t>Sequenced with paired-end Illumina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CB8776-7E5E-9F11-EE0B-8AB1314067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700D864-656C-717E-93CA-7697278034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1900" y="3221213"/>
            <a:ext cx="6727923" cy="2579037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9C52187-BC90-49D8-BE44-8B81CA3F19DA}"/>
              </a:ext>
            </a:extLst>
          </p:cNvPr>
          <p:cNvSpPr txBox="1"/>
          <p:nvPr/>
        </p:nvSpPr>
        <p:spPr>
          <a:xfrm>
            <a:off x="1022136" y="5800250"/>
            <a:ext cx="874768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/>
              <a:t>Images from: Van </a:t>
            </a:r>
            <a:r>
              <a:rPr lang="en-US" sz="1400" dirty="0" err="1"/>
              <a:t>Berkum</a:t>
            </a:r>
            <a:r>
              <a:rPr lang="en-US" sz="1400" dirty="0"/>
              <a:t> NL, Lieberman-Aiden E, Williams L, </a:t>
            </a:r>
            <a:r>
              <a:rPr lang="en-US" sz="1400" dirty="0" err="1"/>
              <a:t>Imakaev</a:t>
            </a:r>
            <a:r>
              <a:rPr lang="en-US" sz="1400" dirty="0"/>
              <a:t> M, </a:t>
            </a:r>
            <a:r>
              <a:rPr lang="en-US" sz="1400" dirty="0" err="1"/>
              <a:t>Gnirke</a:t>
            </a:r>
            <a:r>
              <a:rPr lang="en-US" sz="1400" dirty="0"/>
              <a:t> A, </a:t>
            </a:r>
            <a:r>
              <a:rPr lang="en-US" sz="1400" dirty="0" err="1"/>
              <a:t>Mirny</a:t>
            </a:r>
            <a:r>
              <a:rPr lang="en-US" sz="1400" dirty="0"/>
              <a:t> LA, Dekker J, Lander ES. Hi-C: a method to study the three-dimensional architecture of genomes. Journal of visualized experiments: </a:t>
            </a:r>
            <a:r>
              <a:rPr lang="en-US" sz="1400" dirty="0" err="1"/>
              <a:t>JoVE</a:t>
            </a:r>
            <a:r>
              <a:rPr lang="en-US" sz="1400" dirty="0"/>
              <a:t>. 2010(39).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E9225B-FA5C-2203-723D-6D2F6392E6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639" b="1659"/>
          <a:stretch/>
        </p:blipFill>
        <p:spPr>
          <a:xfrm>
            <a:off x="1109421" y="3696288"/>
            <a:ext cx="1519609" cy="1479196"/>
          </a:xfrm>
          <a:prstGeom prst="rect">
            <a:avLst/>
          </a:prstGeom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11855CC4-988F-6C22-A415-69F4B6460BDA}"/>
              </a:ext>
            </a:extLst>
          </p:cNvPr>
          <p:cNvSpPr/>
          <p:nvPr/>
        </p:nvSpPr>
        <p:spPr>
          <a:xfrm>
            <a:off x="2696342" y="4423447"/>
            <a:ext cx="278246" cy="1745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608ECCB-F029-2A5E-BD3A-8B6EB11FD0DF}"/>
              </a:ext>
            </a:extLst>
          </p:cNvPr>
          <p:cNvSpPr/>
          <p:nvPr/>
        </p:nvSpPr>
        <p:spPr>
          <a:xfrm>
            <a:off x="895350" y="3696288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84D6C5F-93B9-F55C-EBDC-CDBC9D22787C}"/>
              </a:ext>
            </a:extLst>
          </p:cNvPr>
          <p:cNvSpPr/>
          <p:nvPr/>
        </p:nvSpPr>
        <p:spPr>
          <a:xfrm>
            <a:off x="2837112" y="3169080"/>
            <a:ext cx="409575" cy="294687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6792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5F26D-637F-7AC5-7877-7214D35528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What kind of data do you get?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2E2B39-2653-0397-7528-49F5DE691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C8296EC-CDFC-8ABE-8726-F4A4E8C22295}"/>
                  </a:ext>
                </a:extLst>
              </p14:cNvPr>
              <p14:cNvContentPartPr/>
              <p14:nvPr/>
            </p14:nvContentPartPr>
            <p14:xfrm>
              <a:off x="1533120" y="3068554"/>
              <a:ext cx="7830360" cy="18324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C8296EC-CDFC-8ABE-8726-F4A4E8C2229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1524480" y="3059554"/>
                <a:ext cx="7848000" cy="200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4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4DF7E8AC-A130-3150-1A60-FDC345F5C99B}"/>
                  </a:ext>
                </a:extLst>
              </p14:cNvPr>
              <p14:cNvContentPartPr/>
              <p14:nvPr/>
            </p14:nvContentPartPr>
            <p14:xfrm>
              <a:off x="1647375" y="4817070"/>
              <a:ext cx="6689160" cy="23220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4DF7E8AC-A130-3150-1A60-FDC345F5C99B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638735" y="4808070"/>
                <a:ext cx="6706800" cy="249840"/>
              </a:xfrm>
              <a:prstGeom prst="rect">
                <a:avLst/>
              </a:prstGeom>
            </p:spPr>
          </p:pic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FDE1B588-48AC-2A57-581B-673210CD1131}"/>
              </a:ext>
            </a:extLst>
          </p:cNvPr>
          <p:cNvCxnSpPr/>
          <p:nvPr/>
        </p:nvCxnSpPr>
        <p:spPr>
          <a:xfrm>
            <a:off x="2466975" y="2847975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C9B6D4DD-A7D3-198B-2199-79FA37B15109}"/>
              </a:ext>
            </a:extLst>
          </p:cNvPr>
          <p:cNvCxnSpPr/>
          <p:nvPr/>
        </p:nvCxnSpPr>
        <p:spPr>
          <a:xfrm>
            <a:off x="6257925" y="3013588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C3188086-5D46-D094-28C5-4729B16740CD}"/>
              </a:ext>
            </a:extLst>
          </p:cNvPr>
          <p:cNvCxnSpPr/>
          <p:nvPr/>
        </p:nvCxnSpPr>
        <p:spPr>
          <a:xfrm>
            <a:off x="4238625" y="290004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7E5A3213-7D82-0DAD-824D-F06305C284DE}"/>
              </a:ext>
            </a:extLst>
          </p:cNvPr>
          <p:cNvCxnSpPr/>
          <p:nvPr/>
        </p:nvCxnSpPr>
        <p:spPr>
          <a:xfrm>
            <a:off x="5127625" y="290004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3310791E-89A2-9F7A-4718-8C068604C5AB}"/>
              </a:ext>
            </a:extLst>
          </p:cNvPr>
          <p:cNvSpPr/>
          <p:nvPr/>
        </p:nvSpPr>
        <p:spPr>
          <a:xfrm>
            <a:off x="4400550" y="209041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3705556-44D8-D0A6-3FFC-778B9C854CE9}"/>
              </a:ext>
            </a:extLst>
          </p:cNvPr>
          <p:cNvCxnSpPr/>
          <p:nvPr/>
        </p:nvCxnSpPr>
        <p:spPr>
          <a:xfrm>
            <a:off x="5791200" y="2909564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C9EE24FD-DB73-04ED-DC64-D58AE5C27530}"/>
              </a:ext>
            </a:extLst>
          </p:cNvPr>
          <p:cNvCxnSpPr/>
          <p:nvPr/>
        </p:nvCxnSpPr>
        <p:spPr>
          <a:xfrm>
            <a:off x="6680200" y="2909564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EBE7A47-C638-99E8-3F34-FB340B0A71CE}"/>
              </a:ext>
            </a:extLst>
          </p:cNvPr>
          <p:cNvSpPr/>
          <p:nvPr/>
        </p:nvSpPr>
        <p:spPr>
          <a:xfrm>
            <a:off x="5953125" y="2099937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420DB376-312E-6447-DAE9-09E3D4438030}"/>
              </a:ext>
            </a:extLst>
          </p:cNvPr>
          <p:cNvCxnSpPr/>
          <p:nvPr/>
        </p:nvCxnSpPr>
        <p:spPr>
          <a:xfrm>
            <a:off x="3028950" y="475061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721D3BD-326B-8110-A44F-71E3404621A3}"/>
              </a:ext>
            </a:extLst>
          </p:cNvPr>
          <p:cNvCxnSpPr/>
          <p:nvPr/>
        </p:nvCxnSpPr>
        <p:spPr>
          <a:xfrm>
            <a:off x="3917950" y="475061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D71AF64B-34D0-123C-DD07-F7E631000F30}"/>
              </a:ext>
            </a:extLst>
          </p:cNvPr>
          <p:cNvSpPr/>
          <p:nvPr/>
        </p:nvSpPr>
        <p:spPr>
          <a:xfrm>
            <a:off x="3190875" y="394098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C1228649-8CEA-E7C5-48C8-D9F1669EF4CD}"/>
              </a:ext>
            </a:extLst>
          </p:cNvPr>
          <p:cNvCxnSpPr/>
          <p:nvPr/>
        </p:nvCxnSpPr>
        <p:spPr>
          <a:xfrm>
            <a:off x="3670300" y="467118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E982CC-406C-16B0-29EC-E652B5D59287}"/>
              </a:ext>
            </a:extLst>
          </p:cNvPr>
          <p:cNvCxnSpPr/>
          <p:nvPr/>
        </p:nvCxnSpPr>
        <p:spPr>
          <a:xfrm>
            <a:off x="4559300" y="4671180"/>
            <a:ext cx="381000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3226AC43-BEE6-5463-187C-49625E652F2E}"/>
              </a:ext>
            </a:extLst>
          </p:cNvPr>
          <p:cNvSpPr/>
          <p:nvPr/>
        </p:nvSpPr>
        <p:spPr>
          <a:xfrm>
            <a:off x="3832225" y="386155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371F950-534F-4C5B-65FF-B17691AC67CB}"/>
              </a:ext>
            </a:extLst>
          </p:cNvPr>
          <p:cNvCxnSpPr>
            <a:cxnSpLocks/>
          </p:cNvCxnSpPr>
          <p:nvPr/>
        </p:nvCxnSpPr>
        <p:spPr>
          <a:xfrm>
            <a:off x="4965700" y="478384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7340D12C-C9F5-72C3-4DD1-F1FF54C77862}"/>
              </a:ext>
            </a:extLst>
          </p:cNvPr>
          <p:cNvCxnSpPr>
            <a:cxnSpLocks/>
          </p:cNvCxnSpPr>
          <p:nvPr/>
        </p:nvCxnSpPr>
        <p:spPr>
          <a:xfrm>
            <a:off x="6299200" y="4795655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EB97FA8A-176C-E7A8-AC5D-5ECB1D7852FB}"/>
              </a:ext>
            </a:extLst>
          </p:cNvPr>
          <p:cNvSpPr/>
          <p:nvPr/>
        </p:nvSpPr>
        <p:spPr>
          <a:xfrm>
            <a:off x="5127625" y="3974213"/>
            <a:ext cx="132080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7E3447D-C9CA-30DC-425A-606924CD602B}"/>
              </a:ext>
            </a:extLst>
          </p:cNvPr>
          <p:cNvCxnSpPr/>
          <p:nvPr/>
        </p:nvCxnSpPr>
        <p:spPr>
          <a:xfrm>
            <a:off x="4391025" y="305244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5D756661-C434-ECEC-1356-F09AACA9A506}"/>
              </a:ext>
            </a:extLst>
          </p:cNvPr>
          <p:cNvCxnSpPr/>
          <p:nvPr/>
        </p:nvCxnSpPr>
        <p:spPr>
          <a:xfrm>
            <a:off x="5280025" y="305244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Freeform: Shape 33">
            <a:extLst>
              <a:ext uri="{FF2B5EF4-FFF2-40B4-BE49-F238E27FC236}">
                <a16:creationId xmlns:a16="http://schemas.microsoft.com/office/drawing/2014/main" id="{431C7A63-9F02-F623-5881-9807C4E113B4}"/>
              </a:ext>
            </a:extLst>
          </p:cNvPr>
          <p:cNvSpPr/>
          <p:nvPr/>
        </p:nvSpPr>
        <p:spPr>
          <a:xfrm>
            <a:off x="4552950" y="224281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3ECE987-50DF-2219-BEC8-947BACE48A0C}"/>
              </a:ext>
            </a:extLst>
          </p:cNvPr>
          <p:cNvCxnSpPr/>
          <p:nvPr/>
        </p:nvCxnSpPr>
        <p:spPr>
          <a:xfrm>
            <a:off x="1733550" y="475061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F59B62A-BCC0-BA89-B26B-FB01DEFC0C5B}"/>
              </a:ext>
            </a:extLst>
          </p:cNvPr>
          <p:cNvCxnSpPr/>
          <p:nvPr/>
        </p:nvCxnSpPr>
        <p:spPr>
          <a:xfrm>
            <a:off x="7385050" y="4748245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Freeform: Shape 36">
            <a:extLst>
              <a:ext uri="{FF2B5EF4-FFF2-40B4-BE49-F238E27FC236}">
                <a16:creationId xmlns:a16="http://schemas.microsoft.com/office/drawing/2014/main" id="{9BAF0540-B78F-39E0-1289-B3920FF94E75}"/>
              </a:ext>
            </a:extLst>
          </p:cNvPr>
          <p:cNvSpPr/>
          <p:nvPr/>
        </p:nvSpPr>
        <p:spPr>
          <a:xfrm>
            <a:off x="1895475" y="3940983"/>
            <a:ext cx="563880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92E79611-0A2E-7D4A-ADEB-0A3CB6C98270}"/>
              </a:ext>
            </a:extLst>
          </p:cNvPr>
          <p:cNvCxnSpPr/>
          <p:nvPr/>
        </p:nvCxnSpPr>
        <p:spPr>
          <a:xfrm>
            <a:off x="1571625" y="2810379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3DD3A0D-5673-20F5-D2A0-C047DAC91276}"/>
              </a:ext>
            </a:extLst>
          </p:cNvPr>
          <p:cNvCxnSpPr/>
          <p:nvPr/>
        </p:nvCxnSpPr>
        <p:spPr>
          <a:xfrm>
            <a:off x="7531100" y="2810379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Freeform: Shape 39">
            <a:extLst>
              <a:ext uri="{FF2B5EF4-FFF2-40B4-BE49-F238E27FC236}">
                <a16:creationId xmlns:a16="http://schemas.microsoft.com/office/drawing/2014/main" id="{01BDC7D7-BB37-DE6C-4382-3F7469354585}"/>
              </a:ext>
            </a:extLst>
          </p:cNvPr>
          <p:cNvSpPr/>
          <p:nvPr/>
        </p:nvSpPr>
        <p:spPr>
          <a:xfrm>
            <a:off x="1733550" y="2000752"/>
            <a:ext cx="59245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1EC61FF8-9FCB-23BF-1010-E4CDDBF84C87}"/>
              </a:ext>
            </a:extLst>
          </p:cNvPr>
          <p:cNvCxnSpPr/>
          <p:nvPr/>
        </p:nvCxnSpPr>
        <p:spPr>
          <a:xfrm>
            <a:off x="5610225" y="4624195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A8BF60E4-A8DA-B555-A524-1FBD788A28EF}"/>
              </a:ext>
            </a:extLst>
          </p:cNvPr>
          <p:cNvCxnSpPr/>
          <p:nvPr/>
        </p:nvCxnSpPr>
        <p:spPr>
          <a:xfrm>
            <a:off x="6543675" y="4624195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Freeform: Shape 42">
            <a:extLst>
              <a:ext uri="{FF2B5EF4-FFF2-40B4-BE49-F238E27FC236}">
                <a16:creationId xmlns:a16="http://schemas.microsoft.com/office/drawing/2014/main" id="{6A6669BF-82A8-C194-93EB-0D0460DBDDF7}"/>
              </a:ext>
            </a:extLst>
          </p:cNvPr>
          <p:cNvSpPr/>
          <p:nvPr/>
        </p:nvSpPr>
        <p:spPr>
          <a:xfrm>
            <a:off x="5800725" y="3810129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075E74A5-C79A-DF90-E400-3B7452BFC274}"/>
              </a:ext>
            </a:extLst>
          </p:cNvPr>
          <p:cNvCxnSpPr/>
          <p:nvPr/>
        </p:nvCxnSpPr>
        <p:spPr>
          <a:xfrm>
            <a:off x="3859213" y="2773286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53B1D2AD-5EFB-F917-ADE7-4DDFE29CCBE7}"/>
              </a:ext>
            </a:extLst>
          </p:cNvPr>
          <p:cNvCxnSpPr/>
          <p:nvPr/>
        </p:nvCxnSpPr>
        <p:spPr>
          <a:xfrm>
            <a:off x="4748213" y="2773286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107D02C1-7E0C-2DE5-1D01-604485DA446E}"/>
              </a:ext>
            </a:extLst>
          </p:cNvPr>
          <p:cNvSpPr/>
          <p:nvPr/>
        </p:nvSpPr>
        <p:spPr>
          <a:xfrm>
            <a:off x="4021138" y="1963659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DC5A4616-9830-C39D-6D7E-50D66B003C58}"/>
              </a:ext>
            </a:extLst>
          </p:cNvPr>
          <p:cNvCxnSpPr/>
          <p:nvPr/>
        </p:nvCxnSpPr>
        <p:spPr>
          <a:xfrm>
            <a:off x="5448300" y="2738765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638C9453-5050-7181-6709-0E7D0400D7FE}"/>
              </a:ext>
            </a:extLst>
          </p:cNvPr>
          <p:cNvCxnSpPr/>
          <p:nvPr/>
        </p:nvCxnSpPr>
        <p:spPr>
          <a:xfrm>
            <a:off x="6337300" y="2738765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Freeform: Shape 48">
            <a:extLst>
              <a:ext uri="{FF2B5EF4-FFF2-40B4-BE49-F238E27FC236}">
                <a16:creationId xmlns:a16="http://schemas.microsoft.com/office/drawing/2014/main" id="{B9ABDE01-0756-2D2E-CC85-AFD0843B7C35}"/>
              </a:ext>
            </a:extLst>
          </p:cNvPr>
          <p:cNvSpPr/>
          <p:nvPr/>
        </p:nvSpPr>
        <p:spPr>
          <a:xfrm>
            <a:off x="5610225" y="1929138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2DC15646-EA04-55AD-955C-4054D90E7B6D}"/>
              </a:ext>
            </a:extLst>
          </p:cNvPr>
          <p:cNvCxnSpPr/>
          <p:nvPr/>
        </p:nvCxnSpPr>
        <p:spPr>
          <a:xfrm>
            <a:off x="4076700" y="4482579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8798D9C3-BC84-6B8C-7543-9E97D7F77448}"/>
              </a:ext>
            </a:extLst>
          </p:cNvPr>
          <p:cNvCxnSpPr/>
          <p:nvPr/>
        </p:nvCxnSpPr>
        <p:spPr>
          <a:xfrm>
            <a:off x="5330825" y="4482579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Freeform: Shape 51">
            <a:extLst>
              <a:ext uri="{FF2B5EF4-FFF2-40B4-BE49-F238E27FC236}">
                <a16:creationId xmlns:a16="http://schemas.microsoft.com/office/drawing/2014/main" id="{AA6BA50E-72D3-507E-D5F0-C304D7BFD9E1}"/>
              </a:ext>
            </a:extLst>
          </p:cNvPr>
          <p:cNvSpPr/>
          <p:nvPr/>
        </p:nvSpPr>
        <p:spPr>
          <a:xfrm>
            <a:off x="4238624" y="3672952"/>
            <a:ext cx="1330325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2016503C-3852-6FF6-B0BD-F4522D32EBE9}"/>
              </a:ext>
            </a:extLst>
          </p:cNvPr>
          <p:cNvCxnSpPr/>
          <p:nvPr/>
        </p:nvCxnSpPr>
        <p:spPr>
          <a:xfrm>
            <a:off x="2809875" y="4495299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6503E43B-CFDA-5D5D-1F65-2576668E6AD1}"/>
              </a:ext>
            </a:extLst>
          </p:cNvPr>
          <p:cNvCxnSpPr/>
          <p:nvPr/>
        </p:nvCxnSpPr>
        <p:spPr>
          <a:xfrm>
            <a:off x="3009901" y="2756672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Freeform: Shape 54">
            <a:extLst>
              <a:ext uri="{FF2B5EF4-FFF2-40B4-BE49-F238E27FC236}">
                <a16:creationId xmlns:a16="http://schemas.microsoft.com/office/drawing/2014/main" id="{9FB3E86F-6EB3-E3DA-EDF1-90196EBA5F26}"/>
              </a:ext>
            </a:extLst>
          </p:cNvPr>
          <p:cNvSpPr/>
          <p:nvPr/>
        </p:nvSpPr>
        <p:spPr>
          <a:xfrm>
            <a:off x="2282826" y="1947045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10BB22E6-B90E-98D5-4A7A-3C6EA0647084}"/>
              </a:ext>
            </a:extLst>
          </p:cNvPr>
          <p:cNvCxnSpPr/>
          <p:nvPr/>
        </p:nvCxnSpPr>
        <p:spPr>
          <a:xfrm>
            <a:off x="7343775" y="2945015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57748CCA-4C1F-1592-A1B1-B0FAA0BBEBFE}"/>
              </a:ext>
            </a:extLst>
          </p:cNvPr>
          <p:cNvCxnSpPr/>
          <p:nvPr/>
        </p:nvCxnSpPr>
        <p:spPr>
          <a:xfrm>
            <a:off x="8232775" y="2945015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Freeform: Shape 57">
            <a:extLst>
              <a:ext uri="{FF2B5EF4-FFF2-40B4-BE49-F238E27FC236}">
                <a16:creationId xmlns:a16="http://schemas.microsoft.com/office/drawing/2014/main" id="{0C5B7386-0BBD-B527-6F10-DB7562807D3D}"/>
              </a:ext>
            </a:extLst>
          </p:cNvPr>
          <p:cNvSpPr/>
          <p:nvPr/>
        </p:nvSpPr>
        <p:spPr>
          <a:xfrm>
            <a:off x="7505700" y="2135388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BC1A2884-EE32-EABF-F5D8-06E84BE89388}"/>
              </a:ext>
            </a:extLst>
          </p:cNvPr>
          <p:cNvCxnSpPr/>
          <p:nvPr/>
        </p:nvCxnSpPr>
        <p:spPr>
          <a:xfrm>
            <a:off x="2441575" y="467118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17440287-E244-C82C-35F0-88628BB7EC96}"/>
              </a:ext>
            </a:extLst>
          </p:cNvPr>
          <p:cNvCxnSpPr/>
          <p:nvPr/>
        </p:nvCxnSpPr>
        <p:spPr>
          <a:xfrm>
            <a:off x="3330575" y="467118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Freeform: Shape 60">
            <a:extLst>
              <a:ext uri="{FF2B5EF4-FFF2-40B4-BE49-F238E27FC236}">
                <a16:creationId xmlns:a16="http://schemas.microsoft.com/office/drawing/2014/main" id="{FE720001-5C9F-0F5F-E803-F6DA69EE5235}"/>
              </a:ext>
            </a:extLst>
          </p:cNvPr>
          <p:cNvSpPr/>
          <p:nvPr/>
        </p:nvSpPr>
        <p:spPr>
          <a:xfrm>
            <a:off x="2603500" y="386155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20C6D6D4-BBBD-0491-5615-EE32B1B8FA2A}"/>
              </a:ext>
            </a:extLst>
          </p:cNvPr>
          <p:cNvCxnSpPr/>
          <p:nvPr/>
        </p:nvCxnSpPr>
        <p:spPr>
          <a:xfrm>
            <a:off x="6877050" y="483004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A861F74E-2024-26A9-82F7-11496BD6159A}"/>
              </a:ext>
            </a:extLst>
          </p:cNvPr>
          <p:cNvCxnSpPr/>
          <p:nvPr/>
        </p:nvCxnSpPr>
        <p:spPr>
          <a:xfrm>
            <a:off x="7766050" y="483004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reeform: Shape 63">
            <a:extLst>
              <a:ext uri="{FF2B5EF4-FFF2-40B4-BE49-F238E27FC236}">
                <a16:creationId xmlns:a16="http://schemas.microsoft.com/office/drawing/2014/main" id="{5EA00AD2-FDD3-8F85-ED9B-2135F74E40F0}"/>
              </a:ext>
            </a:extLst>
          </p:cNvPr>
          <p:cNvSpPr/>
          <p:nvPr/>
        </p:nvSpPr>
        <p:spPr>
          <a:xfrm>
            <a:off x="7038975" y="4020413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78907D9-7D69-CC8D-65F5-E0A49D080F6A}"/>
              </a:ext>
            </a:extLst>
          </p:cNvPr>
          <p:cNvCxnSpPr/>
          <p:nvPr/>
        </p:nvCxnSpPr>
        <p:spPr>
          <a:xfrm>
            <a:off x="2857500" y="2945015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BB9A48C1-B456-28C2-B863-7C90D310B568}"/>
              </a:ext>
            </a:extLst>
          </p:cNvPr>
          <p:cNvCxnSpPr/>
          <p:nvPr/>
        </p:nvCxnSpPr>
        <p:spPr>
          <a:xfrm>
            <a:off x="3746500" y="2945015"/>
            <a:ext cx="381000" cy="0"/>
          </a:xfrm>
          <a:prstGeom prst="straightConnector1">
            <a:avLst/>
          </a:prstGeom>
          <a:ln w="31750"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Freeform: Shape 66">
            <a:extLst>
              <a:ext uri="{FF2B5EF4-FFF2-40B4-BE49-F238E27FC236}">
                <a16:creationId xmlns:a16="http://schemas.microsoft.com/office/drawing/2014/main" id="{7163A55F-AF74-5DAF-D3FD-743A5599BDE4}"/>
              </a:ext>
            </a:extLst>
          </p:cNvPr>
          <p:cNvSpPr/>
          <p:nvPr/>
        </p:nvSpPr>
        <p:spPr>
          <a:xfrm>
            <a:off x="3019425" y="2135388"/>
            <a:ext cx="933450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: Shape 67">
            <a:extLst>
              <a:ext uri="{FF2B5EF4-FFF2-40B4-BE49-F238E27FC236}">
                <a16:creationId xmlns:a16="http://schemas.microsoft.com/office/drawing/2014/main" id="{169DE915-FFA2-2932-9F6F-86BCBA38D979}"/>
              </a:ext>
            </a:extLst>
          </p:cNvPr>
          <p:cNvSpPr/>
          <p:nvPr/>
        </p:nvSpPr>
        <p:spPr>
          <a:xfrm>
            <a:off x="2962275" y="1798101"/>
            <a:ext cx="3486150" cy="2707224"/>
          </a:xfrm>
          <a:custGeom>
            <a:avLst/>
            <a:gdLst>
              <a:gd name="connsiteX0" fmla="*/ 0 w 3486150"/>
              <a:gd name="connsiteY0" fmla="*/ 2707224 h 2707224"/>
              <a:gd name="connsiteX1" fmla="*/ 2390775 w 3486150"/>
              <a:gd name="connsiteY1" fmla="*/ 30699 h 2707224"/>
              <a:gd name="connsiteX2" fmla="*/ 3486150 w 3486150"/>
              <a:gd name="connsiteY2" fmla="*/ 1221324 h 27072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86150" h="2707224">
                <a:moveTo>
                  <a:pt x="0" y="2707224"/>
                </a:moveTo>
                <a:cubicBezTo>
                  <a:pt x="904875" y="1492786"/>
                  <a:pt x="1809750" y="278349"/>
                  <a:pt x="2390775" y="30699"/>
                </a:cubicBezTo>
                <a:cubicBezTo>
                  <a:pt x="2971800" y="-216951"/>
                  <a:pt x="3330575" y="1111787"/>
                  <a:pt x="3486150" y="1221324"/>
                </a:cubicBezTo>
              </a:path>
            </a:pathLst>
          </a:custGeom>
          <a:ln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61CF65B-4083-CA65-960B-0951C21F0DB1}"/>
              </a:ext>
            </a:extLst>
          </p:cNvPr>
          <p:cNvCxnSpPr/>
          <p:nvPr/>
        </p:nvCxnSpPr>
        <p:spPr>
          <a:xfrm>
            <a:off x="2638425" y="4783840"/>
            <a:ext cx="381000" cy="0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F1F91D81-1220-43E6-425D-13886437BD6F}"/>
              </a:ext>
            </a:extLst>
          </p:cNvPr>
          <p:cNvCxnSpPr/>
          <p:nvPr/>
        </p:nvCxnSpPr>
        <p:spPr>
          <a:xfrm>
            <a:off x="5775100" y="4766460"/>
            <a:ext cx="381000" cy="0"/>
          </a:xfrm>
          <a:prstGeom prst="straightConnector1">
            <a:avLst/>
          </a:prstGeom>
          <a:ln w="31750"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Freeform: Shape 70">
            <a:extLst>
              <a:ext uri="{FF2B5EF4-FFF2-40B4-BE49-F238E27FC236}">
                <a16:creationId xmlns:a16="http://schemas.microsoft.com/office/drawing/2014/main" id="{21A78C2D-2BD8-59BD-CE45-BC90D9F8DADD}"/>
              </a:ext>
            </a:extLst>
          </p:cNvPr>
          <p:cNvSpPr/>
          <p:nvPr/>
        </p:nvSpPr>
        <p:spPr>
          <a:xfrm>
            <a:off x="2857499" y="3959198"/>
            <a:ext cx="3066825" cy="809627"/>
          </a:xfrm>
          <a:custGeom>
            <a:avLst/>
            <a:gdLst>
              <a:gd name="connsiteX0" fmla="*/ 0 w 6305550"/>
              <a:gd name="connsiteY0" fmla="*/ 809627 h 809627"/>
              <a:gd name="connsiteX1" fmla="*/ 3190875 w 6305550"/>
              <a:gd name="connsiteY1" fmla="*/ 2 h 809627"/>
              <a:gd name="connsiteX2" fmla="*/ 6305550 w 6305550"/>
              <a:gd name="connsiteY2" fmla="*/ 800102 h 8096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305550" h="809627">
                <a:moveTo>
                  <a:pt x="0" y="809627"/>
                </a:moveTo>
                <a:cubicBezTo>
                  <a:pt x="1069975" y="405608"/>
                  <a:pt x="2139950" y="1589"/>
                  <a:pt x="3190875" y="2"/>
                </a:cubicBezTo>
                <a:cubicBezTo>
                  <a:pt x="4241800" y="-1585"/>
                  <a:pt x="6178550" y="690565"/>
                  <a:pt x="6305550" y="800102"/>
                </a:cubicBezTo>
              </a:path>
            </a:pathLst>
          </a:cu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EBE0451-44CE-978A-CE15-E844C4263E4D}"/>
              </a:ext>
            </a:extLst>
          </p:cNvPr>
          <p:cNvSpPr txBox="1"/>
          <p:nvPr/>
        </p:nvSpPr>
        <p:spPr>
          <a:xfrm>
            <a:off x="933450" y="5543550"/>
            <a:ext cx="946073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Pairs or reads: random orientations, unknown distances</a:t>
            </a:r>
          </a:p>
        </p:txBody>
      </p:sp>
    </p:spTree>
    <p:extLst>
      <p:ext uri="{BB962C8B-B14F-4D97-AF65-F5344CB8AC3E}">
        <p14:creationId xmlns:p14="http://schemas.microsoft.com/office/powerpoint/2010/main" val="4759571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rrowheads="1"/>
          </p:cNvSpPr>
          <p:nvPr>
            <p:ph type="title"/>
          </p:nvPr>
        </p:nvSpPr>
        <p:spPr>
          <a:xfrm>
            <a:off x="115653" y="184194"/>
            <a:ext cx="8603673" cy="738664"/>
          </a:xfrm>
        </p:spPr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dirty="0"/>
              <a:t>Hi-C scaffolding: why it works?</a:t>
            </a:r>
            <a:endParaRPr lang="en-US" i="1" dirty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56009898-25C4-4402-990A-A393F7094583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02BB783-FBE8-45FF-BD10-50F4D47E4134}"/>
              </a:ext>
            </a:extLst>
          </p:cNvPr>
          <p:cNvSpPr txBox="1"/>
          <p:nvPr/>
        </p:nvSpPr>
        <p:spPr>
          <a:xfrm>
            <a:off x="311793" y="6417864"/>
            <a:ext cx="8747687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Image from: https://www.bioconductor.org/packages/release/bioc/vignettes/FitHiC/inst/doc/fithic.html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D2EE49B-CC02-4E4F-8285-CF7E904E8345}"/>
              </a:ext>
            </a:extLst>
          </p:cNvPr>
          <p:cNvSpPr txBox="1"/>
          <p:nvPr/>
        </p:nvSpPr>
        <p:spPr>
          <a:xfrm>
            <a:off x="3447328" y="3259335"/>
            <a:ext cx="386542" cy="379614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84B9DBB-D947-4E21-90C1-F117C20BDE2C}"/>
              </a:ext>
            </a:extLst>
          </p:cNvPr>
          <p:cNvSpPr txBox="1"/>
          <p:nvPr/>
        </p:nvSpPr>
        <p:spPr>
          <a:xfrm>
            <a:off x="1514850" y="3734410"/>
            <a:ext cx="191193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endParaRPr lang="en-US"/>
          </a:p>
        </p:txBody>
      </p:sp>
      <p:pic>
        <p:nvPicPr>
          <p:cNvPr id="8" name="Picture 7" descr="A picture containing shape&#10;&#10;Description automatically generated">
            <a:extLst>
              <a:ext uri="{FF2B5EF4-FFF2-40B4-BE49-F238E27FC236}">
                <a16:creationId xmlns:a16="http://schemas.microsoft.com/office/drawing/2014/main" id="{37377E67-1CB6-4A77-928B-950B11FBBD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1262" y="1642026"/>
            <a:ext cx="6413281" cy="4809961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2D17F53-B12D-4C49-AF23-DD699AA578F6}"/>
              </a:ext>
            </a:extLst>
          </p:cNvPr>
          <p:cNvCxnSpPr/>
          <p:nvPr/>
        </p:nvCxnSpPr>
        <p:spPr>
          <a:xfrm>
            <a:off x="7012230" y="3887115"/>
            <a:ext cx="183246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A7162EB8-B4F1-4393-BF2E-BE3AE8ED34DF}"/>
              </a:ext>
            </a:extLst>
          </p:cNvPr>
          <p:cNvCxnSpPr/>
          <p:nvPr/>
        </p:nvCxnSpPr>
        <p:spPr>
          <a:xfrm>
            <a:off x="9385486" y="3881755"/>
            <a:ext cx="1832460" cy="0"/>
          </a:xfrm>
          <a:prstGeom prst="line">
            <a:avLst/>
          </a:prstGeom>
          <a:ln w="412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F785F8BD-71B9-4D2F-B23E-EC7D7137BE70}"/>
              </a:ext>
            </a:extLst>
          </p:cNvPr>
          <p:cNvGrpSpPr/>
          <p:nvPr/>
        </p:nvGrpSpPr>
        <p:grpSpPr>
          <a:xfrm>
            <a:off x="8539280" y="3259335"/>
            <a:ext cx="1221640" cy="622420"/>
            <a:chOff x="8539280" y="3259335"/>
            <a:chExt cx="1221640" cy="622420"/>
          </a:xfrm>
        </p:grpSpPr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56BF1084-BE2C-432A-8701-CE80DEBD6245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1969A158-CD01-4BFB-995A-231A3A9AC7C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870F5E41-EFC8-43AB-87FF-5A2B00FA70C1}"/>
              </a:ext>
            </a:extLst>
          </p:cNvPr>
          <p:cNvGrpSpPr/>
          <p:nvPr/>
        </p:nvGrpSpPr>
        <p:grpSpPr>
          <a:xfrm>
            <a:off x="8366837" y="3244724"/>
            <a:ext cx="1221640" cy="622420"/>
            <a:chOff x="8539280" y="3259335"/>
            <a:chExt cx="1221640" cy="622420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0BD940DC-4211-483C-9ED4-F366B767B84A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AE513302-3BDE-4868-B290-5852BD3EF13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A6CAC75-7AB5-4150-B8E8-EE050319C036}"/>
              </a:ext>
            </a:extLst>
          </p:cNvPr>
          <p:cNvGrpSpPr/>
          <p:nvPr/>
        </p:nvGrpSpPr>
        <p:grpSpPr>
          <a:xfrm>
            <a:off x="8719326" y="3244724"/>
            <a:ext cx="1221640" cy="622420"/>
            <a:chOff x="8539280" y="3259335"/>
            <a:chExt cx="1221640" cy="622420"/>
          </a:xfrm>
        </p:grpSpPr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3E8626A1-6040-4D52-B229-BE651D28AD69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28FFA446-67F0-463F-8AB8-D401B061701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C82D1ADF-939D-480C-8811-553EAD2DB927}"/>
              </a:ext>
            </a:extLst>
          </p:cNvPr>
          <p:cNvGrpSpPr/>
          <p:nvPr/>
        </p:nvGrpSpPr>
        <p:grpSpPr>
          <a:xfrm>
            <a:off x="8506024" y="3076396"/>
            <a:ext cx="1554086" cy="795373"/>
            <a:chOff x="8539280" y="3259335"/>
            <a:chExt cx="1221640" cy="622420"/>
          </a:xfrm>
        </p:grpSpPr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19CA6352-2B3C-43AB-A24C-1C3AF3E07AF4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3E20AB4-972A-4898-8720-1F24169DB59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AAA8EC6-F119-4FE6-B11F-54A323133C77}"/>
              </a:ext>
            </a:extLst>
          </p:cNvPr>
          <p:cNvGrpSpPr/>
          <p:nvPr/>
        </p:nvGrpSpPr>
        <p:grpSpPr>
          <a:xfrm>
            <a:off x="8258404" y="3087607"/>
            <a:ext cx="1554086" cy="795373"/>
            <a:chOff x="8539280" y="3259335"/>
            <a:chExt cx="1221640" cy="622420"/>
          </a:xfrm>
        </p:grpSpPr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F733B166-1458-449B-BE18-4789098A4626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4FBEAB9B-72FA-4AE8-8E0D-BFD68CD37133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9F16FEF-6F3E-416D-A071-7990823796E9}"/>
              </a:ext>
            </a:extLst>
          </p:cNvPr>
          <p:cNvGrpSpPr/>
          <p:nvPr/>
        </p:nvGrpSpPr>
        <p:grpSpPr>
          <a:xfrm>
            <a:off x="8008075" y="2769492"/>
            <a:ext cx="2284050" cy="1116398"/>
            <a:chOff x="8539280" y="3259335"/>
            <a:chExt cx="1221640" cy="622420"/>
          </a:xfrm>
        </p:grpSpPr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C2B9FA1F-BB5C-436F-9AA9-8E819EA2652C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1B0E5748-AD29-4780-8C6A-76195A9A4DF6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A0CAC719-3A3E-4E70-BE5A-CBB8DF480BDA}"/>
              </a:ext>
            </a:extLst>
          </p:cNvPr>
          <p:cNvGrpSpPr/>
          <p:nvPr/>
        </p:nvGrpSpPr>
        <p:grpSpPr>
          <a:xfrm>
            <a:off x="7435718" y="2070280"/>
            <a:ext cx="3178035" cy="1818060"/>
            <a:chOff x="8539280" y="3259335"/>
            <a:chExt cx="1221640" cy="622420"/>
          </a:xfrm>
        </p:grpSpPr>
        <p:cxnSp>
          <p:nvCxnSpPr>
            <p:cNvPr id="50" name="Straight Connector 49">
              <a:extLst>
                <a:ext uri="{FF2B5EF4-FFF2-40B4-BE49-F238E27FC236}">
                  <a16:creationId xmlns:a16="http://schemas.microsoft.com/office/drawing/2014/main" id="{35B9AFF6-3994-4D0F-81B1-9D9CD451B168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426946F0-8C8E-42F5-881C-A2D087A92731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D738D43D-D296-4754-968C-E615B9CDC50C}"/>
              </a:ext>
            </a:extLst>
          </p:cNvPr>
          <p:cNvGrpSpPr/>
          <p:nvPr/>
        </p:nvGrpSpPr>
        <p:grpSpPr>
          <a:xfrm>
            <a:off x="7111317" y="1509816"/>
            <a:ext cx="4077565" cy="2371939"/>
            <a:chOff x="8539280" y="3259335"/>
            <a:chExt cx="1221640" cy="622420"/>
          </a:xfrm>
        </p:grpSpPr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4D6316BB-5440-4030-95BF-0E8AB906D754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48B70D8C-24EB-46A1-9C0E-C37C0EAFD52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538AAC67-5B47-4A87-B8BB-F9D7C266E290}"/>
              </a:ext>
            </a:extLst>
          </p:cNvPr>
          <p:cNvGrpSpPr/>
          <p:nvPr/>
        </p:nvGrpSpPr>
        <p:grpSpPr>
          <a:xfrm>
            <a:off x="7839122" y="2512769"/>
            <a:ext cx="2586945" cy="1352249"/>
            <a:chOff x="8539280" y="3259335"/>
            <a:chExt cx="1221640" cy="622420"/>
          </a:xfrm>
        </p:grpSpPr>
        <p:cxnSp>
          <p:nvCxnSpPr>
            <p:cNvPr id="56" name="Straight Connector 55">
              <a:extLst>
                <a:ext uri="{FF2B5EF4-FFF2-40B4-BE49-F238E27FC236}">
                  <a16:creationId xmlns:a16="http://schemas.microsoft.com/office/drawing/2014/main" id="{D2176C3B-2A95-4DA1-88C0-58AE46F204C3}"/>
                </a:ext>
              </a:extLst>
            </p:cNvPr>
            <p:cNvCxnSpPr/>
            <p:nvPr/>
          </p:nvCxnSpPr>
          <p:spPr>
            <a:xfrm flipV="1">
              <a:off x="853928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4C09D7FE-3E74-48BD-8FD9-50200B995E9E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9150100" y="3259335"/>
              <a:ext cx="610820" cy="62242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D618F277-4F7D-4111-BD0E-074E6753928C}"/>
              </a:ext>
            </a:extLst>
          </p:cNvPr>
          <p:cNvSpPr txBox="1"/>
          <p:nvPr/>
        </p:nvSpPr>
        <p:spPr>
          <a:xfrm>
            <a:off x="7367238" y="3978862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Contig 1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3B808572-E4AF-4C33-B308-A116F2489D83}"/>
              </a:ext>
            </a:extLst>
          </p:cNvPr>
          <p:cNvSpPr txBox="1"/>
          <p:nvPr/>
        </p:nvSpPr>
        <p:spPr>
          <a:xfrm>
            <a:off x="9931037" y="3975898"/>
            <a:ext cx="9584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/>
              <a:t>Contig 2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722E3CA7-5718-4242-93F6-EE75E77E1B80}"/>
              </a:ext>
            </a:extLst>
          </p:cNvPr>
          <p:cNvSpPr txBox="1"/>
          <p:nvPr/>
        </p:nvSpPr>
        <p:spPr>
          <a:xfrm>
            <a:off x="7111317" y="4660300"/>
            <a:ext cx="442980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/>
              <a:t>Many contacts (links) == nearby</a:t>
            </a:r>
          </a:p>
          <a:p>
            <a:r>
              <a:rPr lang="en-US" sz="2400"/>
              <a:t>Few contacts (links) == far away</a:t>
            </a:r>
          </a:p>
        </p:txBody>
      </p:sp>
    </p:spTree>
    <p:extLst>
      <p:ext uri="{BB962C8B-B14F-4D97-AF65-F5344CB8AC3E}">
        <p14:creationId xmlns:p14="http://schemas.microsoft.com/office/powerpoint/2010/main" val="5699967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59" grpId="0"/>
      <p:bldP spid="6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194351-1D84-8FA0-C679-419D9BF635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Sequencing: what could go wrong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423E49-D3AF-F20C-223B-366A79C1A4A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PacBio vs Illumina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7C42FD-9E3B-6183-2948-3CDEFC8B3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BB12B16-FAF4-3296-AE5B-D7B1610DE3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112" y="2100077"/>
            <a:ext cx="5715798" cy="265784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8EFE816-D97E-B7E7-BB46-3E2307D3D9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81275"/>
          <a:stretch>
            <a:fillRect/>
          </a:stretch>
        </p:blipFill>
        <p:spPr>
          <a:xfrm>
            <a:off x="6096000" y="1825141"/>
            <a:ext cx="4758866" cy="95616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A0E4B9F-5C67-9462-144C-FA96CA83801F}"/>
              </a:ext>
            </a:extLst>
          </p:cNvPr>
          <p:cNvSpPr txBox="1"/>
          <p:nvPr/>
        </p:nvSpPr>
        <p:spPr>
          <a:xfrm>
            <a:off x="5733090" y="3244334"/>
            <a:ext cx="5838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Human assembly vs K-</a:t>
            </a:r>
            <a:r>
              <a:rPr lang="en-US" dirty="0" err="1"/>
              <a:t>mers</a:t>
            </a:r>
            <a:r>
              <a:rPr lang="en-US" dirty="0"/>
              <a:t> in Illumina and PacBio HiFi reads</a:t>
            </a:r>
          </a:p>
        </p:txBody>
      </p:sp>
    </p:spTree>
    <p:extLst>
      <p:ext uri="{BB962C8B-B14F-4D97-AF65-F5344CB8AC3E}">
        <p14:creationId xmlns:p14="http://schemas.microsoft.com/office/powerpoint/2010/main" val="377128168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12263</TotalTime>
  <Words>852</Words>
  <Application>Microsoft Office PowerPoint</Application>
  <PresentationFormat>Widescreen</PresentationFormat>
  <Paragraphs>128</Paragraphs>
  <Slides>18</Slides>
  <Notes>0</Notes>
  <HiddenSlides>3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3" baseType="lpstr">
      <vt:lpstr>Arial</vt:lpstr>
      <vt:lpstr>Calibri</vt:lpstr>
      <vt:lpstr>Courier New</vt:lpstr>
      <vt:lpstr>Trebuchet MS</vt:lpstr>
      <vt:lpstr>Office Theme</vt:lpstr>
      <vt:lpstr>Types of sequencing reads</vt:lpstr>
      <vt:lpstr>Types of sequencing reads</vt:lpstr>
      <vt:lpstr>Types of sequencing reads</vt:lpstr>
      <vt:lpstr>Types of sequencing reads</vt:lpstr>
      <vt:lpstr>Types of sequencing reads</vt:lpstr>
      <vt:lpstr>Types of sequencing reads</vt:lpstr>
      <vt:lpstr>What kind of data do you get?</vt:lpstr>
      <vt:lpstr>Hi-C scaffolding: why it works?</vt:lpstr>
      <vt:lpstr>Sequencing: what could go wrong</vt:lpstr>
      <vt:lpstr>Repeat regions cause mistakes</vt:lpstr>
      <vt:lpstr>Long reads help avoid mistakes</vt:lpstr>
      <vt:lpstr>Choosing the right sequencing strategy</vt:lpstr>
      <vt:lpstr>Assembly levels</vt:lpstr>
      <vt:lpstr>Genome assembly strategies</vt:lpstr>
      <vt:lpstr>Overlap-Layout-Consensus</vt:lpstr>
      <vt:lpstr>Overlap</vt:lpstr>
      <vt:lpstr>Recording an overlap</vt:lpstr>
      <vt:lpstr>Overlap is not an alignment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37</cp:revision>
  <dcterms:created xsi:type="dcterms:W3CDTF">2013-08-21T19:17:07Z</dcterms:created>
  <dcterms:modified xsi:type="dcterms:W3CDTF">2025-09-19T14:29:56Z</dcterms:modified>
</cp:coreProperties>
</file>