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73" r:id="rId2"/>
    <p:sldId id="578" r:id="rId3"/>
    <p:sldId id="576" r:id="rId4"/>
    <p:sldId id="577" r:id="rId5"/>
    <p:sldId id="574" r:id="rId6"/>
    <p:sldId id="407" r:id="rId7"/>
    <p:sldId id="421" r:id="rId8"/>
    <p:sldId id="445" r:id="rId9"/>
    <p:sldId id="425" r:id="rId10"/>
    <p:sldId id="426" r:id="rId11"/>
    <p:sldId id="427" r:id="rId12"/>
    <p:sldId id="429" r:id="rId13"/>
    <p:sldId id="428" r:id="rId14"/>
    <p:sldId id="431" r:id="rId15"/>
    <p:sldId id="446" r:id="rId16"/>
    <p:sldId id="448" r:id="rId17"/>
    <p:sldId id="423" r:id="rId18"/>
    <p:sldId id="549" r:id="rId19"/>
    <p:sldId id="433" r:id="rId20"/>
    <p:sldId id="434" r:id="rId21"/>
    <p:sldId id="435" r:id="rId22"/>
    <p:sldId id="436" r:id="rId23"/>
    <p:sldId id="5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3721" autoAdjust="0"/>
  </p:normalViewPr>
  <p:slideViewPr>
    <p:cSldViewPr snapToGrid="0">
      <p:cViewPr varScale="1">
        <p:scale>
          <a:sx n="99" d="100"/>
          <a:sy n="99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10-08T15:09:25.067" v="1" actId="47"/>
      <pc:docMkLst>
        <pc:docMk/>
      </pc:docMkLst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537393782" sldId="257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08986471" sldId="258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1529027372" sldId="260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1183394471" sldId="270"/>
        </pc:sldMkLst>
      </pc:sldChg>
      <pc:sldChg chg="del">
        <pc:chgData name="Aleksey Zimin" userId="7f2637d0bc515791" providerId="LiveId" clId="{8553A319-8433-4677-8F80-E28D63617D4C}" dt="2025-10-08T15:09:08.012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85272752" sldId="399"/>
        </pc:sldMkLst>
      </pc:sldChg>
      <pc:sldChg chg="del">
        <pc:chgData name="Aleksey Zimin" userId="7f2637d0bc515791" providerId="LiveId" clId="{8553A319-8433-4677-8F80-E28D63617D4C}" dt="2025-10-08T15:09:08.012" v="0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10-08T15:09:08.012" v="0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10-08T15:09:08.012" v="0" actId="47"/>
        <pc:sldMkLst>
          <pc:docMk/>
          <pc:sldMk cId="2718222551" sldId="546"/>
        </pc:sldMkLst>
      </pc:sldChg>
      <pc:sldChg chg="del">
        <pc:chgData name="Aleksey Zimin" userId="7f2637d0bc515791" providerId="LiveId" clId="{8553A319-8433-4677-8F80-E28D63617D4C}" dt="2025-10-08T15:09:08.012" v="0" actId="47"/>
        <pc:sldMkLst>
          <pc:docMk/>
          <pc:sldMk cId="2770593422" sldId="547"/>
        </pc:sldMkLst>
      </pc:sldChg>
      <pc:sldChg chg="del">
        <pc:chgData name="Aleksey Zimin" userId="7f2637d0bc515791" providerId="LiveId" clId="{8553A319-8433-4677-8F80-E28D63617D4C}" dt="2025-10-08T15:09:08.012" v="0" actId="47"/>
        <pc:sldMkLst>
          <pc:docMk/>
          <pc:sldMk cId="1667543185" sldId="548"/>
        </pc:sldMkLst>
      </pc:sldChg>
      <pc:sldChg chg="del">
        <pc:chgData name="Aleksey Zimin" userId="7f2637d0bc515791" providerId="LiveId" clId="{8553A319-8433-4677-8F80-E28D63617D4C}" dt="2025-10-08T15:09:08.012" v="0" actId="47"/>
        <pc:sldMkLst>
          <pc:docMk/>
          <pc:sldMk cId="3005206494" sldId="554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582660925" sldId="557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897960614" sldId="559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016871750" sldId="560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1580665851" sldId="561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635747971" sldId="562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4043854525" sldId="563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1166678970" sldId="564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3808359174" sldId="565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311877033" sldId="566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675647168" sldId="567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893219159" sldId="568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458404001" sldId="569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737787005" sldId="570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3154056116" sldId="571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3644876859" sldId="572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586871740" sldId="579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1915810812" sldId="580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3279958124" sldId="581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711271449" sldId="582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4198790168" sldId="583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4236014852" sldId="584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462681112" sldId="585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3382068042" sldId="586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697071189" sldId="587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956323222" sldId="588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869239991" sldId="801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494252847" sldId="802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2724807813" sldId="803"/>
        </pc:sldMkLst>
      </pc:sldChg>
      <pc:sldChg chg="del">
        <pc:chgData name="Aleksey Zimin" userId="7f2637d0bc515791" providerId="LiveId" clId="{8553A319-8433-4677-8F80-E28D63617D4C}" dt="2025-10-08T15:09:25.067" v="1" actId="47"/>
        <pc:sldMkLst>
          <pc:docMk/>
          <pc:sldMk cId="1722923118" sldId="80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5:44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21389,'5747'0'0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5:4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24575,'417'-14'0,"111"1"0,-111 7 0,276-55 0,276-7 0,3032 70-1365,-3982-2-5461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5:53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1 251 24575,'285'2'0,"694"-22"0,-412-18 0,591-51 0,-755 66 0,-209 16 0,363-36 0,53 29 0,-375 17 0,1613-3 0,-1827-1 41,0-1-1,26-6 1,9-1-1528,-36 7-5339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6:1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7096 25 24575,'1809'0'0,"-1787"-1"0,-1-1 0,28-6 0,-28 4 0,1 0 0,26 0 0,74 2 0,213 6 0,-295 0 0,0 2 0,0 2 0,45 15 0,111 48 0,-185-66 0,98 33 0,-70-26 0,-1 1 0,0 3 0,61 33 0,-32-8 0,-39-27 0,0 3 0,-2 0 0,0 1 0,-1 2 0,-1 0 0,39 45 0,63 108 0,-111-149 0,-1 1 0,-2 1 0,0 1 0,-2-1 0,11 43 0,6 39 0,-6-29 0,-4 0 0,14 153 0,-20-84 0,1 32 0,-10-52 0,-9 210 0,-6-260 0,-3-1 0,-26 76 0,17-67 0,12-44 0,-2 0 0,-2 0 0,-1-2 0,-2 0 0,-2-1 0,-2-1 0,-1-2 0,-2 0 0,-1-1 0,-2-2 0,-1-1 0,-67 52 0,85-74 0,-91 73 0,-2-4 0,-156 85 0,232-148 0,-335 165 0,-22-35 0,309-126 0,0-4 0,-126 10 0,114-16 0,-590 34 0,-4-45 0,284-2 0,-7 6 0,-438-6 0,532-20 0,-46-1 0,110 12 0,89 3 0,-566-45 0,282 16 0,355 32 0,-415-50 0,319 24 0,74 15 0,-113-34 0,-291-81 0,148 64 0,263 45 0,-13-3 0,-184-65 0,173 47 0,67 25 0,-59-29 0,110 43 0,-134-69 0,124 61 0,1 0 0,0-1 0,1-1 0,-30-33 0,10 3 0,2-2 0,2-1 0,3-2 0,1-1 0,3-1 0,2-2 0,-31-99 0,38 82 0,3-1 0,3 0 0,4-1 0,2 0 0,6-80 0,-2 1 0,4-140 0,3 261 0,1 1 0,1 0 0,2 0 0,14-33 0,4-17 0,-10 28 0,1 2 0,4 0 0,1 1 0,58-90 0,-60 110 0,0 1 0,2 0 0,1 2 0,1 1 0,51-40 0,-8 15 0,3 3 0,145-72 0,172-36 0,-332 135 0,-15 4 0,2 2 0,0 1 0,0 2 0,1 2 0,71-5 0,95-7 0,-75 23 0,72-4 0,19-22 0,-130 15 0,86-4 0,-76 15 0,150-4 0,-165-9 0,-50 5 0,47-1 0,47 10 0,106-5 0,-204-3 0,43-12 0,-46 9 0,53-6 0,79 10 0,-95 4 0,84-11 0,-81 4-56,120 4-1,-111 4-1195,-69-1-5574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7:02.2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24575,'0'505'0,"1"-478"0,10 49 0,-6-48 0,1 47 0,-6 565 0,1-620 45,1 0-1,6 29 1,3 22-1544,-9-52-5327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7:04.5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24575,'0'1900'-1365,"0"-1881"-5461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7:07.6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24575,'0'941'0,"15"-735"0,-6-122 0,1-4 0,-4-44 0,1 51 0,-8 82-1365,1-150-5461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17:11.1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53 1 24575,'0'986'0,"-2"-960"0,0-1 0,-6 26 0,3-24 0,-3 50 0,8-33 0,1-13 0,-1-1 0,-2 0 0,-9 50 0,4-41 0,3 0 0,1 1 0,2-1 0,4 45 0,0 9 0,-3-12-1365,0-57-5461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kseyzimin/BME-Algorithms-for-Analysis-of-Genomic-Data/raw/refs/heads/main/read1.f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lekseyzimin/yah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582-59F8-8CCD-1823-9771E44A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#4: Build K-unitigs from 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65F7-8C53-F1D8-4FD1-B1279982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Lab #4: </a:t>
            </a:r>
            <a:r>
              <a:rPr lang="en-US" sz="1800" dirty="0">
                <a:solidFill>
                  <a:srgbClr val="FF0000"/>
                </a:solidFill>
              </a:rPr>
              <a:t>Due Friday October 24.</a:t>
            </a:r>
            <a:r>
              <a:rPr lang="en-US" sz="1800" dirty="0"/>
              <a:t> The goal for Lab #4 is to write code that parses reads in fastq file, counts canonical K-</a:t>
            </a:r>
            <a:r>
              <a:rPr lang="en-US" sz="1800" dirty="0" err="1"/>
              <a:t>mers</a:t>
            </a:r>
            <a:r>
              <a:rPr lang="en-US" sz="1800" dirty="0"/>
              <a:t> for a given K, and then builds K-unitigs – unique non branching paths of K-</a:t>
            </a:r>
            <a:r>
              <a:rPr lang="en-US" sz="1800" dirty="0" err="1"/>
              <a:t>mers</a:t>
            </a:r>
            <a:r>
              <a:rPr lang="en-US" sz="1800" dirty="0"/>
              <a:t> in a K-mer graph.  K-unitigs are genomic sequences. All K-</a:t>
            </a:r>
            <a:r>
              <a:rPr lang="en-US" sz="1800" dirty="0" err="1"/>
              <a:t>mers</a:t>
            </a:r>
            <a:r>
              <a:rPr lang="en-US" sz="1800" dirty="0"/>
              <a:t> in the reads must be present in K-unitigs.  Each K-mer of size K must be in only one K-</a:t>
            </a:r>
            <a:r>
              <a:rPr lang="en-US" sz="1800" dirty="0" err="1"/>
              <a:t>unitig</a:t>
            </a:r>
            <a:r>
              <a:rPr lang="en-US" sz="1800" dirty="0"/>
              <a:t>.</a:t>
            </a:r>
          </a:p>
          <a:p>
            <a:r>
              <a:rPr lang="en-US" sz="1800" dirty="0"/>
              <a:t>Reads are provided in </a:t>
            </a:r>
            <a:r>
              <a:rPr lang="en-US" sz="1800" dirty="0" err="1"/>
              <a:t>autograder</a:t>
            </a:r>
            <a:r>
              <a:rPr lang="en-US" sz="1800" dirty="0"/>
              <a:t> as “read1.fq”.  You can assume that this file is in your current directory. Reads are also available on github for testing: </a:t>
            </a:r>
            <a:r>
              <a:rPr lang="en-US" sz="1800" dirty="0">
                <a:hlinkClick r:id="rId2"/>
              </a:rPr>
              <a:t>https://github.com/alekseyzimin/BME-Algorithms-for-Analysis-of-Genomic-Data/raw/refs/heads/main/read1.fq</a:t>
            </a:r>
            <a:r>
              <a:rPr lang="en-US" sz="1800" dirty="0"/>
              <a:t> </a:t>
            </a:r>
          </a:p>
          <a:p>
            <a:r>
              <a:rPr lang="en-US" sz="1800" dirty="0"/>
              <a:t>Write the following functions in python:</a:t>
            </a:r>
          </a:p>
          <a:p>
            <a:pPr lvl="1"/>
            <a:r>
              <a:rPr lang="en-US" sz="1800" dirty="0"/>
              <a:t>(g:10/u:10) </a:t>
            </a:r>
            <a:r>
              <a:rPr lang="en-US" sz="1800" i="1" dirty="0" err="1"/>
              <a:t>reverse_complement</a:t>
            </a:r>
            <a:r>
              <a:rPr lang="en-US" sz="1800" i="1" dirty="0"/>
              <a:t>(seq) </a:t>
            </a:r>
            <a:r>
              <a:rPr lang="en-US" sz="1800" dirty="0"/>
              <a:t>– returns reverse complement of sequence </a:t>
            </a:r>
            <a:r>
              <a:rPr lang="en-US" sz="1800" i="1" dirty="0"/>
              <a:t>seq</a:t>
            </a:r>
          </a:p>
          <a:p>
            <a:pPr lvl="1"/>
            <a:r>
              <a:rPr lang="en-US" sz="1800" dirty="0"/>
              <a:t>(g:10/u:10) </a:t>
            </a:r>
            <a:r>
              <a:rPr lang="en-US" sz="1800" i="1" dirty="0" err="1"/>
              <a:t>canonical_kmer</a:t>
            </a:r>
            <a:r>
              <a:rPr lang="en-US" sz="1800" i="1" dirty="0"/>
              <a:t>(</a:t>
            </a:r>
            <a:r>
              <a:rPr lang="en-US" sz="1800" i="1" dirty="0" err="1"/>
              <a:t>kmer</a:t>
            </a:r>
            <a:r>
              <a:rPr lang="en-US" sz="1800" i="1" dirty="0"/>
              <a:t>) </a:t>
            </a:r>
            <a:r>
              <a:rPr lang="en-US" sz="1800" dirty="0"/>
              <a:t>– returns canonical  version of the k-mer </a:t>
            </a:r>
            <a:r>
              <a:rPr lang="en-US" sz="1800" i="1" dirty="0" err="1"/>
              <a:t>kmer</a:t>
            </a:r>
            <a:r>
              <a:rPr lang="en-US" sz="1800" dirty="0"/>
              <a:t> using </a:t>
            </a:r>
            <a:r>
              <a:rPr lang="en-US" sz="1800" u="sng" dirty="0"/>
              <a:t>lexicographic</a:t>
            </a:r>
            <a:r>
              <a:rPr lang="en-US" sz="1800" dirty="0"/>
              <a:t> order </a:t>
            </a:r>
          </a:p>
          <a:p>
            <a:pPr lvl="1"/>
            <a:r>
              <a:rPr lang="en-US" sz="1800" dirty="0"/>
              <a:t>(g:10/u:20) </a:t>
            </a:r>
            <a:r>
              <a:rPr lang="en-US" sz="1800" i="1" dirty="0" err="1"/>
              <a:t>count_canonical_kmers</a:t>
            </a:r>
            <a:r>
              <a:rPr lang="en-US" sz="1800" i="1" dirty="0"/>
              <a:t>(</a:t>
            </a:r>
            <a:r>
              <a:rPr lang="en-US" sz="1800" i="1" dirty="0" err="1"/>
              <a:t>file.fastq,k</a:t>
            </a:r>
            <a:r>
              <a:rPr lang="en-US" sz="1800" i="1" dirty="0"/>
              <a:t>) </a:t>
            </a:r>
            <a:r>
              <a:rPr lang="en-US" sz="1800" dirty="0"/>
              <a:t>– reads genome sequences from </a:t>
            </a:r>
            <a:r>
              <a:rPr lang="en-US" sz="1800" i="1" dirty="0" err="1"/>
              <a:t>file.fastq</a:t>
            </a:r>
            <a:r>
              <a:rPr lang="en-US" sz="1800" dirty="0"/>
              <a:t>, returns dictionary </a:t>
            </a:r>
            <a:r>
              <a:rPr lang="en-US" sz="1800" dirty="0" err="1"/>
              <a:t>kmer_counts</a:t>
            </a:r>
            <a:r>
              <a:rPr lang="en-US" sz="1800" dirty="0"/>
              <a:t>[</a:t>
            </a:r>
            <a:r>
              <a:rPr lang="en-US" sz="1800" dirty="0" err="1"/>
              <a:t>kmer</a:t>
            </a:r>
            <a:r>
              <a:rPr lang="en-US" sz="1800" dirty="0"/>
              <a:t>]=count for K-mer size </a:t>
            </a:r>
            <a:r>
              <a:rPr lang="en-US" sz="1800" i="1" dirty="0"/>
              <a:t>k</a:t>
            </a:r>
          </a:p>
          <a:p>
            <a:pPr lvl="1"/>
            <a:r>
              <a:rPr lang="en-US" sz="1800" dirty="0"/>
              <a:t>(g:10/u:20) </a:t>
            </a:r>
            <a:r>
              <a:rPr lang="en-US" sz="1800" i="1" dirty="0"/>
              <a:t>compute_n50(sequences) -- </a:t>
            </a:r>
            <a:r>
              <a:rPr lang="en-US" sz="1800" dirty="0"/>
              <a:t>returns N50 of sequences in the input array </a:t>
            </a:r>
            <a:r>
              <a:rPr lang="en-US" sz="1800" i="1" dirty="0"/>
              <a:t>sequences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(g:40/u:40) </a:t>
            </a:r>
            <a:r>
              <a:rPr lang="en-US" sz="1800" i="1" dirty="0" err="1"/>
              <a:t>build_unitigs</a:t>
            </a:r>
            <a:r>
              <a:rPr lang="en-US" sz="1800" i="1" dirty="0"/>
              <a:t>(</a:t>
            </a:r>
            <a:r>
              <a:rPr lang="en-US" sz="1800" i="1" dirty="0" err="1"/>
              <a:t>kmer_counts</a:t>
            </a:r>
            <a:r>
              <a:rPr lang="en-US" sz="1800" i="1" dirty="0"/>
              <a:t>) </a:t>
            </a:r>
            <a:r>
              <a:rPr lang="en-US" sz="1800" dirty="0"/>
              <a:t>– returns array of k-</a:t>
            </a:r>
            <a:r>
              <a:rPr lang="en-US" sz="1800" dirty="0" err="1"/>
              <a:t>unitig</a:t>
            </a:r>
            <a:r>
              <a:rPr lang="en-US" sz="1800" dirty="0"/>
              <a:t> sequences, argument is dictionary </a:t>
            </a:r>
            <a:r>
              <a:rPr lang="en-US" sz="1800" dirty="0" err="1"/>
              <a:t>kmer_counts</a:t>
            </a:r>
            <a:r>
              <a:rPr lang="en-US" sz="1800" dirty="0"/>
              <a:t> produced by </a:t>
            </a:r>
            <a:r>
              <a:rPr lang="en-US" sz="1800" i="1" dirty="0" err="1"/>
              <a:t>count_canonical_kmers</a:t>
            </a:r>
            <a:endParaRPr lang="en-US" sz="1800" dirty="0"/>
          </a:p>
          <a:p>
            <a:r>
              <a:rPr lang="en-US" sz="1800" dirty="0"/>
              <a:t>Graduate section only(g:20):  run </a:t>
            </a:r>
            <a:r>
              <a:rPr lang="en-US" sz="1800" i="1" dirty="0"/>
              <a:t>compute_n50(</a:t>
            </a:r>
            <a:r>
              <a:rPr lang="en-US" sz="1800" i="1" dirty="0" err="1"/>
              <a:t>build_unitigs</a:t>
            </a:r>
            <a:r>
              <a:rPr lang="en-US" sz="1800" i="1" dirty="0"/>
              <a:t>(</a:t>
            </a:r>
            <a:r>
              <a:rPr lang="en-US" sz="1800" i="1" dirty="0" err="1"/>
              <a:t>count_canonical_kmers</a:t>
            </a:r>
            <a:r>
              <a:rPr lang="en-US" sz="1800" i="1" dirty="0"/>
              <a:t>(</a:t>
            </a:r>
            <a:r>
              <a:rPr lang="en-US" sz="1800" i="1" dirty="0" err="1"/>
              <a:t>fastq_path,k</a:t>
            </a:r>
            <a:r>
              <a:rPr lang="en-US" sz="1800" i="1" dirty="0"/>
              <a:t>))) </a:t>
            </a:r>
            <a:r>
              <a:rPr lang="en-US" sz="1800" dirty="0"/>
              <a:t>code varying K-mer size between 15 and 90, and submit a plot of how K-unitigs N50 varies with K.  At which K value the N50(K) is the largest?  Add the value in a text box to the plot.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392B8-A9E4-6BF5-620C-98C3C46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792ABE-F3A3-B77B-EACE-3E058915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B460-5047-D552-EDC7-23654A2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Hifiasm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B686-8DDB-21DA-C02C-004B812E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13DD4-24C1-A18B-75A9-CAA29B9A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27"/>
          <a:stretch/>
        </p:blipFill>
        <p:spPr>
          <a:xfrm>
            <a:off x="293210" y="2512770"/>
            <a:ext cx="4565829" cy="3191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CD45F8-29FF-6369-8C80-401E4ABEF658}"/>
              </a:ext>
            </a:extLst>
          </p:cNvPr>
          <p:cNvSpPr/>
          <p:nvPr/>
        </p:nvSpPr>
        <p:spPr>
          <a:xfrm>
            <a:off x="217115" y="4442814"/>
            <a:ext cx="11735810" cy="593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AED9-562D-766D-4209-CE869B863BBE}"/>
              </a:ext>
            </a:extLst>
          </p:cNvPr>
          <p:cNvSpPr txBox="1"/>
          <p:nvPr/>
        </p:nvSpPr>
        <p:spPr>
          <a:xfrm>
            <a:off x="5004590" y="4555123"/>
            <a:ext cx="64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uniquely assemble-able contigs (unitigs), with small bubbles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F8A318-8E3E-CD80-4EA4-2AB4FBD594A4}"/>
              </a:ext>
            </a:extLst>
          </p:cNvPr>
          <p:cNvSpPr/>
          <p:nvPr/>
        </p:nvSpPr>
        <p:spPr>
          <a:xfrm>
            <a:off x="5384575" y="3295843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61271-6553-52D0-D8B7-837FF4E04E8A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5689985" y="3448243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E0EA1A-8CFD-EF9F-503E-D63757A34D82}"/>
              </a:ext>
            </a:extLst>
          </p:cNvPr>
          <p:cNvSpPr/>
          <p:nvPr/>
        </p:nvSpPr>
        <p:spPr>
          <a:xfrm>
            <a:off x="6148405" y="3295538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677334-14C6-7F9F-E102-767F8062CA82}"/>
              </a:ext>
            </a:extLst>
          </p:cNvPr>
          <p:cNvSpPr/>
          <p:nvPr/>
        </p:nvSpPr>
        <p:spPr>
          <a:xfrm>
            <a:off x="7024078" y="2790308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055F87-00F6-558A-0045-659A125145C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7329488" y="2942708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7659D89-6D6E-34CF-5B38-14680252864A}"/>
              </a:ext>
            </a:extLst>
          </p:cNvPr>
          <p:cNvSpPr/>
          <p:nvPr/>
        </p:nvSpPr>
        <p:spPr>
          <a:xfrm>
            <a:off x="7787908" y="2790003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2B6F1D-F1C7-7312-A1ED-FA98F4FFC1E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453815" y="2943013"/>
            <a:ext cx="570263" cy="50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D34186-4BA8-81AB-BCA9-5134242F6143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8093318" y="2942708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4BFDF58-868C-7D61-ABF5-5AF5C5DCBF5E}"/>
              </a:ext>
            </a:extLst>
          </p:cNvPr>
          <p:cNvSpPr/>
          <p:nvPr/>
        </p:nvSpPr>
        <p:spPr>
          <a:xfrm>
            <a:off x="8551738" y="2790003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6444A4-B704-93C4-FCD7-EFAADAC5B909}"/>
              </a:ext>
            </a:extLst>
          </p:cNvPr>
          <p:cNvSpPr/>
          <p:nvPr/>
        </p:nvSpPr>
        <p:spPr>
          <a:xfrm>
            <a:off x="9337067" y="3294523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42F500-6B68-0721-BADC-56FB9EEBC392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9642477" y="3447228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69DFD-A060-BED5-3857-F980467D84D2}"/>
              </a:ext>
            </a:extLst>
          </p:cNvPr>
          <p:cNvSpPr/>
          <p:nvPr/>
        </p:nvSpPr>
        <p:spPr>
          <a:xfrm>
            <a:off x="10100897" y="3294523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DA362-229E-1098-8262-A7229D2DF26D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8857148" y="2942708"/>
            <a:ext cx="524645" cy="3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7CD1DF-A4EE-31AE-95F3-9724BE21A5DD}"/>
              </a:ext>
            </a:extLst>
          </p:cNvPr>
          <p:cNvCxnSpPr>
            <a:cxnSpLocks/>
            <a:stCxn id="24" idx="7"/>
            <a:endCxn id="31" idx="2"/>
          </p:cNvCxnSpPr>
          <p:nvPr/>
        </p:nvCxnSpPr>
        <p:spPr>
          <a:xfrm flipV="1">
            <a:off x="10361581" y="2791235"/>
            <a:ext cx="431056" cy="54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30A4FC4-BD3A-E74D-F1E4-3C59D1D19312}"/>
              </a:ext>
            </a:extLst>
          </p:cNvPr>
          <p:cNvSpPr/>
          <p:nvPr/>
        </p:nvSpPr>
        <p:spPr>
          <a:xfrm>
            <a:off x="10792637" y="2638530"/>
            <a:ext cx="305410" cy="30541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B4B3B7-06B1-051C-0B89-F328691CE638}"/>
              </a:ext>
            </a:extLst>
          </p:cNvPr>
          <p:cNvCxnSpPr>
            <a:cxnSpLocks/>
            <a:stCxn id="31" idx="6"/>
            <a:endCxn id="40" idx="1"/>
          </p:cNvCxnSpPr>
          <p:nvPr/>
        </p:nvCxnSpPr>
        <p:spPr>
          <a:xfrm>
            <a:off x="11098047" y="2791235"/>
            <a:ext cx="509011" cy="54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946E51A-2CF9-4708-4E6F-99334EE74A82}"/>
              </a:ext>
            </a:extLst>
          </p:cNvPr>
          <p:cNvSpPr/>
          <p:nvPr/>
        </p:nvSpPr>
        <p:spPr>
          <a:xfrm>
            <a:off x="10798502" y="3292142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E02C7-C6A5-25C3-B308-4EDDB7DC191A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11103912" y="3444542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FE4F9D7-3E75-EB4D-F0BB-FE1558B1CC1A}"/>
              </a:ext>
            </a:extLst>
          </p:cNvPr>
          <p:cNvSpPr/>
          <p:nvPr/>
        </p:nvSpPr>
        <p:spPr>
          <a:xfrm>
            <a:off x="11562332" y="3291837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22DB4F-B527-F568-53D8-96900C4CC703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 flipV="1">
            <a:off x="10406307" y="3444847"/>
            <a:ext cx="392195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956DB17-98EA-F226-E73A-A7BE139B7442}"/>
              </a:ext>
            </a:extLst>
          </p:cNvPr>
          <p:cNvSpPr/>
          <p:nvPr/>
        </p:nvSpPr>
        <p:spPr>
          <a:xfrm>
            <a:off x="7024078" y="3779193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22D47D-5803-60E6-9EA9-F455EC05766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7329488" y="3931593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9E5C0A2-F78B-6C8C-0716-FF6F06FA0E79}"/>
              </a:ext>
            </a:extLst>
          </p:cNvPr>
          <p:cNvSpPr/>
          <p:nvPr/>
        </p:nvSpPr>
        <p:spPr>
          <a:xfrm>
            <a:off x="7787908" y="3778888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9D70A0-5C0A-203D-5215-A786CAD18528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8093318" y="3931593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46AB4-BA72-5E27-0DDC-054FC938F9E4}"/>
              </a:ext>
            </a:extLst>
          </p:cNvPr>
          <p:cNvSpPr/>
          <p:nvPr/>
        </p:nvSpPr>
        <p:spPr>
          <a:xfrm>
            <a:off x="8551738" y="3778888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1D2558-DD0A-0457-584C-77343914EF80}"/>
              </a:ext>
            </a:extLst>
          </p:cNvPr>
          <p:cNvCxnSpPr>
            <a:cxnSpLocks/>
            <a:stCxn id="11" idx="6"/>
            <a:endCxn id="57" idx="2"/>
          </p:cNvCxnSpPr>
          <p:nvPr/>
        </p:nvCxnSpPr>
        <p:spPr>
          <a:xfrm>
            <a:off x="6453815" y="3448243"/>
            <a:ext cx="570263" cy="48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CF5279-9861-DC74-370A-5C9C4B0390E2}"/>
              </a:ext>
            </a:extLst>
          </p:cNvPr>
          <p:cNvCxnSpPr>
            <a:cxnSpLocks/>
            <a:stCxn id="61" idx="6"/>
            <a:endCxn id="22" idx="3"/>
          </p:cNvCxnSpPr>
          <p:nvPr/>
        </p:nvCxnSpPr>
        <p:spPr>
          <a:xfrm flipV="1">
            <a:off x="8857148" y="3555207"/>
            <a:ext cx="524645" cy="37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4775C9-87E4-CF42-C7D1-53A6DEF8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2F2C-D38C-F267-7F24-FA081BBC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Hifiasm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679F5-E27A-D299-A57A-CE623FC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5D359-F60E-E219-1AB2-0CFBAA7F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27"/>
          <a:stretch/>
        </p:blipFill>
        <p:spPr>
          <a:xfrm>
            <a:off x="293210" y="2512770"/>
            <a:ext cx="4565829" cy="3191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2FC8D1-E00F-959F-3E8B-35019B22BA93}"/>
              </a:ext>
            </a:extLst>
          </p:cNvPr>
          <p:cNvSpPr/>
          <p:nvPr/>
        </p:nvSpPr>
        <p:spPr>
          <a:xfrm>
            <a:off x="180575" y="3814834"/>
            <a:ext cx="11735810" cy="593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F534F-AC34-A677-B59A-26DE54E9583C}"/>
              </a:ext>
            </a:extLst>
          </p:cNvPr>
          <p:cNvSpPr txBox="1"/>
          <p:nvPr/>
        </p:nvSpPr>
        <p:spPr>
          <a:xfrm>
            <a:off x="5051425" y="3804253"/>
            <a:ext cx="643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uniquely assemble-able contigs (unitigs), without small bubbles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917B6A-72E9-1B5C-C330-E9C32C7ABEF7}"/>
              </a:ext>
            </a:extLst>
          </p:cNvPr>
          <p:cNvSpPr/>
          <p:nvPr/>
        </p:nvSpPr>
        <p:spPr>
          <a:xfrm>
            <a:off x="5265027" y="2451428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F4821B-4162-E15C-5EDD-370D51442ABB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5570437" y="2603828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C8A2166-44E0-2205-CDD9-C4A450FBE74D}"/>
              </a:ext>
            </a:extLst>
          </p:cNvPr>
          <p:cNvSpPr/>
          <p:nvPr/>
        </p:nvSpPr>
        <p:spPr>
          <a:xfrm>
            <a:off x="6028857" y="2451123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DA65F7-2137-BDE7-7620-3C7721BE0244}"/>
              </a:ext>
            </a:extLst>
          </p:cNvPr>
          <p:cNvSpPr/>
          <p:nvPr/>
        </p:nvSpPr>
        <p:spPr>
          <a:xfrm>
            <a:off x="6904530" y="1945893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FD712-F40E-ED26-0FEE-2D058C59B19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7209940" y="2098293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833CC3F-AC6E-7A96-2764-B9877A3E8F1A}"/>
              </a:ext>
            </a:extLst>
          </p:cNvPr>
          <p:cNvSpPr/>
          <p:nvPr/>
        </p:nvSpPr>
        <p:spPr>
          <a:xfrm>
            <a:off x="7668360" y="1945588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B287ED-408E-BC5E-484B-B0B53655DCE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334267" y="2098598"/>
            <a:ext cx="570263" cy="50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29C9A3-82A5-F538-C044-0959BBA87527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7973770" y="2098293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D0082D4-F781-B3AC-BE77-D45D1ED42AEA}"/>
              </a:ext>
            </a:extLst>
          </p:cNvPr>
          <p:cNvSpPr/>
          <p:nvPr/>
        </p:nvSpPr>
        <p:spPr>
          <a:xfrm>
            <a:off x="8432190" y="1945588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A21F71-949B-A3AC-6962-661596E157C7}"/>
              </a:ext>
            </a:extLst>
          </p:cNvPr>
          <p:cNvSpPr/>
          <p:nvPr/>
        </p:nvSpPr>
        <p:spPr>
          <a:xfrm>
            <a:off x="9217519" y="2450108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206A5-43E8-B0EF-CFCD-73492BA83CF7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9522929" y="2602813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4D2E01B-4C97-FA65-EE2A-DF08016C3CEE}"/>
              </a:ext>
            </a:extLst>
          </p:cNvPr>
          <p:cNvSpPr/>
          <p:nvPr/>
        </p:nvSpPr>
        <p:spPr>
          <a:xfrm>
            <a:off x="9981349" y="2450108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4C7D3D-4BA0-9172-0379-3DD2FD2CED57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8737600" y="2098293"/>
            <a:ext cx="524645" cy="3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9E522B-AB38-A2A5-2362-59A10A04CF8F}"/>
              </a:ext>
            </a:extLst>
          </p:cNvPr>
          <p:cNvSpPr/>
          <p:nvPr/>
        </p:nvSpPr>
        <p:spPr>
          <a:xfrm>
            <a:off x="10678954" y="2447727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7707B0-808E-9544-9476-811BB04651A4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10984364" y="2600127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2AA99B-8267-2508-45B0-1883A4491923}"/>
              </a:ext>
            </a:extLst>
          </p:cNvPr>
          <p:cNvSpPr/>
          <p:nvPr/>
        </p:nvSpPr>
        <p:spPr>
          <a:xfrm>
            <a:off x="11442784" y="2447422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C048A5-3A1B-385E-AB93-9D90244BF339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 flipV="1">
            <a:off x="10286759" y="2600432"/>
            <a:ext cx="392195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5D1FA4-340E-9835-E15E-9723D7FECE1D}"/>
              </a:ext>
            </a:extLst>
          </p:cNvPr>
          <p:cNvSpPr/>
          <p:nvPr/>
        </p:nvSpPr>
        <p:spPr>
          <a:xfrm>
            <a:off x="6904530" y="2934778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CEB683-8D51-3B4C-413B-0FDA26D5625F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7209940" y="3087178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CD10F58-EA3F-1BDD-A30E-C94C52BF4B58}"/>
              </a:ext>
            </a:extLst>
          </p:cNvPr>
          <p:cNvSpPr/>
          <p:nvPr/>
        </p:nvSpPr>
        <p:spPr>
          <a:xfrm>
            <a:off x="7668360" y="2934473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F88EDD-928A-7CE0-B6FC-DA80B2322DFF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7973770" y="3087178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871C2D4-F77D-AA90-45F9-700DD9C2B32B}"/>
              </a:ext>
            </a:extLst>
          </p:cNvPr>
          <p:cNvSpPr/>
          <p:nvPr/>
        </p:nvSpPr>
        <p:spPr>
          <a:xfrm>
            <a:off x="8432190" y="2934473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667515-4095-0EB5-899F-F821DC921EA5}"/>
              </a:ext>
            </a:extLst>
          </p:cNvPr>
          <p:cNvCxnSpPr>
            <a:cxnSpLocks/>
            <a:stCxn id="11" idx="6"/>
            <a:endCxn id="57" idx="2"/>
          </p:cNvCxnSpPr>
          <p:nvPr/>
        </p:nvCxnSpPr>
        <p:spPr>
          <a:xfrm>
            <a:off x="6334267" y="2603828"/>
            <a:ext cx="570263" cy="48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E281F2-D865-8F11-F556-1ABDF0F56BD9}"/>
              </a:ext>
            </a:extLst>
          </p:cNvPr>
          <p:cNvCxnSpPr>
            <a:cxnSpLocks/>
            <a:stCxn id="61" idx="6"/>
            <a:endCxn id="22" idx="3"/>
          </p:cNvCxnSpPr>
          <p:nvPr/>
        </p:nvCxnSpPr>
        <p:spPr>
          <a:xfrm flipV="1">
            <a:off x="8737600" y="2710792"/>
            <a:ext cx="524645" cy="37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0E335B-BFEB-D265-EB77-F17964E0E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1D3B-4ABD-6BFC-403B-88D1CF48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Hifiasm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E737-C961-4A05-2DFD-C413484B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DB445-05BC-2FA6-D711-E4264ACD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27"/>
          <a:stretch/>
        </p:blipFill>
        <p:spPr>
          <a:xfrm>
            <a:off x="293210" y="2512770"/>
            <a:ext cx="4565829" cy="3191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106439-8D2F-0B11-93EC-86C253652B7A}"/>
              </a:ext>
            </a:extLst>
          </p:cNvPr>
          <p:cNvSpPr/>
          <p:nvPr/>
        </p:nvSpPr>
        <p:spPr>
          <a:xfrm>
            <a:off x="145219" y="3179168"/>
            <a:ext cx="11735810" cy="593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CEFF3-67A7-0D82-D4AA-3E1F8767F905}"/>
              </a:ext>
            </a:extLst>
          </p:cNvPr>
          <p:cNvSpPr txBox="1"/>
          <p:nvPr/>
        </p:nvSpPr>
        <p:spPr>
          <a:xfrm>
            <a:off x="4859039" y="3244334"/>
            <a:ext cx="64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contigs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70278-9556-2AF1-1CA2-8E376912063F}"/>
              </a:ext>
            </a:extLst>
          </p:cNvPr>
          <p:cNvSpPr/>
          <p:nvPr/>
        </p:nvSpPr>
        <p:spPr>
          <a:xfrm>
            <a:off x="5220022" y="4573754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8C561-FFCE-82F3-C597-FCCE5FFF5FA3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5525432" y="4726154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94E0315-EBD5-627C-26EC-2C738C7B6A21}"/>
              </a:ext>
            </a:extLst>
          </p:cNvPr>
          <p:cNvSpPr/>
          <p:nvPr/>
        </p:nvSpPr>
        <p:spPr>
          <a:xfrm>
            <a:off x="5983852" y="4573449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45CE63-5C46-066A-7F79-DFA54B2AEEA9}"/>
              </a:ext>
            </a:extLst>
          </p:cNvPr>
          <p:cNvSpPr/>
          <p:nvPr/>
        </p:nvSpPr>
        <p:spPr>
          <a:xfrm>
            <a:off x="6859525" y="4068219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2423EF-22FF-4F06-776A-8A7D985F6B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7164935" y="4220619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4E8C745-12A8-BC89-9858-F6434BFF190D}"/>
              </a:ext>
            </a:extLst>
          </p:cNvPr>
          <p:cNvSpPr/>
          <p:nvPr/>
        </p:nvSpPr>
        <p:spPr>
          <a:xfrm>
            <a:off x="7623355" y="4067914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D12588-3F9E-EC1C-6784-44851500210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289262" y="4220924"/>
            <a:ext cx="570263" cy="50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45F35-7BA5-35C9-5AF6-37CB5479E225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7928765" y="4220619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48D1AB-BF44-B542-019F-6950C9069B2F}"/>
              </a:ext>
            </a:extLst>
          </p:cNvPr>
          <p:cNvSpPr/>
          <p:nvPr/>
        </p:nvSpPr>
        <p:spPr>
          <a:xfrm>
            <a:off x="8387185" y="4067914"/>
            <a:ext cx="305410" cy="305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DEA56D-ED09-2B99-84F1-790622E19656}"/>
              </a:ext>
            </a:extLst>
          </p:cNvPr>
          <p:cNvSpPr/>
          <p:nvPr/>
        </p:nvSpPr>
        <p:spPr>
          <a:xfrm>
            <a:off x="9172514" y="4572434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0830-E475-9C19-BBAD-23FC337524F9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9477924" y="4725139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661B9F6-8DE9-FBD0-8024-14BBCF1354AA}"/>
              </a:ext>
            </a:extLst>
          </p:cNvPr>
          <p:cNvSpPr/>
          <p:nvPr/>
        </p:nvSpPr>
        <p:spPr>
          <a:xfrm>
            <a:off x="9936344" y="4572434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AA8C-A025-1A00-2C63-334DF13D7FA8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8692595" y="4220619"/>
            <a:ext cx="524645" cy="3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90CD16-95D9-F2FC-3794-BDC605F2DFF7}"/>
              </a:ext>
            </a:extLst>
          </p:cNvPr>
          <p:cNvSpPr/>
          <p:nvPr/>
        </p:nvSpPr>
        <p:spPr>
          <a:xfrm>
            <a:off x="10633949" y="4570053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C74FC2-CA8F-37E9-DA71-2996A4D5D011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10939359" y="4722453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C3B1F2-D3BE-8F52-0A81-4A05ED6C139E}"/>
              </a:ext>
            </a:extLst>
          </p:cNvPr>
          <p:cNvSpPr/>
          <p:nvPr/>
        </p:nvSpPr>
        <p:spPr>
          <a:xfrm>
            <a:off x="11397779" y="4569748"/>
            <a:ext cx="305410" cy="305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A909F4-6E71-F8C7-FAE0-479CF2F7B37E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 flipV="1">
            <a:off x="10241754" y="4722758"/>
            <a:ext cx="392195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1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753AD2-E59A-BE05-9776-1E0BADB88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4825-474D-A48F-38D4-7FE31BE8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Hifiasm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1E80-C636-80A7-ACBB-0A559C10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379A9-00E6-237F-E52B-F774610E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27"/>
          <a:stretch/>
        </p:blipFill>
        <p:spPr>
          <a:xfrm>
            <a:off x="293210" y="2512770"/>
            <a:ext cx="4565829" cy="3191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6B717A-4ACA-E3D9-5320-C5081688B392}"/>
              </a:ext>
            </a:extLst>
          </p:cNvPr>
          <p:cNvSpPr/>
          <p:nvPr/>
        </p:nvSpPr>
        <p:spPr>
          <a:xfrm>
            <a:off x="162980" y="2548804"/>
            <a:ext cx="11735810" cy="593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8CA92-5CF1-17A5-621B-14370E9CB40D}"/>
              </a:ext>
            </a:extLst>
          </p:cNvPr>
          <p:cNvSpPr txBox="1"/>
          <p:nvPr/>
        </p:nvSpPr>
        <p:spPr>
          <a:xfrm>
            <a:off x="4859039" y="2618540"/>
            <a:ext cx="64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contigs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280F74-FCA0-57E3-AF2F-9A614B7C0930}"/>
              </a:ext>
            </a:extLst>
          </p:cNvPr>
          <p:cNvSpPr/>
          <p:nvPr/>
        </p:nvSpPr>
        <p:spPr>
          <a:xfrm>
            <a:off x="6859525" y="5057104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39C4DB-9C04-952A-8DC0-B5C482BF6B8F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7164935" y="5209504"/>
            <a:ext cx="458420" cy="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AA9FAD3-9E56-FA7B-D550-B37F83112FC7}"/>
              </a:ext>
            </a:extLst>
          </p:cNvPr>
          <p:cNvSpPr/>
          <p:nvPr/>
        </p:nvSpPr>
        <p:spPr>
          <a:xfrm>
            <a:off x="7623355" y="5056799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CF36EE-1C79-B2F2-1428-9218B48398AE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7928765" y="5209504"/>
            <a:ext cx="45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F2B60BC-4EEC-88C2-0998-A68BA45603E9}"/>
              </a:ext>
            </a:extLst>
          </p:cNvPr>
          <p:cNvSpPr/>
          <p:nvPr/>
        </p:nvSpPr>
        <p:spPr>
          <a:xfrm>
            <a:off x="8387185" y="5056799"/>
            <a:ext cx="305410" cy="305410"/>
          </a:xfrm>
          <a:prstGeom prst="ellipse">
            <a:avLst/>
          </a:prstGeom>
          <a:solidFill>
            <a:srgbClr val="D68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0221-713D-0DFF-AE02-87D26FE5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C643-56A1-D575-4F58-F9C978C8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54DE-09DC-09AF-662C-571E3B72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5703326" cy="4123035"/>
          </a:xfrm>
        </p:spPr>
        <p:txBody>
          <a:bodyPr>
            <a:normAutofit fontScale="92500"/>
          </a:bodyPr>
          <a:lstStyle/>
          <a:p>
            <a:r>
              <a:rPr lang="en-US" dirty="0"/>
              <a:t>Assembly of </a:t>
            </a:r>
            <a:r>
              <a:rPr lang="en-US" dirty="0" err="1"/>
              <a:t>Pacbio</a:t>
            </a:r>
            <a:r>
              <a:rPr lang="en-US" dirty="0"/>
              <a:t> CLR/HiFi, ONT reads </a:t>
            </a:r>
          </a:p>
          <a:p>
            <a:r>
              <a:rPr lang="en-US" dirty="0"/>
              <a:t>Not haplotype-aware</a:t>
            </a:r>
          </a:p>
          <a:p>
            <a:r>
              <a:rPr lang="en-US" dirty="0"/>
              <a:t>Uses string graph </a:t>
            </a:r>
          </a:p>
          <a:p>
            <a:r>
              <a:rPr lang="en-US" dirty="0"/>
              <a:t>Can assemble metagenomic data sets</a:t>
            </a:r>
          </a:p>
          <a:p>
            <a:r>
              <a:rPr lang="en-US" dirty="0"/>
              <a:t>Slower than Hifiasm</a:t>
            </a:r>
          </a:p>
          <a:p>
            <a:r>
              <a:rPr lang="en-US" dirty="0"/>
              <a:t>Assemblies of high-error reads (PacBio CLR or ONT) need to be polished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A69E-370F-94A4-DC35-0A9CADC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1256B-3D65-1BFD-623E-27E61379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77" y="1373932"/>
            <a:ext cx="536332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6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B7E56D-3CFA-8BE5-FD32-092527DE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D26-A514-D692-4BDB-45E3EF3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90D8-2DDB-FDD0-3A5C-575767AB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123035"/>
          </a:xfrm>
        </p:spPr>
        <p:txBody>
          <a:bodyPr>
            <a:normAutofit/>
          </a:bodyPr>
          <a:lstStyle/>
          <a:p>
            <a:r>
              <a:rPr lang="en-US" dirty="0"/>
              <a:t>Outputs: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CE319-5488-A351-0C63-6F39E3B6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08E8F-1AC0-1532-8E6A-0C37173B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" y="2207360"/>
            <a:ext cx="7259063" cy="2257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3B4FB1-0B84-10D0-BB85-69B2241A0BDB}"/>
              </a:ext>
            </a:extLst>
          </p:cNvPr>
          <p:cNvSpPr/>
          <p:nvPr/>
        </p:nvSpPr>
        <p:spPr>
          <a:xfrm flipV="1">
            <a:off x="5332475" y="2360064"/>
            <a:ext cx="6544355" cy="305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8EEEE-B696-889F-A402-971E9B77E1E9}"/>
              </a:ext>
            </a:extLst>
          </p:cNvPr>
          <p:cNvSpPr txBox="1"/>
          <p:nvPr/>
        </p:nvSpPr>
        <p:spPr>
          <a:xfrm>
            <a:off x="8069927" y="2319235"/>
            <a:ext cx="350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Assembled scaffolds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2E1F7-18AD-FFA2-BF7E-D98EA719AE36}"/>
              </a:ext>
            </a:extLst>
          </p:cNvPr>
          <p:cNvSpPr/>
          <p:nvPr/>
        </p:nvSpPr>
        <p:spPr>
          <a:xfrm flipV="1">
            <a:off x="5332474" y="3183525"/>
            <a:ext cx="6544355" cy="305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0F743-4F5B-366E-8B89-EAF6302F71A9}"/>
              </a:ext>
            </a:extLst>
          </p:cNvPr>
          <p:cNvSpPr txBox="1"/>
          <p:nvPr/>
        </p:nvSpPr>
        <p:spPr>
          <a:xfrm>
            <a:off x="7317640" y="3140677"/>
            <a:ext cx="45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log, information about the assembly</a:t>
            </a:r>
          </a:p>
        </p:txBody>
      </p:sp>
    </p:spTree>
    <p:extLst>
      <p:ext uri="{BB962C8B-B14F-4D97-AF65-F5344CB8AC3E}">
        <p14:creationId xmlns:p14="http://schemas.microsoft.com/office/powerpoint/2010/main" val="197876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05F4DA3-C174-34A9-BF8B-D2BEAA94F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5719-B8D4-63E7-55C5-5DB9995D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A8C9-7E77-55EA-B1B2-F3DCFF43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123035"/>
          </a:xfrm>
        </p:spPr>
        <p:txBody>
          <a:bodyPr>
            <a:normAutofit/>
          </a:bodyPr>
          <a:lstStyle/>
          <a:p>
            <a:r>
              <a:rPr lang="en-US" dirty="0"/>
              <a:t>Outputs: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4E6EF-AE2D-82D8-FD7E-42164538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ABB6D6-0DBC-7AFF-EFDB-45130A21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2281077"/>
            <a:ext cx="1048848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6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7FC4-7C1C-968A-44AC-C58DEE41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MaSuRCA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9AF3-03F5-D56B-127F-B73F7D04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32" y="1749498"/>
            <a:ext cx="7482699" cy="4759811"/>
          </a:xfrm>
        </p:spPr>
        <p:txBody>
          <a:bodyPr>
            <a:normAutofit/>
          </a:bodyPr>
          <a:lstStyle/>
          <a:p>
            <a:r>
              <a:rPr lang="en-US" dirty="0"/>
              <a:t>Originally designed for short Illumina reads</a:t>
            </a:r>
          </a:p>
          <a:p>
            <a:r>
              <a:rPr lang="en-US" dirty="0"/>
              <a:t>Enables hybrid assembly, ONT + Illumina, or PacBio CLR + Illumina</a:t>
            </a:r>
          </a:p>
          <a:p>
            <a:r>
              <a:rPr lang="en-US" dirty="0"/>
              <a:t>Requires Illumina data</a:t>
            </a:r>
          </a:p>
          <a:p>
            <a:r>
              <a:rPr lang="en-US" dirty="0"/>
              <a:t>Can assemble mega-genomes (20Gbp 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86BF-3F62-9644-B674-B2489F5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4CFD5-6AB7-68E9-5783-C6EF2946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373" y="1749498"/>
            <a:ext cx="4747627" cy="39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3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7E5D-0CD5-5B03-98A7-8D1DA426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Verkko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1E2D-FC0D-B6D8-753C-73B39AAA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6255652" cy="5124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Assembly of hybrid PacBio HiFi/ONT ultralong data</a:t>
            </a:r>
          </a:p>
          <a:p>
            <a:r>
              <a:rPr lang="en-US" dirty="0"/>
              <a:t>Can use </a:t>
            </a:r>
            <a:r>
              <a:rPr lang="en-US" dirty="0" err="1"/>
              <a:t>HiC</a:t>
            </a:r>
            <a:r>
              <a:rPr lang="en-US" dirty="0"/>
              <a:t> data for haplotype resolution/scaffolding</a:t>
            </a:r>
          </a:p>
          <a:p>
            <a:r>
              <a:rPr lang="en-US" dirty="0"/>
              <a:t>Builds assembly graph from error corrected HiFi reads, resolves with ONT </a:t>
            </a:r>
            <a:r>
              <a:rPr lang="en-US" dirty="0" err="1"/>
              <a:t>ultralongs</a:t>
            </a:r>
            <a:r>
              <a:rPr lang="en-US" dirty="0"/>
              <a:t> and </a:t>
            </a:r>
            <a:r>
              <a:rPr lang="en-US" dirty="0" err="1"/>
              <a:t>HiC</a:t>
            </a:r>
            <a:endParaRPr lang="en-US" dirty="0"/>
          </a:p>
          <a:p>
            <a:r>
              <a:rPr lang="en-US" dirty="0"/>
              <a:t>High coverage requirements: ~50x PacBio HiFi, ~50x ONT </a:t>
            </a:r>
            <a:r>
              <a:rPr lang="en-US" dirty="0" err="1"/>
              <a:t>ultralongs</a:t>
            </a:r>
            <a:endParaRPr lang="en-US" dirty="0"/>
          </a:p>
          <a:p>
            <a:r>
              <a:rPr lang="en-US" dirty="0"/>
              <a:t>Can produce assemblies where many chromosomes are T2T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792D-6616-3A06-8082-1E520505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FE806-9E46-D5EC-88C7-7B59E05F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95" y="1366549"/>
            <a:ext cx="5474905" cy="42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4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2504E-6505-F7CA-6A06-D019C1E1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B27-A22A-8717-7E25-1405E07A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MaSuRCA - POLCA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42EB-0430-C773-8742-0536B333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1" y="1596540"/>
            <a:ext cx="5754054" cy="4842761"/>
          </a:xfrm>
        </p:spPr>
        <p:txBody>
          <a:bodyPr/>
          <a:lstStyle/>
          <a:p>
            <a:r>
              <a:rPr lang="en-US" dirty="0"/>
              <a:t>Polishing tool to fix errors in contigs</a:t>
            </a:r>
          </a:p>
          <a:p>
            <a:r>
              <a:rPr lang="en-US" dirty="0"/>
              <a:t>Can be used for variant calling (convenient!)</a:t>
            </a:r>
          </a:p>
          <a:p>
            <a:r>
              <a:rPr lang="en-US" dirty="0"/>
              <a:t>Evaluates contig sequence quality</a:t>
            </a:r>
          </a:p>
          <a:p>
            <a:r>
              <a:rPr lang="en-US" dirty="0"/>
              <a:t>Distributed with MaSuRCA assembler</a:t>
            </a:r>
          </a:p>
          <a:p>
            <a:r>
              <a:rPr lang="en-US" dirty="0"/>
              <a:t>Has been re-implemented in Python as </a:t>
            </a:r>
            <a:r>
              <a:rPr lang="en-US" i="1" dirty="0" err="1"/>
              <a:t>pypolca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3CB11-0716-EA22-15D5-5D6A2F74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749C8-EB7F-61F3-CC04-DEBA8AC4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24" y="1596540"/>
            <a:ext cx="5420481" cy="2695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AB6A9-8CE4-76DC-7610-E1C97784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18" y="4160124"/>
            <a:ext cx="3534804" cy="25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0EF0-5913-D081-346D-D16D6375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DDAB-4893-CF5C-98EF-F172D1CF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K-unitigs are uniquely assemble-able paths of K-</a:t>
            </a:r>
            <a:r>
              <a:rPr lang="en-US" dirty="0" err="1"/>
              <a:t>mers</a:t>
            </a:r>
            <a:r>
              <a:rPr lang="en-US" dirty="0"/>
              <a:t> connected with K-1 exact overlaps</a:t>
            </a:r>
          </a:p>
          <a:p>
            <a:r>
              <a:rPr lang="en-US" dirty="0"/>
              <a:t>Paths must not contain any branches in forward or reverse direction</a:t>
            </a:r>
          </a:p>
          <a:p>
            <a:r>
              <a:rPr lang="en-US" dirty="0"/>
              <a:t>Pick a canonical K-mer, check if it has been used in a path before, and if not, extend uniquely forward and backward checking for branches</a:t>
            </a:r>
          </a:p>
          <a:p>
            <a:r>
              <a:rPr lang="en-US" dirty="0"/>
              <a:t>Stop extension if a forward or backward branch detected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FC87-C108-0A82-FD97-9287136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9E28-7920-B26B-613D-E2B5F17A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E98A-BB50-71BF-324B-EADDF86E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MaSuRCA - SAMBA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13B3-F8A8-BE95-6200-6900F224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37" y="1787986"/>
            <a:ext cx="11479871" cy="2075560"/>
          </a:xfrm>
        </p:spPr>
        <p:txBody>
          <a:bodyPr/>
          <a:lstStyle/>
          <a:p>
            <a:r>
              <a:rPr lang="en-US" dirty="0"/>
              <a:t>Scaffolding tool to improve contig sizes with long reads (ONT/PacBio)</a:t>
            </a:r>
          </a:p>
          <a:p>
            <a:r>
              <a:rPr lang="en-US" dirty="0"/>
              <a:t>Can be used to improve assemblies with additional data without complete re-assembly</a:t>
            </a:r>
          </a:p>
          <a:p>
            <a:r>
              <a:rPr lang="en-US" dirty="0"/>
              <a:t>Can be used to close gaps in scaffolds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D591-7944-CC49-40A5-972A3CD0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0E5D8-D97A-C595-91D1-7E967A47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3" y="3940337"/>
            <a:ext cx="701137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8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58C5-82A1-ED97-F13F-4782C17E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1F05-1087-A066-3213-9B8F5B09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MaSuRCA - </a:t>
            </a:r>
            <a:r>
              <a:rPr lang="en-US" dirty="0" err="1"/>
              <a:t>ufasta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80D-7A63-C844-4BBA-6ACDD062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6922526" cy="4759811"/>
          </a:xfrm>
        </p:spPr>
        <p:txBody>
          <a:bodyPr>
            <a:normAutofit/>
          </a:bodyPr>
          <a:lstStyle/>
          <a:p>
            <a:r>
              <a:rPr lang="en-US" dirty="0"/>
              <a:t>Multi-purpose tool to work with fasta files</a:t>
            </a:r>
          </a:p>
          <a:p>
            <a:pPr lvl="1"/>
            <a:r>
              <a:rPr lang="en-US" dirty="0"/>
              <a:t>Extract records by name, random sample</a:t>
            </a:r>
          </a:p>
          <a:p>
            <a:pPr lvl="1"/>
            <a:r>
              <a:rPr lang="en-US" dirty="0"/>
              <a:t>Reverse complement</a:t>
            </a:r>
          </a:p>
          <a:p>
            <a:pPr lvl="1"/>
            <a:r>
              <a:rPr lang="en-US" dirty="0"/>
              <a:t>Format</a:t>
            </a:r>
          </a:p>
          <a:p>
            <a:pPr lvl="1"/>
            <a:r>
              <a:rPr lang="en-US" dirty="0"/>
              <a:t>Compute statistics</a:t>
            </a:r>
          </a:p>
          <a:p>
            <a:pPr lvl="2"/>
            <a:r>
              <a:rPr lang="en-US" dirty="0"/>
              <a:t>N50</a:t>
            </a:r>
          </a:p>
          <a:p>
            <a:pPr lvl="2"/>
            <a:r>
              <a:rPr lang="en-US" dirty="0"/>
              <a:t>Averages</a:t>
            </a:r>
          </a:p>
          <a:p>
            <a:pPr lvl="2"/>
            <a:r>
              <a:rPr lang="en-US" dirty="0"/>
              <a:t>E-size</a:t>
            </a:r>
          </a:p>
          <a:p>
            <a:pPr lvl="2"/>
            <a:r>
              <a:rPr lang="en-US" dirty="0"/>
              <a:t>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7922-E559-2F26-BCD9-10D4C10C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464C7-B196-845B-297A-1F3846EE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98" y="2953453"/>
            <a:ext cx="617306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5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A334B-A614-B0CE-8F16-D587B767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B750-A63F-0C07-48C2-E5AB7405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MaSuRCA - </a:t>
            </a:r>
            <a:r>
              <a:rPr lang="en-US" dirty="0" err="1"/>
              <a:t>ufasta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D974-5558-9BEA-50E1-AA1C2F69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689350" cy="4759811"/>
          </a:xfrm>
        </p:spPr>
        <p:txBody>
          <a:bodyPr>
            <a:normAutofit/>
          </a:bodyPr>
          <a:lstStyle/>
          <a:p>
            <a:r>
              <a:rPr lang="en-US" dirty="0" err="1"/>
              <a:t>ufasta</a:t>
            </a:r>
            <a:r>
              <a:rPr lang="en-US" dirty="0"/>
              <a:t> can take input from file or pipe</a:t>
            </a:r>
          </a:p>
          <a:p>
            <a:r>
              <a:rPr lang="en-US" dirty="0" err="1"/>
              <a:t>ufasta</a:t>
            </a:r>
            <a:r>
              <a:rPr lang="en-US" dirty="0"/>
              <a:t> usage:</a:t>
            </a:r>
          </a:p>
          <a:p>
            <a:pPr lvl="1"/>
            <a:r>
              <a:rPr lang="en-US" u="sng" dirty="0"/>
              <a:t>Compute N50, total sequence, fragment counts</a:t>
            </a:r>
            <a:r>
              <a:rPr lang="en-US" dirty="0"/>
              <a:t>: </a:t>
            </a:r>
            <a:r>
              <a:rPr lang="en-US" dirty="0" err="1"/>
              <a:t>ufasta</a:t>
            </a:r>
            <a:r>
              <a:rPr lang="en-US" dirty="0"/>
              <a:t> n50 -a, –NXX, –S, –C</a:t>
            </a:r>
          </a:p>
          <a:p>
            <a:pPr lvl="1"/>
            <a:r>
              <a:rPr lang="en-US" u="sng" dirty="0"/>
              <a:t>Extract sequences</a:t>
            </a:r>
            <a:r>
              <a:rPr lang="en-US" dirty="0"/>
              <a:t>: </a:t>
            </a:r>
            <a:r>
              <a:rPr lang="en-US" dirty="0" err="1"/>
              <a:t>ufasta</a:t>
            </a:r>
            <a:r>
              <a:rPr lang="en-US" dirty="0"/>
              <a:t> extract  -f names.txt, –n </a:t>
            </a:r>
            <a:r>
              <a:rPr lang="en-US" dirty="0" err="1"/>
              <a:t>single_name</a:t>
            </a:r>
            <a:r>
              <a:rPr lang="en-US" dirty="0"/>
              <a:t>, -v</a:t>
            </a:r>
          </a:p>
          <a:p>
            <a:pPr lvl="1"/>
            <a:r>
              <a:rPr lang="en-US" u="sng" dirty="0"/>
              <a:t>Format file</a:t>
            </a:r>
            <a:r>
              <a:rPr lang="en-US" dirty="0"/>
              <a:t>: </a:t>
            </a:r>
            <a:r>
              <a:rPr lang="en-US" dirty="0" err="1"/>
              <a:t>ufasta</a:t>
            </a:r>
            <a:r>
              <a:rPr lang="en-US" dirty="0"/>
              <a:t> format</a:t>
            </a:r>
          </a:p>
          <a:p>
            <a:pPr lvl="1"/>
            <a:r>
              <a:rPr lang="en-US" u="sng" dirty="0"/>
              <a:t>Make every sequence int one line</a:t>
            </a:r>
            <a:r>
              <a:rPr lang="en-US" dirty="0"/>
              <a:t>: </a:t>
            </a:r>
            <a:r>
              <a:rPr lang="en-US" dirty="0" err="1"/>
              <a:t>ufasta</a:t>
            </a:r>
            <a:r>
              <a:rPr lang="en-US" dirty="0"/>
              <a:t> one</a:t>
            </a:r>
          </a:p>
          <a:p>
            <a:pPr lvl="1"/>
            <a:r>
              <a:rPr lang="en-US" u="sng" dirty="0"/>
              <a:t>Reverse complement</a:t>
            </a:r>
            <a:r>
              <a:rPr lang="en-US" dirty="0"/>
              <a:t>: </a:t>
            </a:r>
            <a:r>
              <a:rPr lang="en-US" dirty="0" err="1"/>
              <a:t>ufasta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9F6B1-694D-E2D7-05A5-E0C9A9D9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D4DE-FA11-5390-C148-624E6599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YAHS scaffolder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DE3B-A47C-D3DA-2A72-9E1DCE4C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6180552" cy="3918803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HiC</a:t>
            </a:r>
            <a:r>
              <a:rPr lang="en-US" dirty="0"/>
              <a:t> data to scaffold contigs into chromosome-sized scaffolds</a:t>
            </a:r>
          </a:p>
          <a:p>
            <a:r>
              <a:rPr lang="en-US" dirty="0"/>
              <a:t>Requires very contiguous assembly (N50 contig &gt; 500K bp)</a:t>
            </a:r>
          </a:p>
          <a:p>
            <a:r>
              <a:rPr lang="en-US" dirty="0"/>
              <a:t>I recommend using modified fork from my github: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https://github.com/alekseyzimin/yahs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46606-781E-A06E-31FA-B27BDD6E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04A99-5B92-E314-7C4F-C1A25E1C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548" y="1373364"/>
            <a:ext cx="4942319" cy="39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B1F02-610E-9C25-9DD1-8FAB0268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6C94-DC1D-DD4D-5321-A82C1DE3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C880-F4AE-507A-0B89-46234EF7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Start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 to the right.  What are the possible continuations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 </a:t>
            </a:r>
            <a:r>
              <a:rPr lang="en-US" dirty="0">
                <a:cs typeface="Courier New" panose="02070309020205020404" pitchFamily="49" charset="0"/>
              </a:rPr>
              <a:t>?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GACA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This is a “forward branch”. K-1 mer on the right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 </a:t>
            </a:r>
            <a:r>
              <a:rPr lang="en-US" dirty="0">
                <a:cs typeface="Courier New" panose="02070309020205020404" pitchFamily="49" charset="0"/>
              </a:rPr>
              <a:t>has two possible extensions. Do not extend.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E843-F603-BAC9-D328-0223AC9A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CDFC0-A06E-009C-667E-80C2EDF600EC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EF9614-F28F-FB7B-1BC0-A324CDD2BDC0}"/>
              </a:ext>
            </a:extLst>
          </p:cNvPr>
          <p:cNvGrpSpPr/>
          <p:nvPr/>
        </p:nvGrpSpPr>
        <p:grpSpPr>
          <a:xfrm>
            <a:off x="6096000" y="3439297"/>
            <a:ext cx="610820" cy="610820"/>
            <a:chOff x="6248705" y="3429000"/>
            <a:chExt cx="610820" cy="6108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C7117A9-6753-3690-367E-444C15F6CF3C}"/>
                </a:ext>
              </a:extLst>
            </p:cNvPr>
            <p:cNvCxnSpPr/>
            <p:nvPr/>
          </p:nvCxnSpPr>
          <p:spPr>
            <a:xfrm flipV="1">
              <a:off x="6248705" y="3429000"/>
              <a:ext cx="610820" cy="30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3431A8-3247-74DA-06BB-98E2A2027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8705" y="3734410"/>
              <a:ext cx="610820" cy="30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92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BFCF0-8AC5-F6BA-B762-EACB196AC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09DA-AFDC-B4C7-F2DD-EA1B6462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087B-D0AE-2CC8-4993-46A9CE64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Can we extend K-mer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r>
              <a:rPr lang="en-US" dirty="0">
                <a:cs typeface="Courier New" panose="02070309020205020404" pitchFamily="49" charset="0"/>
              </a:rPr>
              <a:t> to the left even if continuation is unique?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GACA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r>
              <a:rPr lang="en-US" dirty="0">
                <a:cs typeface="Courier New" panose="02070309020205020404" pitchFamily="49" charset="0"/>
              </a:rPr>
              <a:t> cannot be extended to the left because of a “backward branch”, since the continuation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r>
              <a:rPr lang="en-US" dirty="0">
                <a:cs typeface="Courier New" panose="02070309020205020404" pitchFamily="49" charset="0"/>
              </a:rPr>
              <a:t> to the right is not unique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EEC00-A08D-3FE5-1064-8F6C575C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72A29-9E33-9E43-1AEB-7903128DBA26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D1D109-EAC6-9568-8A21-C5FF39CA003F}"/>
              </a:ext>
            </a:extLst>
          </p:cNvPr>
          <p:cNvGrpSpPr/>
          <p:nvPr/>
        </p:nvGrpSpPr>
        <p:grpSpPr>
          <a:xfrm>
            <a:off x="6166327" y="3020922"/>
            <a:ext cx="610820" cy="610820"/>
            <a:chOff x="6166327" y="3276295"/>
            <a:chExt cx="610820" cy="6108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0B9618-220D-8026-DAA7-7212724F62B8}"/>
                </a:ext>
              </a:extLst>
            </p:cNvPr>
            <p:cNvCxnSpPr/>
            <p:nvPr/>
          </p:nvCxnSpPr>
          <p:spPr>
            <a:xfrm flipV="1">
              <a:off x="6166327" y="3276295"/>
              <a:ext cx="610820" cy="30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60D185-68ED-5BC9-4DE4-35A7DA176E5B}"/>
                </a:ext>
              </a:extLst>
            </p:cNvPr>
            <p:cNvCxnSpPr>
              <a:cxnSpLocks/>
            </p:cNvCxnSpPr>
            <p:nvPr/>
          </p:nvCxnSpPr>
          <p:spPr>
            <a:xfrm>
              <a:off x="6166327" y="3581705"/>
              <a:ext cx="610820" cy="30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04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77AF-7491-CCC3-A556-A3C64E58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C1F4-CA83-F1A0-E3C7-EDBB2BDE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195F40-5685-99D2-B68F-860601FB31DF}"/>
                  </a:ext>
                </a:extLst>
              </p14:cNvPr>
              <p14:cNvContentPartPr/>
              <p14:nvPr/>
            </p14:nvContentPartPr>
            <p14:xfrm>
              <a:off x="3686305" y="3946055"/>
              <a:ext cx="20692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195F40-5685-99D2-B68F-860601FB31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0185" y="3939935"/>
                <a:ext cx="2081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90ED99-AAF6-A9B6-A1EB-E5A19F8101EC}"/>
                  </a:ext>
                </a:extLst>
              </p14:cNvPr>
              <p14:cNvContentPartPr/>
              <p14:nvPr/>
            </p14:nvContentPartPr>
            <p14:xfrm>
              <a:off x="1754374" y="3772077"/>
              <a:ext cx="2536560" cy="5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90ED99-AAF6-A9B6-A1EB-E5A19F8101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8254" y="3765957"/>
                <a:ext cx="25488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2BF099-2A0D-FC3B-9C79-AF0A91272ECF}"/>
                  </a:ext>
                </a:extLst>
              </p14:cNvPr>
              <p14:cNvContentPartPr/>
              <p14:nvPr/>
            </p14:nvContentPartPr>
            <p14:xfrm>
              <a:off x="5148094" y="3657597"/>
              <a:ext cx="2520720" cy="9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2BF099-2A0D-FC3B-9C79-AF0A91272E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1974" y="3651477"/>
                <a:ext cx="25329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7B721D-9BE7-2EFC-6C27-14E403FD38F7}"/>
                  </a:ext>
                </a:extLst>
              </p14:cNvPr>
              <p14:cNvContentPartPr/>
              <p14:nvPr/>
            </p14:nvContentPartPr>
            <p14:xfrm>
              <a:off x="2626654" y="4125957"/>
              <a:ext cx="3923280" cy="138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7B721D-9BE7-2EFC-6C27-14E403FD38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0534" y="4119837"/>
                <a:ext cx="3935520" cy="1398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1C302C-CB14-9C56-48C1-0F53AD853063}"/>
              </a:ext>
            </a:extLst>
          </p:cNvPr>
          <p:cNvSpPr txBox="1"/>
          <p:nvPr/>
        </p:nvSpPr>
        <p:spPr>
          <a:xfrm>
            <a:off x="3339298" y="3287087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K-1 overlap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8053D-605E-FC74-AFB2-6AF6DC614B6D}"/>
              </a:ext>
            </a:extLst>
          </p:cNvPr>
          <p:cNvSpPr txBox="1"/>
          <p:nvPr/>
        </p:nvSpPr>
        <p:spPr>
          <a:xfrm>
            <a:off x="4847004" y="4147027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K-1 overlap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6B0EA2-E685-111E-D781-493E8CCDDEB1}"/>
              </a:ext>
            </a:extLst>
          </p:cNvPr>
          <p:cNvGrpSpPr/>
          <p:nvPr/>
        </p:nvGrpSpPr>
        <p:grpSpPr>
          <a:xfrm>
            <a:off x="3682174" y="3632397"/>
            <a:ext cx="1491840" cy="691560"/>
            <a:chOff x="3682174" y="3632397"/>
            <a:chExt cx="149184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7C59E1-AEA5-01C3-E486-F0AC20EA06D8}"/>
                    </a:ext>
                  </a:extLst>
                </p14:cNvPr>
                <p14:cNvContentPartPr/>
                <p14:nvPr/>
              </p14:nvContentPartPr>
              <p14:xfrm>
                <a:off x="3682174" y="3714837"/>
                <a:ext cx="16920" cy="55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7C59E1-AEA5-01C3-E486-F0AC20EA06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6054" y="3708717"/>
                  <a:ext cx="291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025D57-8D6A-3B95-D3EA-4E7C6C524904}"/>
                    </a:ext>
                  </a:extLst>
                </p14:cNvPr>
                <p14:cNvContentPartPr/>
                <p14:nvPr/>
              </p14:nvContentPartPr>
              <p14:xfrm>
                <a:off x="4275094" y="3632397"/>
                <a:ext cx="360" cy="691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025D57-8D6A-3B95-D3EA-4E7C6C5249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8974" y="3626277"/>
                  <a:ext cx="126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2F59DF-E64B-54AD-4F0C-7387CB0A2D6B}"/>
                    </a:ext>
                  </a:extLst>
                </p14:cNvPr>
                <p14:cNvContentPartPr/>
                <p14:nvPr/>
              </p14:nvContentPartPr>
              <p14:xfrm>
                <a:off x="5156734" y="3632397"/>
                <a:ext cx="17280" cy="58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2F59DF-E64B-54AD-4F0C-7387CB0A2D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0614" y="3626277"/>
                  <a:ext cx="29520" cy="59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240EB3-4BA6-3A2A-7E5C-AFA55658A8B3}"/>
                  </a:ext>
                </a:extLst>
              </p14:cNvPr>
              <p14:cNvContentPartPr/>
              <p14:nvPr/>
            </p14:nvContentPartPr>
            <p14:xfrm>
              <a:off x="5747494" y="3574797"/>
              <a:ext cx="19080" cy="664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240EB3-4BA6-3A2A-7E5C-AFA55658A8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1374" y="3568677"/>
                <a:ext cx="31320" cy="6771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1B6902E-925E-6DEB-0EE9-079BC1A79AAC}"/>
              </a:ext>
            </a:extLst>
          </p:cNvPr>
          <p:cNvSpPr txBox="1"/>
          <p:nvPr/>
        </p:nvSpPr>
        <p:spPr>
          <a:xfrm>
            <a:off x="2158314" y="2224216"/>
            <a:ext cx="442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graph contains five K-unitigs (black lines)</a:t>
            </a:r>
          </a:p>
        </p:txBody>
      </p:sp>
    </p:spTree>
    <p:extLst>
      <p:ext uri="{BB962C8B-B14F-4D97-AF65-F5344CB8AC3E}">
        <p14:creationId xmlns:p14="http://schemas.microsoft.com/office/powerpoint/2010/main" val="370884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115-0F50-D62F-6736-FB3DAE5B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Genome assemblers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A874-AAAE-2124-EC2E-057DB255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581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Hifiasm -- for PacBio HiFi or ONT, can use </a:t>
            </a:r>
            <a:r>
              <a:rPr lang="en-US" dirty="0" err="1"/>
              <a:t>HiC</a:t>
            </a:r>
            <a:r>
              <a:rPr lang="en-US" dirty="0"/>
              <a:t> to resolve haplotypes, uses string graph, error corrects reads uses perfect long overlaps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Flye -- for Oxford Nanopore (and PacBio </a:t>
            </a:r>
            <a:r>
              <a:rPr lang="en-US" dirty="0" err="1"/>
              <a:t>hifi</a:t>
            </a:r>
            <a:r>
              <a:rPr lang="en-US" dirty="0"/>
              <a:t>), uses string graph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Verkko</a:t>
            </a:r>
            <a:r>
              <a:rPr lang="en-US" dirty="0"/>
              <a:t> – can produce T2T assemblies uses PacBio </a:t>
            </a:r>
            <a:r>
              <a:rPr lang="en-US" dirty="0" err="1"/>
              <a:t>HiFi+ONT</a:t>
            </a:r>
            <a:r>
              <a:rPr lang="en-US" dirty="0"/>
              <a:t> data, high coverage requirements</a:t>
            </a:r>
          </a:p>
          <a:p>
            <a:endParaRPr lang="en-US" dirty="0"/>
          </a:p>
          <a:p>
            <a:r>
              <a:rPr lang="en-US" dirty="0"/>
              <a:t>MaSuRCA -- for hybrid data sets – uses both K-mer graph (super-reads)  and OLC/String graph</a:t>
            </a:r>
          </a:p>
          <a:p>
            <a:endParaRPr lang="en-US" dirty="0"/>
          </a:p>
          <a:p>
            <a:r>
              <a:rPr lang="en-US" dirty="0" err="1"/>
              <a:t>YaHS</a:t>
            </a:r>
            <a:r>
              <a:rPr lang="en-US" dirty="0"/>
              <a:t> – for scaffolding assemblies with </a:t>
            </a:r>
            <a:r>
              <a:rPr lang="en-US" dirty="0" err="1"/>
              <a:t>HiC</a:t>
            </a:r>
            <a:r>
              <a:rPr lang="en-US" dirty="0"/>
              <a:t>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E570-2FE0-33CD-F954-80F2F3A8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E74B-A428-28FE-E5F8-7B3C0510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Hifiasm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0FA5-F728-B4B6-3C61-1584C6FE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6082266" cy="4927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for PacBio HiFi data or the </a:t>
            </a:r>
            <a:r>
              <a:rPr lang="en-US" i="1" dirty="0"/>
              <a:t>latest (R10.4)</a:t>
            </a:r>
            <a:r>
              <a:rPr lang="en-US" dirty="0"/>
              <a:t> ONT data (beta)</a:t>
            </a:r>
          </a:p>
          <a:p>
            <a:r>
              <a:rPr lang="en-US" dirty="0"/>
              <a:t>Can do haplotype-resolved assemblies with </a:t>
            </a:r>
            <a:r>
              <a:rPr lang="en-US" dirty="0" err="1"/>
              <a:t>HiC</a:t>
            </a:r>
            <a:r>
              <a:rPr lang="en-US" dirty="0"/>
              <a:t> data</a:t>
            </a:r>
          </a:p>
          <a:p>
            <a:r>
              <a:rPr lang="en-US" dirty="0"/>
              <a:t>Fast and accurate</a:t>
            </a:r>
          </a:p>
          <a:p>
            <a:r>
              <a:rPr lang="en-US" dirty="0"/>
              <a:t>Error corrects reads, uses </a:t>
            </a:r>
            <a:r>
              <a:rPr lang="en-US" u="sng" dirty="0"/>
              <a:t>string graph </a:t>
            </a:r>
            <a:r>
              <a:rPr lang="en-US" dirty="0"/>
              <a:t>with </a:t>
            </a:r>
            <a:r>
              <a:rPr lang="en-US" u="sng" dirty="0"/>
              <a:t>exact</a:t>
            </a:r>
            <a:r>
              <a:rPr lang="en-US" dirty="0"/>
              <a:t> overlaps</a:t>
            </a:r>
          </a:p>
          <a:p>
            <a:r>
              <a:rPr lang="en-US" dirty="0"/>
              <a:t>Can produce assemblies with T2T chromosomes</a:t>
            </a:r>
          </a:p>
          <a:p>
            <a:r>
              <a:rPr lang="en-US" dirty="0"/>
              <a:t>Outputs assembly in graph format (.</a:t>
            </a:r>
            <a:r>
              <a:rPr lang="en-US" dirty="0" err="1"/>
              <a:t>gfa</a:t>
            </a:r>
            <a:r>
              <a:rPr lang="en-US" dirty="0"/>
              <a:t>)</a:t>
            </a:r>
          </a:p>
          <a:p>
            <a:r>
              <a:rPr lang="en-US" dirty="0"/>
              <a:t>Use </a:t>
            </a:r>
            <a:r>
              <a:rPr lang="en-US" i="1" dirty="0" err="1"/>
              <a:t>gfatools</a:t>
            </a:r>
            <a:r>
              <a:rPr lang="en-US" dirty="0"/>
              <a:t> to output fasta:</a:t>
            </a:r>
          </a:p>
          <a:p>
            <a:pPr lvl="1"/>
            <a:r>
              <a:rPr lang="en-US" i="1" dirty="0" err="1"/>
              <a:t>gfatools</a:t>
            </a:r>
            <a:r>
              <a:rPr lang="en-US" i="1" dirty="0"/>
              <a:t> gfa2fa </a:t>
            </a:r>
            <a:r>
              <a:rPr lang="en-US" i="1" dirty="0" err="1"/>
              <a:t>in.gfa</a:t>
            </a:r>
            <a:r>
              <a:rPr lang="en-US" i="1" dirty="0"/>
              <a:t> &gt; </a:t>
            </a:r>
            <a:r>
              <a:rPr lang="en-US" i="1" dirty="0" err="1"/>
              <a:t>out.fa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E592-4012-AB02-C176-0BFDA040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1E198-9142-B6EE-B0C8-773BEC08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729" y="1461696"/>
            <a:ext cx="534427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AF8E610-3FA2-97C4-3599-8468B9F8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4DB0-15EB-E215-928C-A6FCD8F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Hifiasm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2C52-35D2-591B-95C4-DC56CB1B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2595985"/>
          </a:xfrm>
        </p:spPr>
        <p:txBody>
          <a:bodyPr/>
          <a:lstStyle/>
          <a:p>
            <a:r>
              <a:rPr lang="en-US" dirty="0"/>
              <a:t>Outputs: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EB12-2FC2-4174-3282-BBE34359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90C41-B0D5-436C-A56D-0A09265B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0" y="2512770"/>
            <a:ext cx="823074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3D8683-D711-337E-490F-FF33F3B08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F030-D597-5453-3A31-EBE3015F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Hifiasm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5547B-A3E4-A7B7-B8AC-A79ED98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876CB-D166-FCCF-B5A9-0BF7CCD8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27"/>
          <a:stretch/>
        </p:blipFill>
        <p:spPr>
          <a:xfrm>
            <a:off x="293210" y="2512770"/>
            <a:ext cx="4565829" cy="3191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B2CA98-D01C-F27C-B8BD-3C14181060DE}"/>
              </a:ext>
            </a:extLst>
          </p:cNvPr>
          <p:cNvSpPr/>
          <p:nvPr/>
        </p:nvSpPr>
        <p:spPr>
          <a:xfrm>
            <a:off x="315685" y="5108755"/>
            <a:ext cx="11735810" cy="593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F4625-05CA-1B8E-8FCF-9BBA56EFA5EE}"/>
              </a:ext>
            </a:extLst>
          </p:cNvPr>
          <p:cNvSpPr txBox="1"/>
          <p:nvPr/>
        </p:nvSpPr>
        <p:spPr>
          <a:xfrm>
            <a:off x="5027065" y="5108755"/>
            <a:ext cx="70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Overlaps and error corrected reads; computing these files takes the most time.  You can keep them to quickly rerun with different parameters.</a:t>
            </a:r>
          </a:p>
        </p:txBody>
      </p:sp>
    </p:spTree>
    <p:extLst>
      <p:ext uri="{BB962C8B-B14F-4D97-AF65-F5344CB8AC3E}">
        <p14:creationId xmlns:p14="http://schemas.microsoft.com/office/powerpoint/2010/main" val="384706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13674</TotalTime>
  <Words>1144</Words>
  <Application>Microsoft Office PowerPoint</Application>
  <PresentationFormat>Widescreen</PresentationFormat>
  <Paragraphs>134</Paragraphs>
  <Slides>23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Trebuchet MS</vt:lpstr>
      <vt:lpstr>Office Theme</vt:lpstr>
      <vt:lpstr>Lab #4: Build K-unitigs from K-mers</vt:lpstr>
      <vt:lpstr>K-unitigs</vt:lpstr>
      <vt:lpstr>Forward branch</vt:lpstr>
      <vt:lpstr>K-mer graph</vt:lpstr>
      <vt:lpstr>K-unitigs</vt:lpstr>
      <vt:lpstr>Genome assemblers</vt:lpstr>
      <vt:lpstr>Hifiasm</vt:lpstr>
      <vt:lpstr>Hifiasm</vt:lpstr>
      <vt:lpstr>Hifiasm</vt:lpstr>
      <vt:lpstr>Hifiasm</vt:lpstr>
      <vt:lpstr>Hifiasm</vt:lpstr>
      <vt:lpstr>Hifiasm</vt:lpstr>
      <vt:lpstr>Hifiasm</vt:lpstr>
      <vt:lpstr>Flye</vt:lpstr>
      <vt:lpstr>Flye</vt:lpstr>
      <vt:lpstr>Flye</vt:lpstr>
      <vt:lpstr>MaSuRCA</vt:lpstr>
      <vt:lpstr>Verkko</vt:lpstr>
      <vt:lpstr>MaSuRCA - POLCA</vt:lpstr>
      <vt:lpstr>MaSuRCA - SAMBA</vt:lpstr>
      <vt:lpstr>MaSuRCA - ufasta</vt:lpstr>
      <vt:lpstr>MaSuRCA - ufasta</vt:lpstr>
      <vt:lpstr>YAHS scaffolder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59</cp:revision>
  <dcterms:created xsi:type="dcterms:W3CDTF">2013-08-21T19:17:07Z</dcterms:created>
  <dcterms:modified xsi:type="dcterms:W3CDTF">2025-10-08T15:09:27Z</dcterms:modified>
</cp:coreProperties>
</file>