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509" r:id="rId2"/>
    <p:sldId id="512" r:id="rId3"/>
    <p:sldId id="511" r:id="rId4"/>
    <p:sldId id="451" r:id="rId5"/>
    <p:sldId id="493" r:id="rId6"/>
    <p:sldId id="494" r:id="rId7"/>
    <p:sldId id="495" r:id="rId8"/>
    <p:sldId id="496" r:id="rId9"/>
    <p:sldId id="500" r:id="rId10"/>
    <p:sldId id="497" r:id="rId11"/>
    <p:sldId id="503" r:id="rId12"/>
    <p:sldId id="501" r:id="rId13"/>
    <p:sldId id="502" r:id="rId14"/>
    <p:sldId id="453" r:id="rId15"/>
    <p:sldId id="506" r:id="rId16"/>
    <p:sldId id="505" r:id="rId17"/>
    <p:sldId id="455" r:id="rId18"/>
    <p:sldId id="479" r:id="rId19"/>
    <p:sldId id="504" r:id="rId20"/>
    <p:sldId id="513" r:id="rId21"/>
    <p:sldId id="5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99" d="100"/>
          <a:sy n="99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24T13:50:51.620" v="1" actId="47"/>
      <pc:docMkLst>
        <pc:docMk/>
      </pc:docMkLst>
      <pc:sldChg chg="del">
        <pc:chgData name="Aleksey Zimin" userId="7f2637d0bc515791" providerId="LiveId" clId="{8553A319-8433-4677-8F80-E28D63617D4C}" dt="2025-09-24T13:50:40.122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536544664" sldId="456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997387992" sldId="46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4128588245" sldId="468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458580164" sldId="469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342632659" sldId="470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222427046" sldId="471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737656846" sldId="472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4186855173" sldId="473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412217603" sldId="474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687775889" sldId="475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154467816" sldId="476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1808475080" sldId="47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4266177015" sldId="478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2762099099" sldId="507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13719381" sldId="508"/>
        </pc:sldMkLst>
      </pc:sldChg>
      <pc:sldChg chg="del">
        <pc:chgData name="Aleksey Zimin" userId="7f2637d0bc515791" providerId="LiveId" clId="{8553A319-8433-4677-8F80-E28D63617D4C}" dt="2025-09-24T13:50:51.620" v="1" actId="47"/>
        <pc:sldMkLst>
          <pc:docMk/>
          <pc:sldMk cId="3854425644" sldId="51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3:37.9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24575,'15'-1'0,"1"-1"0,-1 0 0,26-8 0,29-4 0,347 7 0,-230 10 0,-128-3 0,0 3 0,87 14 0,5 0 0,-5-1 0,-111-11 0,57-1 0,-65-3 0,1 0 0,0 1 0,46 11 0,-8 0 0,-53-12 0,-1 0 0,0 2 0,0-1 0,0 2 0,0-1 0,0 2 0,20 10 0,11 9 0,1-3 0,0-1 0,88 26 0,-93-36 0,79 10 0,-1-1 0,-31-1 0,198 54 0,-236-58 0,74 9 0,17 5 0,5 22 0,-103-34 0,1-1 0,0-2 0,52 8 0,-55-13 0,0 2 0,-1 1 0,-1 2 0,48 23 0,-28-11 0,4-2 0,-41-17 0,-1 1 0,0 1 0,0 1 0,0 1 0,-1 0 0,-1 1 0,30 25 0,-34-25 0,1 0 0,1-1 0,0 0 0,18 8 0,39 26 0,-57-33 0,0-2 0,0 0 0,1-1 0,0-1 0,30 10 0,88 17 0,70 21 0,-151-39 0,1-2 0,1-3 0,76 6 0,-30-3 0,-55-6 0,71 1 0,-51-10 0,-40 0 0,0 0 0,0 2 0,0 0 0,0 2 0,29 7 0,-26-3 0,0-2 0,0-1 0,1-2 0,37 0 0,24 1 0,0 12 0,-65-10 0,-1 0 0,32 1 0,-9-5 0,-8-1 0,-1 2 0,0 1 0,40 10 0,-51-8 0,0-2 0,1 0 0,32-2 0,-35-2 0,0 2 0,-1 0 0,1 2 0,28 7 0,-14-1 0,0-2 0,59 3 0,32 5 0,-43 2 0,88 14 0,21-1 0,-185-29 0,-1 1 0,1 0 0,-1 0 0,0 1 0,1 1 0,-1 0 0,-1 0 0,1 1 0,-1 1 0,0 0 0,0 0 0,0 1 0,-1 0 0,0 0 0,12 13 0,31 42 0,-23-30 0,-2 2 0,-1 1 0,24 41 0,-32-45 0,-2 1 0,0 0 0,-3 1 0,0 1 0,8 42 0,-9-23 0,-5-25 0,-1 1 0,3 57 0,-7-39 0,-3 0 0,-1 0 0,-18 91 0,18-124 0,-1 0 0,-1 0 0,-1 0 0,0-1 0,0 1 0,-1-1 0,-1-1 0,0 1 0,-15 18 0,9-12 0,0 0 0,0 1 0,-15 38 0,-10 16 0,28-53 0,1 0 0,0 1 0,2 0 0,0 1 0,-5 41 0,3-21 0,-2 19 0,10-48 0,-1 0 0,-1 0 0,0-1 0,0 1 0,-2-1 0,0 0 0,0 0 0,-1 0 0,0-1 0,-1 0 0,-10 13 0,-7 3 0,-1-1 0,-1-1 0,-2-1 0,-30 20 0,-22 9 0,-112 56 0,175-101 0,-2-1 0,0-1 0,0 0 0,0-2 0,-1 0 0,-25 2 0,-6 2 0,24-5 0,-1-1 0,-29 0 0,33-3 0,0 2 0,0 0 0,-30 8 0,2 0 0,0-3 0,0-2 0,-1-2 0,-81-5 0,68-1 0,0 4 0,-78 10 0,59-2 0,-104-1 0,36-3 0,14 10 0,-44 2 0,157-17 0,-210-4 0,192 1 0,0-3 0,0-1 0,-55-17 0,6 1 0,64 18 0,1-2 0,-1-1 0,-43-19 0,57 17 0,1 1 0,0-2 0,0 0 0,1-1 0,0 0 0,1-1 0,1 0 0,0-1 0,1 0 0,0-1 0,1 0 0,-9-21 0,-1 0 0,-26-38 0,25 43 0,-28-57 0,40 71 0,0 0 0,1-1 0,1 0 0,1-1 0,0 1 0,2-1 0,-3-23 0,-9-96 0,8 91 0,-2-64 0,8 43 0,4-127 0,1 175 0,0 1 0,2 0 0,0 0 0,1 1 0,1 0 0,1 0 0,0 1 0,14-19 0,-17 28 0,0 0 0,1 0 0,0 1 0,0 0 0,0 0 0,1 1 0,0 0 0,1 1 0,-1-1 0,17-6 0,-7 4 0,0 2 0,1 0 0,0 0 0,28-3 0,24-4 0,-42 6 0,1 2 0,40-2 0,-29 7 0,-4 0 0,0-2 0,47-8 0,16-3 0,0 5 0,190 7 0,-121 4 0,1777-3 0,-1913-3 0,-1-2 0,0-1 0,0-1 0,-1-1 0,0-2 0,55-26 0,32-10 0,-92 36 0,0-2 0,48-29 0,-51 27 0,0 1 0,1 0 0,44-14 0,-25 14 0,0-1 0,-1-3 0,0-1 0,73-45 0,-88 43 0,42-42 0,-47 40 0,1 2 0,37-27 0,-8 17 0,-35 20 0,1 0 0,-2-1 0,1 0 0,-1-2 0,-1 1 0,23-26 0,-28 26 0,1 1 0,1 1 0,0 0 0,16-10 0,23-20 0,-6 3 0,1 3 0,61-35 0,-69 45 0,-21 14 0,1 2 0,0 0 0,1 1 0,35-9 0,-36 12 0,0-1 0,0-1 0,-1 0 0,0-2 0,28-15 0,-30 14 0,1 1 0,0 1 0,0 1 0,1 0 0,0 1 0,0 1 0,24-3 0,6-2 0,18-6 0,0 4 0,1 2 0,92-1 0,-95 10 0,-1-3 0,74-13 0,-45 5 0,1 5 0,145 7 0,-82 2 0,227-3-1365,-354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E3B-E844-6849-EE23-D5CE0934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#3: Burrows-Wheeler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ED21E-2A64-ED4D-4B59-028B7B535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8" y="1710735"/>
            <a:ext cx="7625958" cy="5124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Lab #3: Burrows-Wheeler Transform and Search </a:t>
            </a:r>
          </a:p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Friday October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at 8:00pm</a:t>
            </a:r>
            <a:r>
              <a:rPr lang="en-US" dirty="0"/>
              <a:t>.</a:t>
            </a:r>
          </a:p>
          <a:p>
            <a:r>
              <a:rPr lang="en-US" dirty="0"/>
              <a:t>Undergraduate and Graduate: Implement function </a:t>
            </a:r>
            <a:r>
              <a:rPr lang="en-US" i="1" dirty="0" err="1"/>
              <a:t>burrows_wheeler_transform</a:t>
            </a:r>
            <a:r>
              <a:rPr lang="en-US" i="1" dirty="0"/>
              <a:t>(string seq) </a:t>
            </a:r>
            <a:r>
              <a:rPr lang="en-US" dirty="0"/>
              <a:t>that returns three objects:</a:t>
            </a:r>
          </a:p>
          <a:p>
            <a:pPr lvl="1"/>
            <a:r>
              <a:rPr lang="en-US" dirty="0"/>
              <a:t>(U: 30pt, G: 25pt) BWT string</a:t>
            </a:r>
          </a:p>
          <a:p>
            <a:pPr lvl="1"/>
            <a:r>
              <a:rPr lang="en-US" dirty="0"/>
              <a:t>(U: 30pt, G: 25pt) Suffix array (zero-based set of integers)</a:t>
            </a:r>
          </a:p>
          <a:p>
            <a:pPr lvl="1"/>
            <a:r>
              <a:rPr lang="en-US" dirty="0"/>
              <a:t>(U: 40pt, G: 25pt) First letters of the suffix array string</a:t>
            </a:r>
          </a:p>
          <a:p>
            <a:r>
              <a:rPr lang="en-US" dirty="0"/>
              <a:t>Graduate only (25pt): implement function </a:t>
            </a:r>
            <a:r>
              <a:rPr lang="en-US" i="1" dirty="0" err="1"/>
              <a:t>bwt_search_exact</a:t>
            </a:r>
            <a:r>
              <a:rPr lang="en-US" i="1" dirty="0"/>
              <a:t>(string pattern, string </a:t>
            </a:r>
            <a:r>
              <a:rPr lang="en-US" i="1" dirty="0" err="1"/>
              <a:t>bwt</a:t>
            </a:r>
            <a:r>
              <a:rPr lang="en-US" i="1" dirty="0"/>
              <a:t>, array </a:t>
            </a:r>
            <a:r>
              <a:rPr lang="en-US" i="1" dirty="0" err="1"/>
              <a:t>suffix_array</a:t>
            </a:r>
            <a:r>
              <a:rPr lang="en-US" i="1" dirty="0"/>
              <a:t>, string </a:t>
            </a:r>
            <a:r>
              <a:rPr lang="en-US" i="1" dirty="0" err="1"/>
              <a:t>first_column</a:t>
            </a:r>
            <a:r>
              <a:rPr lang="en-US" i="1" dirty="0"/>
              <a:t>) </a:t>
            </a:r>
            <a:r>
              <a:rPr lang="en-US" dirty="0"/>
              <a:t>that returns </a:t>
            </a:r>
          </a:p>
          <a:p>
            <a:pPr lvl="1"/>
            <a:r>
              <a:rPr lang="en-US" dirty="0"/>
              <a:t>array of zero-based positions of the beginning of the pattern in seq</a:t>
            </a:r>
          </a:p>
          <a:p>
            <a:pPr lvl="1"/>
            <a:r>
              <a:rPr lang="en-US" dirty="0"/>
              <a:t>Only compute forward matches</a:t>
            </a:r>
          </a:p>
          <a:p>
            <a:pPr lvl="1"/>
            <a:r>
              <a:rPr lang="en-US" dirty="0"/>
              <a:t>Example output for pattern “CG” is [ 0, 8 ]</a:t>
            </a:r>
          </a:p>
          <a:p>
            <a:pPr lvl="1"/>
            <a:r>
              <a:rPr lang="en-US" dirty="0"/>
              <a:t>Report matches in any order</a:t>
            </a:r>
          </a:p>
          <a:p>
            <a:r>
              <a:rPr lang="en-US" dirty="0"/>
              <a:t>Name file bwt.py and submit to </a:t>
            </a:r>
            <a:r>
              <a:rPr lang="en-US" dirty="0" err="1"/>
              <a:t>autograder</a:t>
            </a:r>
            <a:r>
              <a:rPr lang="en-US" dirty="0"/>
              <a:t> in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AEC4-8838-1461-ED2F-9605580A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6A5647-A493-48C5-C265-D399D0365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67" r="1" b="21101"/>
          <a:stretch>
            <a:fillRect/>
          </a:stretch>
        </p:blipFill>
        <p:spPr>
          <a:xfrm>
            <a:off x="9388366" y="1759481"/>
            <a:ext cx="2707055" cy="34983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841AEE-2A63-933F-291A-FA6B0E75BF5F}"/>
              </a:ext>
            </a:extLst>
          </p:cNvPr>
          <p:cNvSpPr/>
          <p:nvPr/>
        </p:nvSpPr>
        <p:spPr>
          <a:xfrm>
            <a:off x="9940158" y="1899338"/>
            <a:ext cx="141889" cy="33032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E5963-1C57-E59F-4568-C64099816FD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10011102" y="5202621"/>
            <a:ext cx="1" cy="7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F1F7C6-B7C9-0B60-6F98-6C2BB6D7218E}"/>
              </a:ext>
            </a:extLst>
          </p:cNvPr>
          <p:cNvSpPr txBox="1"/>
          <p:nvPr/>
        </p:nvSpPr>
        <p:spPr>
          <a:xfrm>
            <a:off x="9159971" y="5997305"/>
            <a:ext cx="1702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first 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4A06637-167A-1514-774A-B885449A954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500945" y="5235774"/>
            <a:ext cx="15767" cy="2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60A3A0F-EDDA-20DA-6BB2-43DB0B9AE505}"/>
              </a:ext>
            </a:extLst>
          </p:cNvPr>
          <p:cNvSpPr txBox="1"/>
          <p:nvPr/>
        </p:nvSpPr>
        <p:spPr>
          <a:xfrm>
            <a:off x="11177754" y="5509525"/>
            <a:ext cx="677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BWT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C027D7-A2FE-6D05-DBCA-294897A447AA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49911" y="5225068"/>
            <a:ext cx="451290" cy="28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59CEE4D-4018-E34C-E571-1E49BBC3C709}"/>
              </a:ext>
            </a:extLst>
          </p:cNvPr>
          <p:cNvSpPr txBox="1"/>
          <p:nvPr/>
        </p:nvSpPr>
        <p:spPr>
          <a:xfrm>
            <a:off x="8521260" y="5509525"/>
            <a:ext cx="1257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Suffix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BC64EA-F660-590B-6297-7AC537DBCF05}"/>
              </a:ext>
            </a:extLst>
          </p:cNvPr>
          <p:cNvSpPr txBox="1"/>
          <p:nvPr/>
        </p:nvSpPr>
        <p:spPr>
          <a:xfrm>
            <a:off x="9137416" y="1337426"/>
            <a:ext cx="2958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sequence: CGATGCACCGGT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88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6A188-B65B-E15F-4AE0-5ADA4257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E00F-D37B-9616-D2E2-23F7C8E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A6989-145B-0084-C080-F0C241B03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04DCF-6D6C-30B3-37E5-71CE53868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83D1DC-B8C0-DFCC-4354-41DFC9302FD7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758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8D044-F455-B229-88E0-ACB0E2E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2666-4C56-C269-2BBA-A6DEE6D5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29BB3-C0B6-3396-BC8B-8E3AA46BD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?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77EAC-1092-FD35-0BE5-7F0B170F9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C6A05-C44C-9BA5-A953-362FF91E9F08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230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D2A8D-AA93-6A97-AE6B-BF2C902D6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FEC5-4AA8-585F-6B09-E6C2DBFE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19924-B1F6-FF8B-654C-E0F62395E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FA8C8-2C8B-F580-2E53-E7F25D72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F3275-1779-774D-7674-B356B17189CB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39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B16FB-07E1-BB42-DBED-02DD0D909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D32F-3640-BFBD-D42A-F9AE91C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837D-3AF6-5C24-C3A9-D3232A338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5124936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Assembly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4427-5E7D-0F2D-B95F-C763CD92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9A7FC-2BC3-5BAE-93C3-D8E616D7C1C5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>
                <a:highlight>
                  <a:srgbClr val="FFFF00"/>
                </a:highlight>
              </a:rPr>
              <a:t>R2 R7 3 X</a:t>
            </a:r>
          </a:p>
          <a:p>
            <a:r>
              <a:rPr lang="en-US" dirty="0">
                <a:highlight>
                  <a:srgbClr val="FFFF00"/>
                </a:highlight>
              </a:rPr>
              <a:t>R3 R4 3</a:t>
            </a:r>
          </a:p>
          <a:p>
            <a:r>
              <a:rPr lang="en-US" dirty="0">
                <a:highlight>
                  <a:srgbClr val="FFFF00"/>
                </a:highlight>
              </a:rPr>
              <a:t>R3 R5 3 X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>
                <a:highlight>
                  <a:srgbClr val="FFFF00"/>
                </a:highlight>
              </a:rPr>
              <a:t>R5 R6 3 X</a:t>
            </a:r>
          </a:p>
          <a:p>
            <a:r>
              <a:rPr lang="en-US" dirty="0">
                <a:highlight>
                  <a:srgbClr val="FFFF00"/>
                </a:highlight>
              </a:rPr>
              <a:t>R5 R7 3</a:t>
            </a:r>
          </a:p>
          <a:p>
            <a:r>
              <a:rPr lang="en-US" dirty="0">
                <a:highlight>
                  <a:srgbClr val="FFFF00"/>
                </a:highlight>
              </a:rPr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53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7692F-4AF3-27CF-927B-CBB1B5CE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59EF-DECB-CDD2-DAFC-E1B5088F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405D0-3788-255F-FFF9-CA6FF2E39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String graph: </a:t>
            </a:r>
          </a:p>
          <a:p>
            <a:pPr lvl="1"/>
            <a:r>
              <a:rPr lang="en-US" dirty="0"/>
              <a:t>Construct a graph where each read is a node and an edge connects two reads if they overlap. </a:t>
            </a:r>
          </a:p>
          <a:p>
            <a:pPr lvl="1"/>
            <a:r>
              <a:rPr lang="en-US" dirty="0"/>
              <a:t>Merge unique edges/remove transitive edges (e.g. A-&gt;B, B-&gt;C and A-&gt;C, remove B-&gt;C if unique). </a:t>
            </a:r>
          </a:p>
          <a:p>
            <a:pPr lvl="1"/>
            <a:r>
              <a:rPr lang="en-US" dirty="0"/>
              <a:t>Contigs are a set of linear paths through the graph, split at all intersections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511D-353E-B462-ADC0-BC05F26A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DC410F-7733-5269-0284-008B323E6DE1}"/>
              </a:ext>
            </a:extLst>
          </p:cNvPr>
          <p:cNvCxnSpPr/>
          <p:nvPr/>
        </p:nvCxnSpPr>
        <p:spPr>
          <a:xfrm>
            <a:off x="3903406" y="4896465"/>
            <a:ext cx="963562" cy="550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9AA401-0CBB-86D3-E15D-33411F3FEDF0}"/>
              </a:ext>
            </a:extLst>
          </p:cNvPr>
          <p:cNvCxnSpPr>
            <a:cxnSpLocks/>
          </p:cNvCxnSpPr>
          <p:nvPr/>
        </p:nvCxnSpPr>
        <p:spPr>
          <a:xfrm flipV="1">
            <a:off x="4100052" y="5476568"/>
            <a:ext cx="766916" cy="707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4609D-AE0D-CA79-22BD-BCC6C55285AB}"/>
              </a:ext>
            </a:extLst>
          </p:cNvPr>
          <p:cNvCxnSpPr/>
          <p:nvPr/>
        </p:nvCxnSpPr>
        <p:spPr>
          <a:xfrm flipH="1">
            <a:off x="4866968" y="5476568"/>
            <a:ext cx="134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8E03E6D-5D77-11AA-7E97-994DC730AC88}"/>
              </a:ext>
            </a:extLst>
          </p:cNvPr>
          <p:cNvCxnSpPr/>
          <p:nvPr/>
        </p:nvCxnSpPr>
        <p:spPr>
          <a:xfrm flipV="1">
            <a:off x="6213987" y="4827639"/>
            <a:ext cx="855407" cy="6489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6D4CC3-8416-6D34-47F3-A1E6FB0ACEB9}"/>
              </a:ext>
            </a:extLst>
          </p:cNvPr>
          <p:cNvCxnSpPr/>
          <p:nvPr/>
        </p:nvCxnSpPr>
        <p:spPr>
          <a:xfrm flipH="1" flipV="1">
            <a:off x="6213987" y="5476568"/>
            <a:ext cx="983226" cy="7079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28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CEF11-DEE7-E2B2-F9D2-E2474D13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4F37-432D-7B61-4665-F150023F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2D75-8719-353F-80F8-13B29C4BF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String graph: </a:t>
            </a:r>
          </a:p>
          <a:p>
            <a:pPr lvl="1"/>
            <a:r>
              <a:rPr lang="en-US" dirty="0"/>
              <a:t>Construct a graph where each read is </a:t>
            </a:r>
            <a:r>
              <a:rPr lang="en-US"/>
              <a:t>a node </a:t>
            </a:r>
            <a:r>
              <a:rPr lang="en-US" dirty="0"/>
              <a:t>and an edge connects two reads if they overlap. </a:t>
            </a:r>
          </a:p>
          <a:p>
            <a:pPr lvl="1"/>
            <a:r>
              <a:rPr lang="en-US" dirty="0"/>
              <a:t>Merge unique edges/remove transitive edges (e.g. A-&gt;B, B-&gt;C and A-&gt;C, remove B-&gt;C if unique). </a:t>
            </a:r>
          </a:p>
          <a:p>
            <a:pPr lvl="1"/>
            <a:r>
              <a:rPr lang="en-US" dirty="0"/>
              <a:t>Contigs are a set of linear paths through the graph, split at all intersections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2078E-F401-74F4-A1B0-C207D326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ABF028-7B4F-6283-AF57-F6555A2E78F4}"/>
              </a:ext>
            </a:extLst>
          </p:cNvPr>
          <p:cNvCxnSpPr>
            <a:cxnSpLocks/>
          </p:cNvCxnSpPr>
          <p:nvPr/>
        </p:nvCxnSpPr>
        <p:spPr>
          <a:xfrm>
            <a:off x="2440127" y="5413787"/>
            <a:ext cx="963562" cy="55060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CA5915-F07A-6C67-7D54-15D84EA1AD51}"/>
              </a:ext>
            </a:extLst>
          </p:cNvPr>
          <p:cNvCxnSpPr>
            <a:cxnSpLocks/>
          </p:cNvCxnSpPr>
          <p:nvPr/>
        </p:nvCxnSpPr>
        <p:spPr>
          <a:xfrm flipV="1">
            <a:off x="3765755" y="5964393"/>
            <a:ext cx="766916" cy="707922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8F3B478-5BBD-75C9-21DE-2DA24DB45DDD}"/>
              </a:ext>
            </a:extLst>
          </p:cNvPr>
          <p:cNvCxnSpPr/>
          <p:nvPr/>
        </p:nvCxnSpPr>
        <p:spPr>
          <a:xfrm flipH="1">
            <a:off x="4748981" y="6469627"/>
            <a:ext cx="13470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7CB0F-0D3B-7B72-04F0-C3074929666D}"/>
              </a:ext>
            </a:extLst>
          </p:cNvPr>
          <p:cNvCxnSpPr>
            <a:cxnSpLocks/>
          </p:cNvCxnSpPr>
          <p:nvPr/>
        </p:nvCxnSpPr>
        <p:spPr>
          <a:xfrm flipV="1">
            <a:off x="5425768" y="5226059"/>
            <a:ext cx="855407" cy="64892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A8D07C-EDDC-9F65-66A4-03BCB8DE3A41}"/>
              </a:ext>
            </a:extLst>
          </p:cNvPr>
          <p:cNvCxnSpPr/>
          <p:nvPr/>
        </p:nvCxnSpPr>
        <p:spPr>
          <a:xfrm flipH="1" flipV="1">
            <a:off x="6803923" y="5830991"/>
            <a:ext cx="983226" cy="70792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996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FD871-58C2-94E2-42D9-8BFF5C172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7DC8-A219-C88E-CF3D-166C3B19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String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464B-20FC-1D20-EE5F-C1CF3AF83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/>
          </a:bodyPr>
          <a:lstStyle/>
          <a:p>
            <a:r>
              <a:rPr lang="en-US" dirty="0"/>
              <a:t>Strengths: </a:t>
            </a:r>
          </a:p>
          <a:p>
            <a:pPr lvl="1"/>
            <a:r>
              <a:rPr lang="en-US" dirty="0"/>
              <a:t>Assemblies are more correct, because the graph structure preserves information about all overlaps, not just the strongest ones.</a:t>
            </a:r>
          </a:p>
          <a:p>
            <a:pPr lvl="1"/>
            <a:r>
              <a:rPr lang="en-US" dirty="0"/>
              <a:t>Storing assembly as a graph can help resolve it later with additional data</a:t>
            </a:r>
          </a:p>
          <a:p>
            <a:r>
              <a:rPr lang="en-US" dirty="0"/>
              <a:t>Weaknesses: More computationally intensive. Building the initial overlap graph is typically the slowest part of the assembly.</a:t>
            </a:r>
          </a:p>
          <a:p>
            <a:r>
              <a:rPr lang="en-US" dirty="0"/>
              <a:t>Example: Imagine creating a map of all possible connections between puzzle pieces and then finding the optimal path through the connections to assemble the puzzle.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11E45-C9AC-0D7F-3E0E-8BCD767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0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2413-B113-551C-AF4F-2D563044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9BA9-A812-7105-E061-43EFBD052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859C-791C-3FFB-66E9-2C866A31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37B97-321F-598B-551F-E6C6B21C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514311-5D45-373A-A790-ABB8FF47F917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78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87A2E-85B4-488E-99B1-36C9F7A1C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F769-E1BB-44B7-9E5B-7CB476CE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06980-B729-D2E9-EC54-7A4EA358F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Reduce R1 R2 and R4 R5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AAAAAAA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Assembly: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 GACG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6824F-3BA5-97FE-CA02-DFDE82F9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D5234-0D09-EBF0-51E4-D750AED8087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1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1E5F-320A-1FBC-98CB-C4A60D57B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A6E3-D661-7625-96B9-2C482C59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10B74-015D-9014-DB6C-383B4BDEE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Reduce R1 R2 and R4 R5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AAAAAAA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Assembly: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 GACG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22DA-463B-3F5B-1436-34A997FF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FF3CB0-3F53-0256-3B1B-CAE2E6E1704D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2C23F3-A4D1-3DFC-5246-F11131D4D3A2}"/>
              </a:ext>
            </a:extLst>
          </p:cNvPr>
          <p:cNvCxnSpPr/>
          <p:nvPr/>
        </p:nvCxnSpPr>
        <p:spPr>
          <a:xfrm>
            <a:off x="2035277" y="4689987"/>
            <a:ext cx="0" cy="137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34F3A8-91A4-D7BD-4807-A6CDAD416931}"/>
              </a:ext>
            </a:extLst>
          </p:cNvPr>
          <p:cNvCxnSpPr/>
          <p:nvPr/>
        </p:nvCxnSpPr>
        <p:spPr>
          <a:xfrm>
            <a:off x="3220064" y="4429432"/>
            <a:ext cx="0" cy="13765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007874-22D9-E804-BF6E-9868F8AC474D}"/>
              </a:ext>
            </a:extLst>
          </p:cNvPr>
          <p:cNvCxnSpPr>
            <a:cxnSpLocks/>
          </p:cNvCxnSpPr>
          <p:nvPr/>
        </p:nvCxnSpPr>
        <p:spPr>
          <a:xfrm>
            <a:off x="3893573" y="4853005"/>
            <a:ext cx="0" cy="105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89C59BF-BE46-A579-DB82-CE003ED97942}"/>
              </a:ext>
            </a:extLst>
          </p:cNvPr>
          <p:cNvCxnSpPr>
            <a:cxnSpLocks/>
          </p:cNvCxnSpPr>
          <p:nvPr/>
        </p:nvCxnSpPr>
        <p:spPr>
          <a:xfrm>
            <a:off x="4429431" y="4853005"/>
            <a:ext cx="0" cy="10561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6CC79-30B9-E41C-24BE-C3E275BB9E2D}"/>
              </a:ext>
            </a:extLst>
          </p:cNvPr>
          <p:cNvCxnSpPr>
            <a:cxnSpLocks/>
          </p:cNvCxnSpPr>
          <p:nvPr/>
        </p:nvCxnSpPr>
        <p:spPr>
          <a:xfrm>
            <a:off x="1376515" y="5299587"/>
            <a:ext cx="0" cy="7669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2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FCD40-FF5E-55E1-A042-05E7BD7C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9D763-3BFE-13BB-1836-D48DA8AE3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#3: Burrows-Wheeler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0EC9-785B-AC9D-4E98-71BDFD95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028" y="1710735"/>
            <a:ext cx="7625958" cy="512493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Lab #3: Burrows-Wheeler Transform and Search </a:t>
            </a:r>
          </a:p>
          <a:p>
            <a:r>
              <a:rPr lang="en-US" dirty="0"/>
              <a:t>Due </a:t>
            </a:r>
            <a:r>
              <a:rPr lang="en-US" dirty="0">
                <a:solidFill>
                  <a:srgbClr val="FF0000"/>
                </a:solidFill>
              </a:rPr>
              <a:t>Friday October 3</a:t>
            </a:r>
            <a:r>
              <a:rPr lang="en-US" baseline="30000" dirty="0">
                <a:solidFill>
                  <a:srgbClr val="FF0000"/>
                </a:solidFill>
              </a:rPr>
              <a:t>rd</a:t>
            </a:r>
            <a:r>
              <a:rPr lang="en-US" dirty="0">
                <a:solidFill>
                  <a:srgbClr val="FF0000"/>
                </a:solidFill>
              </a:rPr>
              <a:t> at 8:00pm</a:t>
            </a:r>
            <a:r>
              <a:rPr lang="en-US" dirty="0"/>
              <a:t>.</a:t>
            </a:r>
          </a:p>
          <a:p>
            <a:r>
              <a:rPr lang="en-US" dirty="0"/>
              <a:t>Undergraduate and Graduate: Implement function </a:t>
            </a:r>
            <a:r>
              <a:rPr lang="en-US" i="1" dirty="0" err="1"/>
              <a:t>burrows_wheeler_transform</a:t>
            </a:r>
            <a:r>
              <a:rPr lang="en-US" i="1" dirty="0"/>
              <a:t>(string seq) </a:t>
            </a:r>
            <a:r>
              <a:rPr lang="en-US" dirty="0"/>
              <a:t>that returns three objects:</a:t>
            </a:r>
          </a:p>
          <a:p>
            <a:pPr lvl="1"/>
            <a:r>
              <a:rPr lang="en-US" dirty="0"/>
              <a:t>(U: 30pt, G: 25pt) BWT string</a:t>
            </a:r>
          </a:p>
          <a:p>
            <a:pPr lvl="1"/>
            <a:r>
              <a:rPr lang="en-US" dirty="0"/>
              <a:t>(U: 30pt, G: 25pt) Suffix array (zero-based set of integers)</a:t>
            </a:r>
          </a:p>
          <a:p>
            <a:pPr lvl="1"/>
            <a:r>
              <a:rPr lang="en-US" dirty="0"/>
              <a:t>(U: 40pt, G: 25pt) First letters of the suffix array string</a:t>
            </a:r>
          </a:p>
          <a:p>
            <a:r>
              <a:rPr lang="en-US" dirty="0"/>
              <a:t>Graduate only (25pt): implement function </a:t>
            </a:r>
            <a:r>
              <a:rPr lang="en-US" i="1" dirty="0" err="1"/>
              <a:t>bwt_search_exact</a:t>
            </a:r>
            <a:r>
              <a:rPr lang="en-US" i="1" dirty="0"/>
              <a:t>(string pattern, string </a:t>
            </a:r>
            <a:r>
              <a:rPr lang="en-US" i="1" dirty="0" err="1"/>
              <a:t>bwt</a:t>
            </a:r>
            <a:r>
              <a:rPr lang="en-US" i="1" dirty="0"/>
              <a:t>, array </a:t>
            </a:r>
            <a:r>
              <a:rPr lang="en-US" i="1" dirty="0" err="1"/>
              <a:t>suffix_array</a:t>
            </a:r>
            <a:r>
              <a:rPr lang="en-US" i="1" dirty="0"/>
              <a:t>, string </a:t>
            </a:r>
            <a:r>
              <a:rPr lang="en-US" i="1" dirty="0" err="1"/>
              <a:t>first_column</a:t>
            </a:r>
            <a:r>
              <a:rPr lang="en-US" i="1" dirty="0"/>
              <a:t>) </a:t>
            </a:r>
            <a:r>
              <a:rPr lang="en-US" dirty="0"/>
              <a:t>that returns </a:t>
            </a:r>
          </a:p>
          <a:p>
            <a:pPr lvl="1"/>
            <a:r>
              <a:rPr lang="en-US" dirty="0"/>
              <a:t>array of zero-based positions of the beginning of the pattern in seq</a:t>
            </a:r>
          </a:p>
          <a:p>
            <a:pPr lvl="1"/>
            <a:r>
              <a:rPr lang="en-US" dirty="0"/>
              <a:t>Only compute forward matches</a:t>
            </a:r>
          </a:p>
          <a:p>
            <a:pPr lvl="1"/>
            <a:r>
              <a:rPr lang="en-US" dirty="0"/>
              <a:t>Example output for pattern “CG” is [ 0, 8 ]</a:t>
            </a:r>
          </a:p>
          <a:p>
            <a:pPr lvl="1"/>
            <a:r>
              <a:rPr lang="en-US" dirty="0"/>
              <a:t>Report matches in any order</a:t>
            </a:r>
          </a:p>
          <a:p>
            <a:r>
              <a:rPr lang="en-US" dirty="0"/>
              <a:t>Name file bwt.py and submit to </a:t>
            </a:r>
            <a:r>
              <a:rPr lang="en-US" dirty="0" err="1"/>
              <a:t>autograder</a:t>
            </a:r>
            <a:r>
              <a:rPr lang="en-US" dirty="0"/>
              <a:t> in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F743D-60A9-18B2-5AD8-7B17DB0CF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09CC58-5BBD-2489-A074-6A4B1C8EC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1567" r="1" b="21101"/>
          <a:stretch>
            <a:fillRect/>
          </a:stretch>
        </p:blipFill>
        <p:spPr>
          <a:xfrm>
            <a:off x="9388366" y="1759481"/>
            <a:ext cx="2707055" cy="349832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D85C6A-9655-0C1F-B08A-0D6D9F0F1D18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10011102" y="5202621"/>
            <a:ext cx="1" cy="794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D1E701-ADF0-9C8E-4BCA-B15343892461}"/>
              </a:ext>
            </a:extLst>
          </p:cNvPr>
          <p:cNvSpPr txBox="1"/>
          <p:nvPr/>
        </p:nvSpPr>
        <p:spPr>
          <a:xfrm>
            <a:off x="9159971" y="5997305"/>
            <a:ext cx="1702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The first column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5D73E2-7136-A83C-FD9A-1303A47D52D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1500945" y="5235774"/>
            <a:ext cx="15767" cy="27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BF93C9-FF89-6F8B-A1C6-17E6BF84FF01}"/>
              </a:ext>
            </a:extLst>
          </p:cNvPr>
          <p:cNvSpPr txBox="1"/>
          <p:nvPr/>
        </p:nvSpPr>
        <p:spPr>
          <a:xfrm>
            <a:off x="11177754" y="5509525"/>
            <a:ext cx="6779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BWT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82F83-C83D-BB1E-64C0-4F83BB8CED58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9149911" y="5225068"/>
            <a:ext cx="451290" cy="28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0FD0A88-004D-1836-0FE4-4288EBCAD1BE}"/>
              </a:ext>
            </a:extLst>
          </p:cNvPr>
          <p:cNvSpPr txBox="1"/>
          <p:nvPr/>
        </p:nvSpPr>
        <p:spPr>
          <a:xfrm>
            <a:off x="8521260" y="5509525"/>
            <a:ext cx="12573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Suffix array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C07FFC-EB65-2035-CA95-5D868ABC89C8}"/>
              </a:ext>
            </a:extLst>
          </p:cNvPr>
          <p:cNvSpPr txBox="1"/>
          <p:nvPr/>
        </p:nvSpPr>
        <p:spPr>
          <a:xfrm>
            <a:off x="9137416" y="1337426"/>
            <a:ext cx="2958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sequence: CGATGCACCGGT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6CB4CA-0C91-6CF3-EDE3-4685CA2C9A74}"/>
              </a:ext>
            </a:extLst>
          </p:cNvPr>
          <p:cNvSpPr/>
          <p:nvPr/>
        </p:nvSpPr>
        <p:spPr>
          <a:xfrm>
            <a:off x="10249557" y="1404642"/>
            <a:ext cx="266043" cy="19555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30523D-470D-8393-34A3-EBD7E0C987B1}"/>
              </a:ext>
            </a:extLst>
          </p:cNvPr>
          <p:cNvSpPr/>
          <p:nvPr/>
        </p:nvSpPr>
        <p:spPr>
          <a:xfrm>
            <a:off x="9427780" y="3186240"/>
            <a:ext cx="821776" cy="46347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00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3171-38EA-65CC-95CF-652C1E68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119-4A30-EA9B-77DA-C06E6FEB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1FE9-FC8C-8E93-F670-4D5E7299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49C8-D0EA-09EC-BBC9-19C1CD6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ECF0-F4FC-9D0F-0827-7B41CA0AAD34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EE80-5D63-4426-F841-2414604F8C0B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5EAF1-52B7-796E-FB46-CCD819C7690B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46275-4E31-A0E1-BE3D-1A96E176AEC0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9970B-191B-4051-451F-25AEE2F5FA2C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A0194-B870-DAAF-918E-C3EDED2272B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B60A06-E170-023A-0398-9E6F069CCCAE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BE63B-5FC6-E685-49BE-00F94C947CD2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78542B-E98C-32BA-198C-B4AC8662380D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2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D408-000E-10F1-1A5E-987BB907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439E-6159-E90D-F0DB-8BA5C8D3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88A-C842-1664-5DCB-D5EBF3E5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assembly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F5140-C0EE-AC3B-F4B8-403F3CE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B8B3-F87D-B974-C95A-135951D3F182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3E22-D4F4-0C48-6BE9-D3DB9F45239E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2957-16F2-A422-8D24-934FDF0610AA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B50B8-E36C-D443-BF78-B5181B10F35F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B1276-8A75-2BEB-9E30-40644AB96427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EE1D1A-8418-8A3D-ED79-C1E27F5A62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74B7B-E640-35EF-5A97-3DEC6DFA7135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E88DC5-781F-B863-B383-E964EDB9CF06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A0F29A-F069-1A3D-05D1-3DC023B36957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14:cNvPr>
              <p14:cNvContentPartPr/>
              <p14:nvPr/>
            </p14:nvContentPartPr>
            <p14:xfrm>
              <a:off x="1733138" y="5128943"/>
              <a:ext cx="3953520" cy="131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018" y="5122823"/>
                <a:ext cx="396576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34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909-1F99-FD81-A120-C8C3FB9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 is not an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B2DB-C45E-AFC1-1EB0-F2CEEFD2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there are indels, you can choose the longest stretch without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 R1, R2, orientation, A-hang, B-hang, overlap length or quality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13B6-EBF2-F542-E2A1-77C724A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A95E3-2CA3-8460-1781-6C168D343E60}"/>
              </a:ext>
            </a:extLst>
          </p:cNvPr>
          <p:cNvSpPr txBox="1"/>
          <p:nvPr/>
        </p:nvSpPr>
        <p:spPr>
          <a:xfrm>
            <a:off x="1763768" y="2215083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4B9E8-7C78-FAD0-98F5-363EF468A770}"/>
              </a:ext>
            </a:extLst>
          </p:cNvPr>
          <p:cNvSpPr txBox="1"/>
          <p:nvPr/>
        </p:nvSpPr>
        <p:spPr>
          <a:xfrm>
            <a:off x="1763768" y="2958752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8DA62-C26B-87C9-BC56-7247E1A030D8}"/>
              </a:ext>
            </a:extLst>
          </p:cNvPr>
          <p:cNvSpPr/>
          <p:nvPr/>
        </p:nvSpPr>
        <p:spPr>
          <a:xfrm>
            <a:off x="2128344" y="3021391"/>
            <a:ext cx="1623848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4FA7B-4E76-0D79-AC58-BCD016257757}"/>
              </a:ext>
            </a:extLst>
          </p:cNvPr>
          <p:cNvSpPr/>
          <p:nvPr/>
        </p:nvSpPr>
        <p:spPr>
          <a:xfrm>
            <a:off x="3752192" y="2270973"/>
            <a:ext cx="1941786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72CF-467D-508A-E129-8125277AA5AF}"/>
              </a:ext>
            </a:extLst>
          </p:cNvPr>
          <p:cNvSpPr txBox="1"/>
          <p:nvPr/>
        </p:nvSpPr>
        <p:spPr>
          <a:xfrm>
            <a:off x="938047" y="4237047"/>
            <a:ext cx="958543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R1(+):                          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R2(- implies that we had to RC):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/>
              <a:t>Overlap: </a:t>
            </a:r>
          </a:p>
          <a:p>
            <a:r>
              <a:rPr lang="en-US" sz="2800" b="1" dirty="0"/>
              <a:t>R1 R2 – 1 5 27 or</a:t>
            </a:r>
          </a:p>
          <a:p>
            <a:r>
              <a:rPr lang="en-US" sz="2800" b="1" dirty="0"/>
              <a:t>R1 R2 – 2 5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F16AD-1890-4D7E-8B80-3C06FB189F27}"/>
              </a:ext>
            </a:extLst>
          </p:cNvPr>
          <p:cNvSpPr/>
          <p:nvPr/>
        </p:nvSpPr>
        <p:spPr>
          <a:xfrm>
            <a:off x="5489327" y="4545805"/>
            <a:ext cx="3705416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82319-37F9-4278-9C6B-0F9CD90353ED}"/>
              </a:ext>
            </a:extLst>
          </p:cNvPr>
          <p:cNvSpPr/>
          <p:nvPr/>
        </p:nvSpPr>
        <p:spPr>
          <a:xfrm>
            <a:off x="5693978" y="4263157"/>
            <a:ext cx="3500765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0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CBBA-8D59-60E8-38AB-38F121990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OLC strategies: 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101C-0067-1250-D8C1-A2A2B3932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91" y="1733064"/>
            <a:ext cx="10972800" cy="5124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Greedy assembly algorithm will always yield an assembly, but not necessarily the right one:</a:t>
            </a:r>
          </a:p>
          <a:p>
            <a:pPr lvl="1"/>
            <a:r>
              <a:rPr lang="en-US" dirty="0"/>
              <a:t>Search for overlaps. If there is more than 1 sequence that overlaps, find the sequence overlap with the highest area of overlap.</a:t>
            </a:r>
          </a:p>
          <a:p>
            <a:pPr lvl="1"/>
            <a:r>
              <a:rPr lang="en-US" dirty="0"/>
              <a:t>Find two fragments with largest overlap and merge fragments.</a:t>
            </a:r>
          </a:p>
          <a:p>
            <a:pPr lvl="1"/>
            <a:r>
              <a:rPr lang="en-US" dirty="0"/>
              <a:t>Always try to extend</a:t>
            </a:r>
          </a:p>
          <a:p>
            <a:pPr lvl="1"/>
            <a:r>
              <a:rPr lang="en-US" dirty="0"/>
              <a:t>Repeat until all overlaps are used or rejected.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Strengths: Simple to implement and generally fast.</a:t>
            </a:r>
          </a:p>
          <a:p>
            <a:r>
              <a:rPr lang="en-US" dirty="0"/>
              <a:t>Weaknesses: Can make mistakes in assemblies.</a:t>
            </a:r>
          </a:p>
          <a:p>
            <a:r>
              <a:rPr lang="en-US" dirty="0"/>
              <a:t>Example: Imagine assembling a puzzle by always joining the two best matching pieces, even if those pieces might not be part of the final correct arrangement.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BFF49-B061-4FEB-44CA-CE0CE8CA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0EE45-4783-73D7-C36D-56EF4C8D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6A13-B9D4-0E34-36CB-604EB09C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D1C68-13AA-8EE1-82AC-FCAD3C803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Problem: recover the genome using each read once</a:t>
            </a:r>
          </a:p>
          <a:p>
            <a:r>
              <a:rPr lang="en-US" dirty="0">
                <a:cs typeface="Courier New" panose="02070309020205020404" pitchFamily="49" charset="0"/>
              </a:rPr>
              <a:t>Longest overlap is between R3 and R6!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66C25-F597-00A9-2E63-384BD301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9940D-E086-2063-771B-3158734C1F4D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10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BEA7-0010-2854-09C6-089E451E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AD7D-FDE0-281D-9C4C-8881EF59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DFFD-A86C-B234-BC0C-AE8BC7436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427E5-4CBA-3D86-2E8B-A9B2EDD9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610D6-5D5A-9AD5-F16E-037E3B2D40B0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28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1C3B5-8702-BB6D-C6EF-D1C8F9CB0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4C4-FB52-600B-B2D4-D8704705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8C231-449D-580C-3C36-EE930B869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?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?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F64D5-FBB4-E2C9-74F5-5A43E71FC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4A178-0A26-72E1-CEE9-69EA793584C2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11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922C2-4A76-3B12-645D-3F6DA084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AD48-2DE2-60B2-FFD1-BC081220E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8906-F421-AABB-FCE4-9FEE0BCB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179D6-F36C-8224-12C9-0F94F580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98232-635C-C1A4-D46F-08B843A0F44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21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2366E-1CAC-CCF9-AF1E-E227EC17B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B9729-9371-7CEE-0318-4AAF6DB8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greedy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B4D7B-09A5-7D0C-E92B-EB62E5FD4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 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4811E-5BAC-F918-B018-DB75E81A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1FA64-CD78-F3E1-5926-33DEEDA67C7C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>
                <a:highlight>
                  <a:srgbClr val="FFFF00"/>
                </a:highlight>
              </a:rPr>
              <a:t>R1 R2 4</a:t>
            </a:r>
          </a:p>
          <a:p>
            <a:r>
              <a:rPr lang="en-US" dirty="0">
                <a:highlight>
                  <a:srgbClr val="FFFF00"/>
                </a:highlight>
              </a:rPr>
              <a:t>R2 R3 5</a:t>
            </a:r>
          </a:p>
          <a:p>
            <a:r>
              <a:rPr lang="en-US" dirty="0">
                <a:highlight>
                  <a:srgbClr val="FFFF00"/>
                </a:highlight>
              </a:rPr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>
                <a:highlight>
                  <a:srgbClr val="FFFF00"/>
                </a:highlight>
              </a:rPr>
              <a:t>R3 R6 6</a:t>
            </a:r>
          </a:p>
          <a:p>
            <a:r>
              <a:rPr lang="en-US" dirty="0">
                <a:highlight>
                  <a:srgbClr val="FFFF00"/>
                </a:highlight>
              </a:rPr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9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12414</TotalTime>
  <Words>2004</Words>
  <Application>Microsoft Office PowerPoint</Application>
  <PresentationFormat>Widescreen</PresentationFormat>
  <Paragraphs>322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Trebuchet MS</vt:lpstr>
      <vt:lpstr>Office Theme</vt:lpstr>
      <vt:lpstr>Lab #3: Burrows-Wheeler Alignment</vt:lpstr>
      <vt:lpstr>Lab #3: Burrows-Wheeler Alignment</vt:lpstr>
      <vt:lpstr>Overlap is not an alignment</vt:lpstr>
      <vt:lpstr>OLC strategies: Greedy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Example of a greedy assembly</vt:lpstr>
      <vt:lpstr>OLC strategies: String graph</vt:lpstr>
      <vt:lpstr>OLC strategies: String graph</vt:lpstr>
      <vt:lpstr>OLC strategies: String graph</vt:lpstr>
      <vt:lpstr>Example of a string graph assembly</vt:lpstr>
      <vt:lpstr>Example of a string graph assembly</vt:lpstr>
      <vt:lpstr>Example of a string graph assembly</vt:lpstr>
      <vt:lpstr>Example of a string graph assembly</vt:lpstr>
      <vt:lpstr>Example of a string graph assembly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44</cp:revision>
  <dcterms:created xsi:type="dcterms:W3CDTF">2013-08-21T19:17:07Z</dcterms:created>
  <dcterms:modified xsi:type="dcterms:W3CDTF">2025-09-24T13:50:53Z</dcterms:modified>
</cp:coreProperties>
</file>