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586" r:id="rId2"/>
    <p:sldId id="276" r:id="rId3"/>
    <p:sldId id="281" r:id="rId4"/>
    <p:sldId id="587" r:id="rId5"/>
    <p:sldId id="261" r:id="rId6"/>
    <p:sldId id="585" r:id="rId7"/>
    <p:sldId id="263" r:id="rId8"/>
    <p:sldId id="603" r:id="rId9"/>
    <p:sldId id="264" r:id="rId10"/>
    <p:sldId id="604" r:id="rId11"/>
    <p:sldId id="265" r:id="rId12"/>
    <p:sldId id="266" r:id="rId13"/>
    <p:sldId id="262" r:id="rId14"/>
    <p:sldId id="605" r:id="rId15"/>
    <p:sldId id="606" r:id="rId16"/>
    <p:sldId id="607" r:id="rId17"/>
    <p:sldId id="608" r:id="rId18"/>
    <p:sldId id="6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9" autoAdjust="0"/>
    <p:restoredTop sz="93721" autoAdjust="0"/>
  </p:normalViewPr>
  <p:slideViewPr>
    <p:cSldViewPr snapToGrid="0">
      <p:cViewPr varScale="1">
        <p:scale>
          <a:sx n="78" d="100"/>
          <a:sy n="78" d="100"/>
        </p:scale>
        <p:origin x="102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1C363C82-C939-44FC-A8A5-AEBBD531DAF7}"/>
    <pc:docChg chg="delSld">
      <pc:chgData name="Aleksey Zimin" userId="7f2637d0bc515791" providerId="LiveId" clId="{1C363C82-C939-44FC-A8A5-AEBBD531DAF7}" dt="2025-09-13T12:01:45.393" v="0" actId="47"/>
      <pc:docMkLst>
        <pc:docMk/>
      </pc:docMkLst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711955719" sldId="27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111751869" sldId="27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660034770" sldId="28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798972315" sldId="401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893523474" sldId="40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875146467" sldId="40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199591091" sldId="48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369129492" sldId="489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579698907" sldId="49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858422880" sldId="491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783351519" sldId="49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02182864" sldId="49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969974295" sldId="494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518123038" sldId="496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016439942" sldId="497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383957545" sldId="49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763623878" sldId="499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973844664" sldId="50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38742791" sldId="50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484920069" sldId="505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792863760" sldId="507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712953067" sldId="50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98886585" sldId="51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553610431" sldId="511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031262088" sldId="51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269627095" sldId="51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872650003" sldId="514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390149621" sldId="52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76986234" sldId="526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665784781" sldId="527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00066802" sldId="52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605973232" sldId="529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511612140" sldId="53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108398649" sldId="531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621727378" sldId="53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99412874" sldId="534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197997632" sldId="535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444221610" sldId="536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010938326" sldId="53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29468489" sldId="54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539245323" sldId="54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358943725" sldId="544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463192798" sldId="545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888402848" sldId="546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427682825" sldId="547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709966318" sldId="55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495650733" sldId="556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631780251" sldId="557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047431818" sldId="55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02778499" sldId="56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547857595" sldId="569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184413753" sldId="57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106164713" sldId="571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007969206" sldId="57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012313022" sldId="57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637561640" sldId="574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107475355" sldId="575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712933107" sldId="576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665363422" sldId="577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309291527" sldId="57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684324457" sldId="579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72387416" sldId="58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253169231" sldId="581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062895748" sldId="58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405783753" sldId="58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595454383" sldId="584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378022997" sldId="58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269717232" sldId="589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441254453" sldId="59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496188052" sldId="591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120271698" sldId="592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4092878095" sldId="593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806797308" sldId="594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323442977" sldId="595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491746325" sldId="596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973595494" sldId="597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663875117" sldId="598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3634270695" sldId="599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2490369365" sldId="600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04986636" sldId="601"/>
        </pc:sldMkLst>
      </pc:sldChg>
      <pc:sldChg chg="del">
        <pc:chgData name="Aleksey Zimin" userId="7f2637d0bc515791" providerId="LiveId" clId="{1C363C82-C939-44FC-A8A5-AEBBD531DAF7}" dt="2025-09-13T12:01:45.393" v="0" actId="47"/>
        <pc:sldMkLst>
          <pc:docMk/>
          <pc:sldMk cId="1171604832" sldId="6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C167E-9569-29EE-40AE-7B6F395B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A61C-067B-2B69-D171-DE2D2F493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F5809-F54E-464E-D83F-620FAAE4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06"/>
            <a:ext cx="10515600" cy="4799576"/>
          </a:xfrm>
        </p:spPr>
        <p:txBody>
          <a:bodyPr>
            <a:normAutofit/>
          </a:bodyPr>
          <a:lstStyle/>
          <a:p>
            <a:r>
              <a:rPr lang="en-US" dirty="0"/>
              <a:t>Minimap2</a:t>
            </a:r>
          </a:p>
          <a:p>
            <a:pPr lvl="1"/>
            <a:r>
              <a:rPr lang="en-US" dirty="0"/>
              <a:t>based on minimizers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2E6D1-ABE5-44A7-DDE0-E202871D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97306"/>
            <a:ext cx="5649113" cy="259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00CA6-9056-8135-FBFB-250E1A7E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43" y="2892887"/>
            <a:ext cx="533474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3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1398B-0141-9122-8466-1D8D3E29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9026-F175-166A-F6D0-CB7C1973C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41158-0448-B250-EA6F-C5F930BD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10"/>
            <a:ext cx="10515600" cy="4351338"/>
          </a:xfrm>
        </p:spPr>
        <p:txBody>
          <a:bodyPr/>
          <a:lstStyle/>
          <a:p>
            <a:r>
              <a:rPr lang="en-US" dirty="0"/>
              <a:t>Tab-separated file, human readable with the following columns</a:t>
            </a:r>
          </a:p>
          <a:p>
            <a:r>
              <a:rPr lang="en-US" dirty="0"/>
              <a:t>Missing or not defined values are *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57B61-C0CD-2100-BCDD-02188DF4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4" y="2720449"/>
            <a:ext cx="11460174" cy="37724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DEA921-1238-8FC1-BAEF-82CB8CDC588D}"/>
              </a:ext>
            </a:extLst>
          </p:cNvPr>
          <p:cNvSpPr/>
          <p:nvPr/>
        </p:nvSpPr>
        <p:spPr>
          <a:xfrm>
            <a:off x="538192" y="4540469"/>
            <a:ext cx="9499194" cy="28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582D-B5FB-116C-8289-AB6D4D6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10"/>
            <a:ext cx="10515600" cy="4351338"/>
          </a:xfrm>
        </p:spPr>
        <p:txBody>
          <a:bodyPr/>
          <a:lstStyle/>
          <a:p>
            <a:r>
              <a:rPr lang="en-US" dirty="0"/>
              <a:t>CIGAR (Compact Idiosyncratic Gapped Alignment Report) string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8C4A6-D030-5F3B-AB5C-8B953CC5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17" y="2123538"/>
            <a:ext cx="11145805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582D-B5FB-116C-8289-AB6D4D6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5266" y="1466810"/>
            <a:ext cx="2788534" cy="2977868"/>
          </a:xfrm>
        </p:spPr>
        <p:txBody>
          <a:bodyPr/>
          <a:lstStyle/>
          <a:p>
            <a:r>
              <a:rPr lang="en-US" dirty="0"/>
              <a:t>Examples of CIGAR strings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35A2B-7867-B446-7320-DD75F22F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6B290-6FEF-824F-1943-CEFB211CD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332A2B-BCED-0687-C2F2-736353587C2E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96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C025B2-0241-6FDB-CA2E-A1EC73E7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FA6E-6089-D8C1-A4CC-F5A9A44D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C348-0E66-BF87-6A49-F4D8F5180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EB3F7E-B345-B6A1-A257-ABD819E37F9C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0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F108-D375-0C3A-DCAC-D7D7BC19D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142D10-13F6-28B9-8CE0-6A3E8A2F2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B01D0F-3551-069E-AD5F-170E603C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3ECAE-BC3B-4628-FD7C-993EBBF76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DB4CD-5225-B83B-287B-15D179857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8BFFA6-3EEC-4319-784B-13F07990881F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C6AD9AE-A5DE-AB87-CC97-A8DA6F3044AB}"/>
              </a:ext>
            </a:extLst>
          </p:cNvPr>
          <p:cNvSpPr/>
          <p:nvPr/>
        </p:nvSpPr>
        <p:spPr>
          <a:xfrm>
            <a:off x="158689" y="2713827"/>
            <a:ext cx="7422857" cy="1330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3EFB2F-1FB7-11A5-5424-CEF175D08B5D}"/>
              </a:ext>
            </a:extLst>
          </p:cNvPr>
          <p:cNvSpPr/>
          <p:nvPr/>
        </p:nvSpPr>
        <p:spPr>
          <a:xfrm>
            <a:off x="202113" y="5120696"/>
            <a:ext cx="10494790" cy="13300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6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883A-7B48-2030-1CE2-F8978EEC9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4AF0EE-9ED8-B69D-1FAE-6DE6B5D8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D732C-9544-A288-6F73-043531BA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0B3-2979-2746-4701-04CE6A0B3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144F5-D55B-DC0D-6161-F526A3855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7DE420-DB02-291C-17B2-1CEAB60A7B18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C51C47F-7B7F-D855-F204-183E1CF388BD}"/>
              </a:ext>
            </a:extLst>
          </p:cNvPr>
          <p:cNvSpPr/>
          <p:nvPr/>
        </p:nvSpPr>
        <p:spPr>
          <a:xfrm>
            <a:off x="202114" y="2372936"/>
            <a:ext cx="7333804" cy="305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F6FF93-262B-28D0-EC3B-8119E23122CF}"/>
              </a:ext>
            </a:extLst>
          </p:cNvPr>
          <p:cNvSpPr/>
          <p:nvPr/>
        </p:nvSpPr>
        <p:spPr>
          <a:xfrm>
            <a:off x="202114" y="4899210"/>
            <a:ext cx="7608053" cy="268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BD4D63-82D1-F552-F73C-D9FEE099CD1B}"/>
              </a:ext>
            </a:extLst>
          </p:cNvPr>
          <p:cNvSpPr/>
          <p:nvPr/>
        </p:nvSpPr>
        <p:spPr>
          <a:xfrm>
            <a:off x="216433" y="5469833"/>
            <a:ext cx="10393760" cy="1064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6F4118-C067-23BF-7178-062ABB82B622}"/>
              </a:ext>
            </a:extLst>
          </p:cNvPr>
          <p:cNvSpPr/>
          <p:nvPr/>
        </p:nvSpPr>
        <p:spPr>
          <a:xfrm>
            <a:off x="202114" y="2916383"/>
            <a:ext cx="7333804" cy="1187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70230-F75D-3ADF-EAB4-8CF535FA6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E4247-30F1-D9B4-538C-D6AC3515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795D16-07BB-03D8-9747-8F7F44D9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C0DF-7104-36FF-2E8F-B615635C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59EBF-70BA-F1D8-724B-0FF45A6A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B02675-AE2C-DAE5-95CC-D26017585746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894A3B3-1F64-13F0-DD16-7CD8F424405B}"/>
              </a:ext>
            </a:extLst>
          </p:cNvPr>
          <p:cNvSpPr/>
          <p:nvPr/>
        </p:nvSpPr>
        <p:spPr>
          <a:xfrm>
            <a:off x="202114" y="2372936"/>
            <a:ext cx="7333804" cy="520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C35C17-3807-E794-2AFB-38E15225C46D}"/>
              </a:ext>
            </a:extLst>
          </p:cNvPr>
          <p:cNvSpPr/>
          <p:nvPr/>
        </p:nvSpPr>
        <p:spPr>
          <a:xfrm>
            <a:off x="202114" y="4899209"/>
            <a:ext cx="7608053" cy="47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C959A-2D7C-F18D-CA3B-EFC302AAE68E}"/>
              </a:ext>
            </a:extLst>
          </p:cNvPr>
          <p:cNvSpPr/>
          <p:nvPr/>
        </p:nvSpPr>
        <p:spPr>
          <a:xfrm>
            <a:off x="216433" y="5707117"/>
            <a:ext cx="10393760" cy="827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2449C-F10B-7F99-8A5A-F95853A2209D}"/>
              </a:ext>
            </a:extLst>
          </p:cNvPr>
          <p:cNvSpPr/>
          <p:nvPr/>
        </p:nvSpPr>
        <p:spPr>
          <a:xfrm>
            <a:off x="202114" y="3239815"/>
            <a:ext cx="7333804" cy="863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0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F3BA-9CE8-C486-C852-7AA2AD056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E5783-6D89-2014-87B1-F3FD65C0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4FC4A2-2AE2-50DB-725F-6668260C1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C3BB2-0BC1-C490-3147-28D91437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1A2BCE-6C7F-0630-67F2-9166FAAFA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DF34E5-B2F6-0489-D1E4-1C4E4D0BBDA7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85FFD0F-4A4D-EB3C-49BD-12919DE0BFD7}"/>
              </a:ext>
            </a:extLst>
          </p:cNvPr>
          <p:cNvSpPr/>
          <p:nvPr/>
        </p:nvSpPr>
        <p:spPr>
          <a:xfrm>
            <a:off x="202114" y="2372936"/>
            <a:ext cx="7333804" cy="5042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9C4E5-0344-AA51-62B2-208F949CC603}"/>
              </a:ext>
            </a:extLst>
          </p:cNvPr>
          <p:cNvSpPr/>
          <p:nvPr/>
        </p:nvSpPr>
        <p:spPr>
          <a:xfrm>
            <a:off x="202114" y="4899209"/>
            <a:ext cx="7608053" cy="474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FC148D-545F-D9FB-F881-B10E2AD4CFCD}"/>
              </a:ext>
            </a:extLst>
          </p:cNvPr>
          <p:cNvSpPr/>
          <p:nvPr/>
        </p:nvSpPr>
        <p:spPr>
          <a:xfrm>
            <a:off x="216433" y="6248096"/>
            <a:ext cx="10393760" cy="286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CFB0F-3F44-A89A-4B69-550C193A9024}"/>
              </a:ext>
            </a:extLst>
          </p:cNvPr>
          <p:cNvSpPr/>
          <p:nvPr/>
        </p:nvSpPr>
        <p:spPr>
          <a:xfrm>
            <a:off x="202114" y="3775840"/>
            <a:ext cx="7333804" cy="3279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8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C7AB-2A52-7BAD-7298-3A99D803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9E2C0F-E8A5-A5B9-2EEA-13595FC3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1" y="4255227"/>
            <a:ext cx="10593278" cy="2429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8AEEB-4F2E-64BB-C082-15792627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           </a:t>
            </a:r>
            <a:r>
              <a:rPr lang="en-US" sz="2400" dirty="0"/>
              <a:t>https://samtools.github.io/hts-specs/SAMv1.pdf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AB70-8A42-5C10-3176-41F0903B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084" y="1690688"/>
            <a:ext cx="3853404" cy="4351338"/>
          </a:xfrm>
        </p:spPr>
        <p:txBody>
          <a:bodyPr/>
          <a:lstStyle/>
          <a:p>
            <a:r>
              <a:rPr lang="en-US" dirty="0"/>
              <a:t>Suppose we have the following alignment</a:t>
            </a:r>
          </a:p>
          <a:p>
            <a:endParaRPr lang="en-US" dirty="0"/>
          </a:p>
          <a:p>
            <a:r>
              <a:rPr lang="en-US" dirty="0"/>
              <a:t>It will look like this in the SAM file</a:t>
            </a:r>
          </a:p>
          <a:p>
            <a:r>
              <a:rPr lang="en-US" dirty="0"/>
              <a:t>Coordinates are 1-based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0B562-FE48-1E29-88EF-322DD0958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" y="1484618"/>
            <a:ext cx="7608053" cy="269490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F5ED7E-17D1-A7EA-D99C-7DF9AF6D617E}"/>
              </a:ext>
            </a:extLst>
          </p:cNvPr>
          <p:cNvCxnSpPr/>
          <p:nvPr/>
        </p:nvCxnSpPr>
        <p:spPr>
          <a:xfrm>
            <a:off x="309031" y="4179520"/>
            <a:ext cx="7422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0CBDDF8-A475-DF91-D079-BB5C567A6F49}"/>
              </a:ext>
            </a:extLst>
          </p:cNvPr>
          <p:cNvSpPr/>
          <p:nvPr/>
        </p:nvSpPr>
        <p:spPr>
          <a:xfrm>
            <a:off x="216433" y="2720822"/>
            <a:ext cx="7333804" cy="9821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B868B1-69FD-C857-6B58-E148D8E6D639}"/>
              </a:ext>
            </a:extLst>
          </p:cNvPr>
          <p:cNvSpPr/>
          <p:nvPr/>
        </p:nvSpPr>
        <p:spPr>
          <a:xfrm>
            <a:off x="309030" y="5178638"/>
            <a:ext cx="10316929" cy="1088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3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DE2B-7BF8-9E8C-4F02-2D4C3488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minimap2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D3980-5C92-D17F-7F8C-5965F2B1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49245"/>
            <a:ext cx="10972800" cy="391880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minimap2</a:t>
            </a:r>
            <a:r>
              <a:rPr lang="en-US" dirty="0"/>
              <a:t> is a very fast aligner primarily useful for alignment of noisy long reads to the genome</a:t>
            </a:r>
          </a:p>
          <a:p>
            <a:endParaRPr lang="en-US" dirty="0"/>
          </a:p>
          <a:p>
            <a:r>
              <a:rPr lang="en-US" dirty="0"/>
              <a:t>Uses minimizers to seed alignments (k=15, w=10 by default)</a:t>
            </a:r>
          </a:p>
          <a:p>
            <a:endParaRPr lang="en-US" dirty="0"/>
          </a:p>
          <a:p>
            <a:r>
              <a:rPr lang="en-US" dirty="0"/>
              <a:t>Useful undocumented parameter: --secondary=no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Outputs Pairwise </a:t>
            </a:r>
            <a:r>
              <a:rPr lang="en-US" dirty="0" err="1"/>
              <a:t>mApping</a:t>
            </a:r>
            <a:r>
              <a:rPr lang="en-US" dirty="0"/>
              <a:t> Format (PAF) format by default, can output SAM format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9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94E6-E924-7C3E-12CA-F71A6AEF6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D918-111A-68BF-6357-29689C08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PAF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8ADF-C30B-1F39-58E0-D473B44D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45016"/>
            <a:ext cx="9607062" cy="7768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Produced by minimap2, 0-based</a:t>
            </a:r>
          </a:p>
          <a:p>
            <a:r>
              <a:rPr lang="en-US" dirty="0"/>
              <a:t>If the first two bases of a read align </a:t>
            </a:r>
            <a:r>
              <a:rPr lang="en-US"/>
              <a:t>then coordinates are (0 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FC3B3-95A9-84DF-60C5-A608E81DB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2" y="3079640"/>
            <a:ext cx="10136015" cy="332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D50E79-40F1-6AC4-7676-4193461B51EF}"/>
              </a:ext>
            </a:extLst>
          </p:cNvPr>
          <p:cNvSpPr txBox="1"/>
          <p:nvPr/>
        </p:nvSpPr>
        <p:spPr>
          <a:xfrm>
            <a:off x="445663" y="2741086"/>
            <a:ext cx="1097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Query                      </a:t>
            </a:r>
            <a:r>
              <a:rPr lang="en-US" sz="1600" dirty="0" err="1">
                <a:latin typeface="+mj-lt"/>
              </a:rPr>
              <a:t>Q_len</a:t>
            </a:r>
            <a:r>
              <a:rPr lang="en-US" sz="1600" dirty="0">
                <a:latin typeface="+mj-lt"/>
              </a:rPr>
              <a:t>    </a:t>
            </a:r>
            <a:r>
              <a:rPr lang="en-US" sz="1600" dirty="0" err="1">
                <a:latin typeface="+mj-lt"/>
              </a:rPr>
              <a:t>Q_start</a:t>
            </a:r>
            <a:r>
              <a:rPr lang="en-US" sz="1600" dirty="0">
                <a:latin typeface="+mj-lt"/>
              </a:rPr>
              <a:t>     </a:t>
            </a:r>
            <a:r>
              <a:rPr lang="en-US" sz="1600" dirty="0" err="1">
                <a:latin typeface="+mj-lt"/>
              </a:rPr>
              <a:t>Q_end</a:t>
            </a:r>
            <a:r>
              <a:rPr lang="en-US" sz="1600" dirty="0">
                <a:latin typeface="+mj-lt"/>
              </a:rPr>
              <a:t>  </a:t>
            </a:r>
            <a:r>
              <a:rPr lang="en-US" sz="1600" dirty="0" err="1">
                <a:latin typeface="+mj-lt"/>
              </a:rPr>
              <a:t>Q_strand</a:t>
            </a:r>
            <a:r>
              <a:rPr lang="en-US" sz="1600" dirty="0">
                <a:latin typeface="+mj-lt"/>
              </a:rPr>
              <a:t>   Reference               </a:t>
            </a:r>
            <a:r>
              <a:rPr lang="en-US" sz="1600" dirty="0" err="1">
                <a:latin typeface="+mj-lt"/>
              </a:rPr>
              <a:t>R_len</a:t>
            </a:r>
            <a:r>
              <a:rPr lang="en-US" sz="1600" dirty="0">
                <a:latin typeface="+mj-lt"/>
              </a:rPr>
              <a:t>      </a:t>
            </a:r>
            <a:r>
              <a:rPr lang="en-US" sz="1600" dirty="0" err="1">
                <a:latin typeface="+mj-lt"/>
              </a:rPr>
              <a:t>R_start</a:t>
            </a:r>
            <a:r>
              <a:rPr lang="en-US" sz="1600" dirty="0">
                <a:latin typeface="+mj-lt"/>
              </a:rPr>
              <a:t>   </a:t>
            </a:r>
            <a:r>
              <a:rPr lang="en-US" sz="1600" dirty="0" err="1">
                <a:latin typeface="+mj-lt"/>
              </a:rPr>
              <a:t>R_end</a:t>
            </a:r>
            <a:r>
              <a:rPr lang="en-US" sz="1600" dirty="0">
                <a:latin typeface="+mj-lt"/>
              </a:rPr>
              <a:t>       #_res       </a:t>
            </a:r>
            <a:r>
              <a:rPr lang="en-US" sz="1600" dirty="0" err="1">
                <a:latin typeface="+mj-lt"/>
              </a:rPr>
              <a:t>bl_len</a:t>
            </a:r>
            <a:r>
              <a:rPr lang="en-US" sz="1600" dirty="0">
                <a:latin typeface="+mj-lt"/>
              </a:rPr>
              <a:t>     MAP_Q      </a:t>
            </a:r>
          </a:p>
        </p:txBody>
      </p:sp>
    </p:spTree>
    <p:extLst>
      <p:ext uri="{BB962C8B-B14F-4D97-AF65-F5344CB8AC3E}">
        <p14:creationId xmlns:p14="http://schemas.microsoft.com/office/powerpoint/2010/main" val="337266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CD2F0-A8B7-BA6F-127C-6E4BCC9D4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273F-2DCD-B71C-CE05-552A10E66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3E17-796F-96D5-C9A3-B6F5A5A5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06"/>
            <a:ext cx="10515600" cy="2020537"/>
          </a:xfrm>
        </p:spPr>
        <p:txBody>
          <a:bodyPr>
            <a:normAutofit/>
          </a:bodyPr>
          <a:lstStyle/>
          <a:p>
            <a:r>
              <a:rPr lang="en-US" dirty="0"/>
              <a:t>Bowtie and BWA MEM</a:t>
            </a:r>
          </a:p>
          <a:p>
            <a:pPr lvl="1"/>
            <a:r>
              <a:rPr lang="en-US" dirty="0"/>
              <a:t>Used for alignment of short and long reads (BWA only) to the genome</a:t>
            </a:r>
          </a:p>
          <a:p>
            <a:pPr lvl="1"/>
            <a:r>
              <a:rPr lang="en-US" dirty="0"/>
              <a:t>Both based on BWT/SA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BEC29-DF7B-E6FD-0B42-EB1339C27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96" y="3580944"/>
            <a:ext cx="5139354" cy="2941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700C4-6223-FE27-A002-D96CB20AB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18" y="2750872"/>
            <a:ext cx="6216127" cy="387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8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D2C-0775-B65D-DD66-E1250707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587C-A2DB-034F-59ED-1C6635C2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2258887"/>
            <a:ext cx="10972800" cy="39188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BED (Browser Extensible Data) – a nice format to represent alignment intervals</a:t>
            </a:r>
          </a:p>
          <a:p>
            <a:endParaRPr lang="en-US" dirty="0"/>
          </a:p>
          <a:p>
            <a:r>
              <a:rPr lang="en-US" dirty="0"/>
              <a:t>SAM/BAM – typically used for alignments of short reads to the genomic sequence</a:t>
            </a:r>
          </a:p>
          <a:p>
            <a:pPr lvl="1"/>
            <a:r>
              <a:rPr lang="en-US" dirty="0"/>
              <a:t>BAM is the compressed version of SAM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delta/coords – typically used for alignments of two genome sequences, used by mummer package</a:t>
            </a:r>
          </a:p>
          <a:p>
            <a:endParaRPr lang="en-US" dirty="0"/>
          </a:p>
          <a:p>
            <a:r>
              <a:rPr lang="en-US" dirty="0"/>
              <a:t>PAF – Pairwise </a:t>
            </a:r>
            <a:r>
              <a:rPr lang="en-US" dirty="0" err="1"/>
              <a:t>mApping</a:t>
            </a:r>
            <a:r>
              <a:rPr lang="en-US" dirty="0"/>
              <a:t> Format, output by minimap2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56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1982-7360-9AEE-1803-8190DA65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BED 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B158-5EB7-1400-9F71-BFC56CBD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27CA4-78EE-E261-AEE1-185EE3B11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20" y="1678193"/>
            <a:ext cx="10495500" cy="44994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AD70D6-F7A4-54EA-9A1C-19A44A2D35B3}"/>
              </a:ext>
            </a:extLst>
          </p:cNvPr>
          <p:cNvSpPr txBox="1"/>
          <p:nvPr/>
        </p:nvSpPr>
        <p:spPr>
          <a:xfrm>
            <a:off x="717332" y="6336008"/>
            <a:ext cx="645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https://useast.ensembl.org/info/website/upload/bed.html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0BD4A-F502-CE3C-2272-4653DE32812D}"/>
              </a:ext>
            </a:extLst>
          </p:cNvPr>
          <p:cNvSpPr/>
          <p:nvPr/>
        </p:nvSpPr>
        <p:spPr>
          <a:xfrm>
            <a:off x="1687945" y="5494283"/>
            <a:ext cx="4034938" cy="236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F3214-905C-C9E5-3C20-409EE38B2840}"/>
              </a:ext>
            </a:extLst>
          </p:cNvPr>
          <p:cNvSpPr/>
          <p:nvPr/>
        </p:nvSpPr>
        <p:spPr>
          <a:xfrm>
            <a:off x="3046407" y="5770842"/>
            <a:ext cx="4402800" cy="236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4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582D-B5FB-116C-8289-AB6D4D6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10"/>
            <a:ext cx="10515600" cy="4351338"/>
          </a:xfrm>
        </p:spPr>
        <p:txBody>
          <a:bodyPr/>
          <a:lstStyle/>
          <a:p>
            <a:r>
              <a:rPr lang="en-US" dirty="0"/>
              <a:t>Tab-separated file, human readable with the following columns</a:t>
            </a:r>
          </a:p>
          <a:p>
            <a:r>
              <a:rPr lang="en-US" dirty="0"/>
              <a:t>Missing or not defined values are *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82D2E-359B-7BA9-E7C9-8E93FFA7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4" y="2720449"/>
            <a:ext cx="1146017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ABF94-A6A7-4BF1-86C3-3BAEA5E8F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2FA8-2CB4-0365-BD4C-982A41A9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5F1E2-DF18-1233-0470-C06C7807D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10"/>
            <a:ext cx="10515600" cy="4351338"/>
          </a:xfrm>
        </p:spPr>
        <p:txBody>
          <a:bodyPr/>
          <a:lstStyle/>
          <a:p>
            <a:r>
              <a:rPr lang="en-US" dirty="0"/>
              <a:t>Tab-separated file, human readable with the following columns</a:t>
            </a:r>
          </a:p>
          <a:p>
            <a:r>
              <a:rPr lang="en-US" dirty="0"/>
              <a:t>Missing or not defined values are *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F9EB2-97CB-5D54-E4A4-A4CCE027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4" y="2720449"/>
            <a:ext cx="11460174" cy="37724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7E8C29-35CC-2486-D7CF-925FA20172F4}"/>
              </a:ext>
            </a:extLst>
          </p:cNvPr>
          <p:cNvSpPr/>
          <p:nvPr/>
        </p:nvSpPr>
        <p:spPr>
          <a:xfrm>
            <a:off x="598620" y="3429000"/>
            <a:ext cx="9499194" cy="28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1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582D-B5FB-116C-8289-AB6D4D6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053"/>
            <a:ext cx="9768840" cy="1652908"/>
          </a:xfrm>
        </p:spPr>
        <p:txBody>
          <a:bodyPr>
            <a:normAutofit/>
          </a:bodyPr>
          <a:lstStyle/>
          <a:p>
            <a:r>
              <a:rPr lang="en-US" dirty="0"/>
              <a:t>FLAG field – 11 bits represented as decimal number</a:t>
            </a:r>
          </a:p>
          <a:p>
            <a:pPr lvl="1"/>
            <a:r>
              <a:rPr lang="en-US" dirty="0"/>
              <a:t>Most often used are 0, 16, and 2064</a:t>
            </a:r>
          </a:p>
          <a:p>
            <a:pPr lvl="1"/>
            <a:r>
              <a:rPr lang="en-US" dirty="0"/>
              <a:t>Conversion 000000010000</a:t>
            </a:r>
            <a:r>
              <a:rPr lang="en-US" baseline="-25000" dirty="0"/>
              <a:t>2</a:t>
            </a:r>
            <a:r>
              <a:rPr lang="en-US" dirty="0"/>
              <a:t> = 16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5D542-7332-9542-95D9-9365FDB5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64495"/>
            <a:ext cx="9669224" cy="399153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615660-0B35-7F34-AD93-F0706232E0D2}"/>
              </a:ext>
            </a:extLst>
          </p:cNvPr>
          <p:cNvSpPr/>
          <p:nvPr/>
        </p:nvSpPr>
        <p:spPr>
          <a:xfrm>
            <a:off x="1192455" y="4542237"/>
            <a:ext cx="5783786" cy="28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9B81F-11AE-0520-E574-129F217B3BE9}"/>
              </a:ext>
            </a:extLst>
          </p:cNvPr>
          <p:cNvSpPr/>
          <p:nvPr/>
        </p:nvSpPr>
        <p:spPr>
          <a:xfrm>
            <a:off x="1192455" y="5664216"/>
            <a:ext cx="5783786" cy="28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11087</TotalTime>
  <Words>525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Trebuchet MS</vt:lpstr>
      <vt:lpstr>Office Theme</vt:lpstr>
      <vt:lpstr>Alignment programs</vt:lpstr>
      <vt:lpstr>minimap2</vt:lpstr>
      <vt:lpstr>PAF format</vt:lpstr>
      <vt:lpstr>Alignment programs</vt:lpstr>
      <vt:lpstr>Alignment file formats</vt:lpstr>
      <vt:lpstr>BED format</vt:lpstr>
      <vt:lpstr>SAM format</vt:lpstr>
      <vt:lpstr>SAM format</vt:lpstr>
      <vt:lpstr>SAM format</vt:lpstr>
      <vt:lpstr>SAM format</vt:lpstr>
      <vt:lpstr>SAM format</vt:lpstr>
      <vt:lpstr>SAM format</vt:lpstr>
      <vt:lpstr>SAM format           https://samtools.github.io/hts-specs/SAMv1.pdf</vt:lpstr>
      <vt:lpstr>SAM format           https://samtools.github.io/hts-specs/SAMv1.pdf</vt:lpstr>
      <vt:lpstr>SAM format           https://samtools.github.io/hts-specs/SAMv1.pdf</vt:lpstr>
      <vt:lpstr>SAM format           https://samtools.github.io/hts-specs/SAMv1.pdf</vt:lpstr>
      <vt:lpstr>SAM format           https://samtools.github.io/hts-specs/SAMv1.pdf</vt:lpstr>
      <vt:lpstr>SAM format           https://samtools.github.io/hts-specs/SAMv1.pdf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35</cp:revision>
  <dcterms:created xsi:type="dcterms:W3CDTF">2013-08-21T19:17:07Z</dcterms:created>
  <dcterms:modified xsi:type="dcterms:W3CDTF">2025-09-13T12:01:49Z</dcterms:modified>
</cp:coreProperties>
</file>