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2" r:id="rId2"/>
    <p:sldId id="470" r:id="rId3"/>
    <p:sldId id="449" r:id="rId4"/>
    <p:sldId id="450" r:id="rId5"/>
    <p:sldId id="452" r:id="rId6"/>
    <p:sldId id="451" r:id="rId7"/>
    <p:sldId id="453" r:id="rId8"/>
    <p:sldId id="454" r:id="rId9"/>
    <p:sldId id="471" r:id="rId10"/>
    <p:sldId id="472" r:id="rId11"/>
    <p:sldId id="456" r:id="rId12"/>
    <p:sldId id="455" r:id="rId13"/>
    <p:sldId id="457" r:id="rId14"/>
    <p:sldId id="469" r:id="rId15"/>
    <p:sldId id="458" r:id="rId16"/>
    <p:sldId id="459" r:id="rId17"/>
    <p:sldId id="460" r:id="rId18"/>
    <p:sldId id="415" r:id="rId19"/>
    <p:sldId id="416"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8B1C"/>
    <a:srgbClr val="BE0260"/>
    <a:srgbClr val="D0005E"/>
    <a:srgbClr val="018ACF"/>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68" autoAdjust="0"/>
    <p:restoredTop sz="93721" autoAdjust="0"/>
  </p:normalViewPr>
  <p:slideViewPr>
    <p:cSldViewPr>
      <p:cViewPr varScale="1">
        <p:scale>
          <a:sx n="111" d="100"/>
          <a:sy n="111" d="100"/>
        </p:scale>
        <p:origin x="288" y="78"/>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ksey Zimin" userId="7f2637d0bc515791" providerId="LiveId" clId="{44B26F19-753A-4AB1-83D5-5F7AEF999B9E}"/>
    <pc:docChg chg="delSld">
      <pc:chgData name="Aleksey Zimin" userId="7f2637d0bc515791" providerId="LiveId" clId="{44B26F19-753A-4AB1-83D5-5F7AEF999B9E}" dt="2025-08-25T13:33:13.767" v="0" actId="47"/>
      <pc:docMkLst>
        <pc:docMk/>
      </pc:docMkLst>
      <pc:sldChg chg="del">
        <pc:chgData name="Aleksey Zimin" userId="7f2637d0bc515791" providerId="LiveId" clId="{44B26F19-753A-4AB1-83D5-5F7AEF999B9E}" dt="2025-08-25T13:33:13.767" v="0" actId="47"/>
        <pc:sldMkLst>
          <pc:docMk/>
          <pc:sldMk cId="1314267360" sldId="257"/>
        </pc:sldMkLst>
      </pc:sldChg>
      <pc:sldChg chg="del">
        <pc:chgData name="Aleksey Zimin" userId="7f2637d0bc515791" providerId="LiveId" clId="{44B26F19-753A-4AB1-83D5-5F7AEF999B9E}" dt="2025-08-25T13:33:13.767" v="0" actId="47"/>
        <pc:sldMkLst>
          <pc:docMk/>
          <pc:sldMk cId="876805076" sldId="258"/>
        </pc:sldMkLst>
      </pc:sldChg>
      <pc:sldChg chg="del">
        <pc:chgData name="Aleksey Zimin" userId="7f2637d0bc515791" providerId="LiveId" clId="{44B26F19-753A-4AB1-83D5-5F7AEF999B9E}" dt="2025-08-25T13:33:13.767" v="0" actId="47"/>
        <pc:sldMkLst>
          <pc:docMk/>
          <pc:sldMk cId="1148085636" sldId="260"/>
        </pc:sldMkLst>
      </pc:sldChg>
      <pc:sldChg chg="del">
        <pc:chgData name="Aleksey Zimin" userId="7f2637d0bc515791" providerId="LiveId" clId="{44B26F19-753A-4AB1-83D5-5F7AEF999B9E}" dt="2025-08-25T13:33:13.767" v="0" actId="47"/>
        <pc:sldMkLst>
          <pc:docMk/>
          <pc:sldMk cId="145695007" sldId="261"/>
        </pc:sldMkLst>
      </pc:sldChg>
      <pc:sldChg chg="del">
        <pc:chgData name="Aleksey Zimin" userId="7f2637d0bc515791" providerId="LiveId" clId="{44B26F19-753A-4AB1-83D5-5F7AEF999B9E}" dt="2025-08-25T13:33:13.767" v="0" actId="47"/>
        <pc:sldMkLst>
          <pc:docMk/>
          <pc:sldMk cId="243307858" sldId="262"/>
        </pc:sldMkLst>
      </pc:sldChg>
      <pc:sldChg chg="del">
        <pc:chgData name="Aleksey Zimin" userId="7f2637d0bc515791" providerId="LiveId" clId="{44B26F19-753A-4AB1-83D5-5F7AEF999B9E}" dt="2025-08-25T13:33:13.767" v="0" actId="47"/>
        <pc:sldMkLst>
          <pc:docMk/>
          <pc:sldMk cId="1057141448" sldId="263"/>
        </pc:sldMkLst>
      </pc:sldChg>
      <pc:sldChg chg="del">
        <pc:chgData name="Aleksey Zimin" userId="7f2637d0bc515791" providerId="LiveId" clId="{44B26F19-753A-4AB1-83D5-5F7AEF999B9E}" dt="2025-08-25T13:33:13.767" v="0" actId="47"/>
        <pc:sldMkLst>
          <pc:docMk/>
          <pc:sldMk cId="376118783" sldId="264"/>
        </pc:sldMkLst>
      </pc:sldChg>
      <pc:sldChg chg="del">
        <pc:chgData name="Aleksey Zimin" userId="7f2637d0bc515791" providerId="LiveId" clId="{44B26F19-753A-4AB1-83D5-5F7AEF999B9E}" dt="2025-08-25T13:33:13.767" v="0" actId="47"/>
        <pc:sldMkLst>
          <pc:docMk/>
          <pc:sldMk cId="3108549546" sldId="265"/>
        </pc:sldMkLst>
      </pc:sldChg>
      <pc:sldChg chg="del">
        <pc:chgData name="Aleksey Zimin" userId="7f2637d0bc515791" providerId="LiveId" clId="{44B26F19-753A-4AB1-83D5-5F7AEF999B9E}" dt="2025-08-25T13:33:13.767" v="0" actId="47"/>
        <pc:sldMkLst>
          <pc:docMk/>
          <pc:sldMk cId="496989918" sldId="268"/>
        </pc:sldMkLst>
      </pc:sldChg>
      <pc:sldChg chg="del">
        <pc:chgData name="Aleksey Zimin" userId="7f2637d0bc515791" providerId="LiveId" clId="{44B26F19-753A-4AB1-83D5-5F7AEF999B9E}" dt="2025-08-25T13:33:13.767" v="0" actId="47"/>
        <pc:sldMkLst>
          <pc:docMk/>
          <pc:sldMk cId="215885664" sldId="270"/>
        </pc:sldMkLst>
      </pc:sldChg>
      <pc:sldChg chg="del">
        <pc:chgData name="Aleksey Zimin" userId="7f2637d0bc515791" providerId="LiveId" clId="{44B26F19-753A-4AB1-83D5-5F7AEF999B9E}" dt="2025-08-25T13:33:13.767" v="0" actId="47"/>
        <pc:sldMkLst>
          <pc:docMk/>
          <pc:sldMk cId="2426494331" sldId="271"/>
        </pc:sldMkLst>
      </pc:sldChg>
      <pc:sldChg chg="del">
        <pc:chgData name="Aleksey Zimin" userId="7f2637d0bc515791" providerId="LiveId" clId="{44B26F19-753A-4AB1-83D5-5F7AEF999B9E}" dt="2025-08-25T13:33:13.767" v="0" actId="47"/>
        <pc:sldMkLst>
          <pc:docMk/>
          <pc:sldMk cId="2633498102" sldId="273"/>
        </pc:sldMkLst>
      </pc:sldChg>
      <pc:sldChg chg="del">
        <pc:chgData name="Aleksey Zimin" userId="7f2637d0bc515791" providerId="LiveId" clId="{44B26F19-753A-4AB1-83D5-5F7AEF999B9E}" dt="2025-08-25T13:33:13.767" v="0" actId="47"/>
        <pc:sldMkLst>
          <pc:docMk/>
          <pc:sldMk cId="2701609669" sldId="279"/>
        </pc:sldMkLst>
      </pc:sldChg>
      <pc:sldChg chg="del">
        <pc:chgData name="Aleksey Zimin" userId="7f2637d0bc515791" providerId="LiveId" clId="{44B26F19-753A-4AB1-83D5-5F7AEF999B9E}" dt="2025-08-25T13:33:13.767" v="0" actId="47"/>
        <pc:sldMkLst>
          <pc:docMk/>
          <pc:sldMk cId="2020580056" sldId="280"/>
        </pc:sldMkLst>
      </pc:sldChg>
      <pc:sldChg chg="del">
        <pc:chgData name="Aleksey Zimin" userId="7f2637d0bc515791" providerId="LiveId" clId="{44B26F19-753A-4AB1-83D5-5F7AEF999B9E}" dt="2025-08-25T13:33:13.767" v="0" actId="47"/>
        <pc:sldMkLst>
          <pc:docMk/>
          <pc:sldMk cId="429206207" sldId="281"/>
        </pc:sldMkLst>
      </pc:sldChg>
      <pc:sldChg chg="del">
        <pc:chgData name="Aleksey Zimin" userId="7f2637d0bc515791" providerId="LiveId" clId="{44B26F19-753A-4AB1-83D5-5F7AEF999B9E}" dt="2025-08-25T13:33:13.767" v="0" actId="47"/>
        <pc:sldMkLst>
          <pc:docMk/>
          <pc:sldMk cId="3617288173" sldId="282"/>
        </pc:sldMkLst>
      </pc:sldChg>
      <pc:sldChg chg="del">
        <pc:chgData name="Aleksey Zimin" userId="7f2637d0bc515791" providerId="LiveId" clId="{44B26F19-753A-4AB1-83D5-5F7AEF999B9E}" dt="2025-08-25T13:33:13.767" v="0" actId="47"/>
        <pc:sldMkLst>
          <pc:docMk/>
          <pc:sldMk cId="3083469563" sldId="285"/>
        </pc:sldMkLst>
      </pc:sldChg>
      <pc:sldChg chg="del">
        <pc:chgData name="Aleksey Zimin" userId="7f2637d0bc515791" providerId="LiveId" clId="{44B26F19-753A-4AB1-83D5-5F7AEF999B9E}" dt="2025-08-25T13:33:13.767" v="0" actId="47"/>
        <pc:sldMkLst>
          <pc:docMk/>
          <pc:sldMk cId="1138910123" sldId="286"/>
        </pc:sldMkLst>
      </pc:sldChg>
      <pc:sldChg chg="del">
        <pc:chgData name="Aleksey Zimin" userId="7f2637d0bc515791" providerId="LiveId" clId="{44B26F19-753A-4AB1-83D5-5F7AEF999B9E}" dt="2025-08-25T13:33:13.767" v="0" actId="47"/>
        <pc:sldMkLst>
          <pc:docMk/>
          <pc:sldMk cId="3000547247" sldId="287"/>
        </pc:sldMkLst>
      </pc:sldChg>
      <pc:sldChg chg="del">
        <pc:chgData name="Aleksey Zimin" userId="7f2637d0bc515791" providerId="LiveId" clId="{44B26F19-753A-4AB1-83D5-5F7AEF999B9E}" dt="2025-08-25T13:33:13.767" v="0" actId="47"/>
        <pc:sldMkLst>
          <pc:docMk/>
          <pc:sldMk cId="695512047" sldId="288"/>
        </pc:sldMkLst>
      </pc:sldChg>
      <pc:sldChg chg="del">
        <pc:chgData name="Aleksey Zimin" userId="7f2637d0bc515791" providerId="LiveId" clId="{44B26F19-753A-4AB1-83D5-5F7AEF999B9E}" dt="2025-08-25T13:33:13.767" v="0" actId="47"/>
        <pc:sldMkLst>
          <pc:docMk/>
          <pc:sldMk cId="4155494531" sldId="289"/>
        </pc:sldMkLst>
      </pc:sldChg>
      <pc:sldChg chg="del">
        <pc:chgData name="Aleksey Zimin" userId="7f2637d0bc515791" providerId="LiveId" clId="{44B26F19-753A-4AB1-83D5-5F7AEF999B9E}" dt="2025-08-25T13:33:13.767" v="0" actId="47"/>
        <pc:sldMkLst>
          <pc:docMk/>
          <pc:sldMk cId="4098880242" sldId="290"/>
        </pc:sldMkLst>
      </pc:sldChg>
      <pc:sldChg chg="del">
        <pc:chgData name="Aleksey Zimin" userId="7f2637d0bc515791" providerId="LiveId" clId="{44B26F19-753A-4AB1-83D5-5F7AEF999B9E}" dt="2025-08-25T13:33:13.767" v="0" actId="47"/>
        <pc:sldMkLst>
          <pc:docMk/>
          <pc:sldMk cId="580217187" sldId="397"/>
        </pc:sldMkLst>
      </pc:sldChg>
      <pc:sldChg chg="del">
        <pc:chgData name="Aleksey Zimin" userId="7f2637d0bc515791" providerId="LiveId" clId="{44B26F19-753A-4AB1-83D5-5F7AEF999B9E}" dt="2025-08-25T13:33:13.767" v="0" actId="47"/>
        <pc:sldMkLst>
          <pc:docMk/>
          <pc:sldMk cId="592540094" sldId="406"/>
        </pc:sldMkLst>
      </pc:sldChg>
      <pc:sldChg chg="del">
        <pc:chgData name="Aleksey Zimin" userId="7f2637d0bc515791" providerId="LiveId" clId="{44B26F19-753A-4AB1-83D5-5F7AEF999B9E}" dt="2025-08-25T13:33:13.767" v="0" actId="47"/>
        <pc:sldMkLst>
          <pc:docMk/>
          <pc:sldMk cId="807348765" sldId="407"/>
        </pc:sldMkLst>
      </pc:sldChg>
      <pc:sldChg chg="del">
        <pc:chgData name="Aleksey Zimin" userId="7f2637d0bc515791" providerId="LiveId" clId="{44B26F19-753A-4AB1-83D5-5F7AEF999B9E}" dt="2025-08-25T13:33:13.767" v="0" actId="47"/>
        <pc:sldMkLst>
          <pc:docMk/>
          <pc:sldMk cId="4233309679" sldId="409"/>
        </pc:sldMkLst>
      </pc:sldChg>
      <pc:sldChg chg="del">
        <pc:chgData name="Aleksey Zimin" userId="7f2637d0bc515791" providerId="LiveId" clId="{44B26F19-753A-4AB1-83D5-5F7AEF999B9E}" dt="2025-08-25T13:33:13.767" v="0" actId="47"/>
        <pc:sldMkLst>
          <pc:docMk/>
          <pc:sldMk cId="3009805394" sldId="410"/>
        </pc:sldMkLst>
      </pc:sldChg>
      <pc:sldChg chg="del">
        <pc:chgData name="Aleksey Zimin" userId="7f2637d0bc515791" providerId="LiveId" clId="{44B26F19-753A-4AB1-83D5-5F7AEF999B9E}" dt="2025-08-25T13:33:13.767" v="0" actId="47"/>
        <pc:sldMkLst>
          <pc:docMk/>
          <pc:sldMk cId="3540739500" sldId="411"/>
        </pc:sldMkLst>
      </pc:sldChg>
      <pc:sldChg chg="del">
        <pc:chgData name="Aleksey Zimin" userId="7f2637d0bc515791" providerId="LiveId" clId="{44B26F19-753A-4AB1-83D5-5F7AEF999B9E}" dt="2025-08-25T13:33:13.767" v="0" actId="47"/>
        <pc:sldMkLst>
          <pc:docMk/>
          <pc:sldMk cId="3995109930" sldId="412"/>
        </pc:sldMkLst>
      </pc:sldChg>
      <pc:sldChg chg="del">
        <pc:chgData name="Aleksey Zimin" userId="7f2637d0bc515791" providerId="LiveId" clId="{44B26F19-753A-4AB1-83D5-5F7AEF999B9E}" dt="2025-08-25T13:33:13.767" v="0" actId="47"/>
        <pc:sldMkLst>
          <pc:docMk/>
          <pc:sldMk cId="1345575573" sldId="413"/>
        </pc:sldMkLst>
      </pc:sldChg>
      <pc:sldChg chg="del">
        <pc:chgData name="Aleksey Zimin" userId="7f2637d0bc515791" providerId="LiveId" clId="{44B26F19-753A-4AB1-83D5-5F7AEF999B9E}" dt="2025-08-25T13:33:13.767" v="0" actId="47"/>
        <pc:sldMkLst>
          <pc:docMk/>
          <pc:sldMk cId="1634069567" sldId="414"/>
        </pc:sldMkLst>
      </pc:sldChg>
      <pc:sldChg chg="del">
        <pc:chgData name="Aleksey Zimin" userId="7f2637d0bc515791" providerId="LiveId" clId="{44B26F19-753A-4AB1-83D5-5F7AEF999B9E}" dt="2025-08-25T13:33:13.767" v="0" actId="47"/>
        <pc:sldMkLst>
          <pc:docMk/>
          <pc:sldMk cId="2118070247" sldId="420"/>
        </pc:sldMkLst>
      </pc:sldChg>
      <pc:sldChg chg="del">
        <pc:chgData name="Aleksey Zimin" userId="7f2637d0bc515791" providerId="LiveId" clId="{44B26F19-753A-4AB1-83D5-5F7AEF999B9E}" dt="2025-08-25T13:33:13.767" v="0" actId="47"/>
        <pc:sldMkLst>
          <pc:docMk/>
          <pc:sldMk cId="1902230169" sldId="421"/>
        </pc:sldMkLst>
      </pc:sldChg>
      <pc:sldChg chg="del">
        <pc:chgData name="Aleksey Zimin" userId="7f2637d0bc515791" providerId="LiveId" clId="{44B26F19-753A-4AB1-83D5-5F7AEF999B9E}" dt="2025-08-25T13:33:13.767" v="0" actId="47"/>
        <pc:sldMkLst>
          <pc:docMk/>
          <pc:sldMk cId="3130437174" sldId="423"/>
        </pc:sldMkLst>
      </pc:sldChg>
      <pc:sldChg chg="del">
        <pc:chgData name="Aleksey Zimin" userId="7f2637d0bc515791" providerId="LiveId" clId="{44B26F19-753A-4AB1-83D5-5F7AEF999B9E}" dt="2025-08-25T13:33:13.767" v="0" actId="47"/>
        <pc:sldMkLst>
          <pc:docMk/>
          <pc:sldMk cId="1381858232" sldId="424"/>
        </pc:sldMkLst>
      </pc:sldChg>
      <pc:sldChg chg="del">
        <pc:chgData name="Aleksey Zimin" userId="7f2637d0bc515791" providerId="LiveId" clId="{44B26F19-753A-4AB1-83D5-5F7AEF999B9E}" dt="2025-08-25T13:33:13.767" v="0" actId="47"/>
        <pc:sldMkLst>
          <pc:docMk/>
          <pc:sldMk cId="2194738520" sldId="425"/>
        </pc:sldMkLst>
      </pc:sldChg>
      <pc:sldChg chg="del">
        <pc:chgData name="Aleksey Zimin" userId="7f2637d0bc515791" providerId="LiveId" clId="{44B26F19-753A-4AB1-83D5-5F7AEF999B9E}" dt="2025-08-25T13:33:13.767" v="0" actId="47"/>
        <pc:sldMkLst>
          <pc:docMk/>
          <pc:sldMk cId="809032690" sldId="426"/>
        </pc:sldMkLst>
      </pc:sldChg>
      <pc:sldChg chg="del">
        <pc:chgData name="Aleksey Zimin" userId="7f2637d0bc515791" providerId="LiveId" clId="{44B26F19-753A-4AB1-83D5-5F7AEF999B9E}" dt="2025-08-25T13:33:13.767" v="0" actId="47"/>
        <pc:sldMkLst>
          <pc:docMk/>
          <pc:sldMk cId="1762822495" sldId="427"/>
        </pc:sldMkLst>
      </pc:sldChg>
      <pc:sldChg chg="del">
        <pc:chgData name="Aleksey Zimin" userId="7f2637d0bc515791" providerId="LiveId" clId="{44B26F19-753A-4AB1-83D5-5F7AEF999B9E}" dt="2025-08-25T13:33:13.767" v="0" actId="47"/>
        <pc:sldMkLst>
          <pc:docMk/>
          <pc:sldMk cId="2968288127" sldId="428"/>
        </pc:sldMkLst>
      </pc:sldChg>
      <pc:sldChg chg="del">
        <pc:chgData name="Aleksey Zimin" userId="7f2637d0bc515791" providerId="LiveId" clId="{44B26F19-753A-4AB1-83D5-5F7AEF999B9E}" dt="2025-08-25T13:33:13.767" v="0" actId="47"/>
        <pc:sldMkLst>
          <pc:docMk/>
          <pc:sldMk cId="708600537" sldId="429"/>
        </pc:sldMkLst>
      </pc:sldChg>
      <pc:sldChg chg="del">
        <pc:chgData name="Aleksey Zimin" userId="7f2637d0bc515791" providerId="LiveId" clId="{44B26F19-753A-4AB1-83D5-5F7AEF999B9E}" dt="2025-08-25T13:33:13.767" v="0" actId="47"/>
        <pc:sldMkLst>
          <pc:docMk/>
          <pc:sldMk cId="3229156974" sldId="430"/>
        </pc:sldMkLst>
      </pc:sldChg>
      <pc:sldChg chg="del">
        <pc:chgData name="Aleksey Zimin" userId="7f2637d0bc515791" providerId="LiveId" clId="{44B26F19-753A-4AB1-83D5-5F7AEF999B9E}" dt="2025-08-25T13:33:13.767" v="0" actId="47"/>
        <pc:sldMkLst>
          <pc:docMk/>
          <pc:sldMk cId="1201566736" sldId="431"/>
        </pc:sldMkLst>
      </pc:sldChg>
      <pc:sldChg chg="del">
        <pc:chgData name="Aleksey Zimin" userId="7f2637d0bc515791" providerId="LiveId" clId="{44B26F19-753A-4AB1-83D5-5F7AEF999B9E}" dt="2025-08-25T13:33:13.767" v="0" actId="47"/>
        <pc:sldMkLst>
          <pc:docMk/>
          <pc:sldMk cId="224006590" sldId="432"/>
        </pc:sldMkLst>
      </pc:sldChg>
      <pc:sldChg chg="del">
        <pc:chgData name="Aleksey Zimin" userId="7f2637d0bc515791" providerId="LiveId" clId="{44B26F19-753A-4AB1-83D5-5F7AEF999B9E}" dt="2025-08-25T13:33:13.767" v="0" actId="47"/>
        <pc:sldMkLst>
          <pc:docMk/>
          <pc:sldMk cId="2261212866" sldId="433"/>
        </pc:sldMkLst>
      </pc:sldChg>
      <pc:sldChg chg="del">
        <pc:chgData name="Aleksey Zimin" userId="7f2637d0bc515791" providerId="LiveId" clId="{44B26F19-753A-4AB1-83D5-5F7AEF999B9E}" dt="2025-08-25T13:33:13.767" v="0" actId="47"/>
        <pc:sldMkLst>
          <pc:docMk/>
          <pc:sldMk cId="2841383390" sldId="434"/>
        </pc:sldMkLst>
      </pc:sldChg>
      <pc:sldChg chg="del">
        <pc:chgData name="Aleksey Zimin" userId="7f2637d0bc515791" providerId="LiveId" clId="{44B26F19-753A-4AB1-83D5-5F7AEF999B9E}" dt="2025-08-25T13:33:13.767" v="0" actId="47"/>
        <pc:sldMkLst>
          <pc:docMk/>
          <pc:sldMk cId="2387758340" sldId="435"/>
        </pc:sldMkLst>
      </pc:sldChg>
      <pc:sldChg chg="del">
        <pc:chgData name="Aleksey Zimin" userId="7f2637d0bc515791" providerId="LiveId" clId="{44B26F19-753A-4AB1-83D5-5F7AEF999B9E}" dt="2025-08-25T13:33:13.767" v="0" actId="47"/>
        <pc:sldMkLst>
          <pc:docMk/>
          <pc:sldMk cId="737597283" sldId="436"/>
        </pc:sldMkLst>
      </pc:sldChg>
      <pc:sldChg chg="del">
        <pc:chgData name="Aleksey Zimin" userId="7f2637d0bc515791" providerId="LiveId" clId="{44B26F19-753A-4AB1-83D5-5F7AEF999B9E}" dt="2025-08-25T13:33:13.767" v="0" actId="47"/>
        <pc:sldMkLst>
          <pc:docMk/>
          <pc:sldMk cId="3812887506" sldId="437"/>
        </pc:sldMkLst>
      </pc:sldChg>
      <pc:sldChg chg="del">
        <pc:chgData name="Aleksey Zimin" userId="7f2637d0bc515791" providerId="LiveId" clId="{44B26F19-753A-4AB1-83D5-5F7AEF999B9E}" dt="2025-08-25T13:33:13.767" v="0" actId="47"/>
        <pc:sldMkLst>
          <pc:docMk/>
          <pc:sldMk cId="1402074185" sldId="440"/>
        </pc:sldMkLst>
      </pc:sldChg>
      <pc:sldChg chg="del">
        <pc:chgData name="Aleksey Zimin" userId="7f2637d0bc515791" providerId="LiveId" clId="{44B26F19-753A-4AB1-83D5-5F7AEF999B9E}" dt="2025-08-25T13:33:13.767" v="0" actId="47"/>
        <pc:sldMkLst>
          <pc:docMk/>
          <pc:sldMk cId="4268804242" sldId="441"/>
        </pc:sldMkLst>
      </pc:sldChg>
      <pc:sldChg chg="del">
        <pc:chgData name="Aleksey Zimin" userId="7f2637d0bc515791" providerId="LiveId" clId="{44B26F19-753A-4AB1-83D5-5F7AEF999B9E}" dt="2025-08-25T13:33:13.767" v="0" actId="47"/>
        <pc:sldMkLst>
          <pc:docMk/>
          <pc:sldMk cId="3290336111" sldId="442"/>
        </pc:sldMkLst>
      </pc:sldChg>
      <pc:sldChg chg="del">
        <pc:chgData name="Aleksey Zimin" userId="7f2637d0bc515791" providerId="LiveId" clId="{44B26F19-753A-4AB1-83D5-5F7AEF999B9E}" dt="2025-08-25T13:33:13.767" v="0" actId="47"/>
        <pc:sldMkLst>
          <pc:docMk/>
          <pc:sldMk cId="1196692292" sldId="443"/>
        </pc:sldMkLst>
      </pc:sldChg>
      <pc:sldChg chg="del">
        <pc:chgData name="Aleksey Zimin" userId="7f2637d0bc515791" providerId="LiveId" clId="{44B26F19-753A-4AB1-83D5-5F7AEF999B9E}" dt="2025-08-25T13:33:13.767" v="0" actId="47"/>
        <pc:sldMkLst>
          <pc:docMk/>
          <pc:sldMk cId="2158056362" sldId="444"/>
        </pc:sldMkLst>
      </pc:sldChg>
      <pc:sldChg chg="del">
        <pc:chgData name="Aleksey Zimin" userId="7f2637d0bc515791" providerId="LiveId" clId="{44B26F19-753A-4AB1-83D5-5F7AEF999B9E}" dt="2025-08-25T13:33:13.767" v="0" actId="47"/>
        <pc:sldMkLst>
          <pc:docMk/>
          <pc:sldMk cId="2006090250" sldId="445"/>
        </pc:sldMkLst>
      </pc:sldChg>
      <pc:sldChg chg="del">
        <pc:chgData name="Aleksey Zimin" userId="7f2637d0bc515791" providerId="LiveId" clId="{44B26F19-753A-4AB1-83D5-5F7AEF999B9E}" dt="2025-08-25T13:33:13.767" v="0" actId="47"/>
        <pc:sldMkLst>
          <pc:docMk/>
          <pc:sldMk cId="1978762931" sldId="446"/>
        </pc:sldMkLst>
      </pc:sldChg>
      <pc:sldChg chg="del">
        <pc:chgData name="Aleksey Zimin" userId="7f2637d0bc515791" providerId="LiveId" clId="{44B26F19-753A-4AB1-83D5-5F7AEF999B9E}" dt="2025-08-25T13:33:13.767" v="0" actId="47"/>
        <pc:sldMkLst>
          <pc:docMk/>
          <pc:sldMk cId="1290344996" sldId="447"/>
        </pc:sldMkLst>
      </pc:sldChg>
      <pc:sldChg chg="del">
        <pc:chgData name="Aleksey Zimin" userId="7f2637d0bc515791" providerId="LiveId" clId="{44B26F19-753A-4AB1-83D5-5F7AEF999B9E}" dt="2025-08-25T13:33:13.767" v="0" actId="47"/>
        <pc:sldMkLst>
          <pc:docMk/>
          <pc:sldMk cId="1210766213" sldId="448"/>
        </pc:sldMkLst>
      </pc:sldChg>
      <pc:sldChg chg="del">
        <pc:chgData name="Aleksey Zimin" userId="7f2637d0bc515791" providerId="LiveId" clId="{44B26F19-753A-4AB1-83D5-5F7AEF999B9E}" dt="2025-08-25T13:33:13.767" v="0" actId="47"/>
        <pc:sldMkLst>
          <pc:docMk/>
          <pc:sldMk cId="4043277246" sldId="461"/>
        </pc:sldMkLst>
      </pc:sldChg>
      <pc:sldChg chg="del">
        <pc:chgData name="Aleksey Zimin" userId="7f2637d0bc515791" providerId="LiveId" clId="{44B26F19-753A-4AB1-83D5-5F7AEF999B9E}" dt="2025-08-25T13:33:13.767" v="0" actId="47"/>
        <pc:sldMkLst>
          <pc:docMk/>
          <pc:sldMk cId="2295762445" sldId="462"/>
        </pc:sldMkLst>
      </pc:sldChg>
      <pc:sldChg chg="del">
        <pc:chgData name="Aleksey Zimin" userId="7f2637d0bc515791" providerId="LiveId" clId="{44B26F19-753A-4AB1-83D5-5F7AEF999B9E}" dt="2025-08-25T13:33:13.767" v="0" actId="47"/>
        <pc:sldMkLst>
          <pc:docMk/>
          <pc:sldMk cId="766694308" sldId="463"/>
        </pc:sldMkLst>
      </pc:sldChg>
      <pc:sldChg chg="del">
        <pc:chgData name="Aleksey Zimin" userId="7f2637d0bc515791" providerId="LiveId" clId="{44B26F19-753A-4AB1-83D5-5F7AEF999B9E}" dt="2025-08-25T13:33:13.767" v="0" actId="47"/>
        <pc:sldMkLst>
          <pc:docMk/>
          <pc:sldMk cId="3272487832" sldId="464"/>
        </pc:sldMkLst>
      </pc:sldChg>
      <pc:sldChg chg="del">
        <pc:chgData name="Aleksey Zimin" userId="7f2637d0bc515791" providerId="LiveId" clId="{44B26F19-753A-4AB1-83D5-5F7AEF999B9E}" dt="2025-08-25T13:33:13.767" v="0" actId="47"/>
        <pc:sldMkLst>
          <pc:docMk/>
          <pc:sldMk cId="152687084" sldId="465"/>
        </pc:sldMkLst>
      </pc:sldChg>
      <pc:sldChg chg="del">
        <pc:chgData name="Aleksey Zimin" userId="7f2637d0bc515791" providerId="LiveId" clId="{44B26F19-753A-4AB1-83D5-5F7AEF999B9E}" dt="2025-08-25T13:33:13.767" v="0" actId="47"/>
        <pc:sldMkLst>
          <pc:docMk/>
          <pc:sldMk cId="2705712262" sldId="466"/>
        </pc:sldMkLst>
      </pc:sldChg>
      <pc:sldChg chg="del">
        <pc:chgData name="Aleksey Zimin" userId="7f2637d0bc515791" providerId="LiveId" clId="{44B26F19-753A-4AB1-83D5-5F7AEF999B9E}" dt="2025-08-25T13:33:13.767" v="0" actId="47"/>
        <pc:sldMkLst>
          <pc:docMk/>
          <pc:sldMk cId="4212240204" sldId="467"/>
        </pc:sldMkLst>
      </pc:sldChg>
      <pc:sldChg chg="del">
        <pc:chgData name="Aleksey Zimin" userId="7f2637d0bc515791" providerId="LiveId" clId="{44B26F19-753A-4AB1-83D5-5F7AEF999B9E}" dt="2025-08-25T13:33:13.767" v="0" actId="47"/>
        <pc:sldMkLst>
          <pc:docMk/>
          <pc:sldMk cId="3275239011" sldId="468"/>
        </pc:sldMkLst>
      </pc:sldChg>
      <pc:sldChg chg="del">
        <pc:chgData name="Aleksey Zimin" userId="7f2637d0bc515791" providerId="LiveId" clId="{44B26F19-753A-4AB1-83D5-5F7AEF999B9E}" dt="2025-08-25T13:33:13.767" v="0" actId="47"/>
        <pc:sldMkLst>
          <pc:docMk/>
          <pc:sldMk cId="2088857309" sldId="473"/>
        </pc:sldMkLst>
      </pc:sldChg>
      <pc:sldChg chg="del">
        <pc:chgData name="Aleksey Zimin" userId="7f2637d0bc515791" providerId="LiveId" clId="{44B26F19-753A-4AB1-83D5-5F7AEF999B9E}" dt="2025-08-25T13:33:13.767" v="0" actId="47"/>
        <pc:sldMkLst>
          <pc:docMk/>
          <pc:sldMk cId="3460566582" sldId="47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C61B90-1233-4265-A8E1-4CB85DE126FB}" type="datetimeFigureOut">
              <a:rPr lang="en-US" smtClean="0"/>
              <a:t>8/25/2025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313FD6-7C7B-4426-BFC4-490AC0CFBE05}" type="slidenum">
              <a:rPr lang="en-US" smtClean="0"/>
              <a:t>‹#›</a:t>
            </a:fld>
            <a:endParaRPr lang="en-US"/>
          </a:p>
        </p:txBody>
      </p:sp>
    </p:spTree>
    <p:extLst>
      <p:ext uri="{BB962C8B-B14F-4D97-AF65-F5344CB8AC3E}">
        <p14:creationId xmlns:p14="http://schemas.microsoft.com/office/powerpoint/2010/main" val="1563977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E2773EFF-6084-460D-96FA-2FA787A98816}" type="datetime1">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3692F8-B2BD-4E07-9A92-E5080B238DFA}" type="datetime1">
              <a:rPr lang="en-US" smtClean="0"/>
              <a:t>8/25/2025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A88673-6F42-4090-A040-176AF0E6DEAE}" type="datetime1">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715288-B7FB-4510-97B0-C840A6671DDD}" type="datetime1">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584950" y="1574800"/>
            <a:ext cx="4762500" cy="46482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844550" y="1574800"/>
            <a:ext cx="5111750" cy="4648200"/>
          </a:xfrm>
          <a:prstGeom prst="rect">
            <a:avLst/>
          </a:prstGeom>
        </p:spPr>
        <p:txBody>
          <a:bodyPr/>
          <a:lstStyle>
            <a:lvl1pPr marL="279400" indent="-279400">
              <a:spcBef>
                <a:spcPts val="2250"/>
              </a:spcBef>
              <a:defRPr sz="1900"/>
            </a:lvl1pPr>
            <a:lvl2pPr marL="558800" indent="-279400">
              <a:spcBef>
                <a:spcPts val="2250"/>
              </a:spcBef>
              <a:defRPr sz="1900"/>
            </a:lvl2pPr>
            <a:lvl3pPr marL="838200" indent="-279400">
              <a:spcBef>
                <a:spcPts val="2250"/>
              </a:spcBef>
              <a:defRPr sz="1900"/>
            </a:lvl3pPr>
            <a:lvl4pPr marL="1117600" indent="-279400">
              <a:spcBef>
                <a:spcPts val="2250"/>
              </a:spcBef>
              <a:defRPr sz="1900"/>
            </a:lvl4pPr>
            <a:lvl5pPr marL="1397000" indent="-279400">
              <a:spcBef>
                <a:spcPts val="2250"/>
              </a:spcBef>
              <a:defRPr sz="19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8939126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06072081"/>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844550" y="889000"/>
            <a:ext cx="10502900" cy="5080000"/>
          </a:xfrm>
          <a:prstGeom prst="rect">
            <a:avLst/>
          </a:prstGeom>
        </p:spPr>
        <p:txBody>
          <a:bodyPr/>
          <a:lstStyle>
            <a:lvl1pPr>
              <a:defRPr sz="2400">
                <a:latin typeface="Trebuchet MS"/>
                <a:ea typeface="Trebuchet MS"/>
                <a:cs typeface="Trebuchet MS"/>
                <a:sym typeface="Trebuchet MS"/>
              </a:defRPr>
            </a:lvl1pPr>
            <a:lvl2pPr>
              <a:defRPr sz="2400">
                <a:latin typeface="Trebuchet MS"/>
                <a:ea typeface="Trebuchet MS"/>
                <a:cs typeface="Trebuchet MS"/>
                <a:sym typeface="Trebuchet MS"/>
              </a:defRPr>
            </a:lvl2pPr>
            <a:lvl3pPr>
              <a:defRPr sz="2400">
                <a:latin typeface="Trebuchet MS"/>
                <a:ea typeface="Trebuchet MS"/>
                <a:cs typeface="Trebuchet MS"/>
                <a:sym typeface="Trebuchet MS"/>
              </a:defRPr>
            </a:lvl3pPr>
            <a:lvl4pPr>
              <a:defRPr sz="2400">
                <a:latin typeface="Trebuchet MS"/>
                <a:ea typeface="Trebuchet MS"/>
                <a:cs typeface="Trebuchet MS"/>
                <a:sym typeface="Trebuchet MS"/>
              </a:defRPr>
            </a:lvl4pPr>
            <a:lvl5pPr>
              <a:defRPr sz="2400">
                <a:latin typeface="Trebuchet MS"/>
                <a:ea typeface="Trebuchet MS"/>
                <a:cs typeface="Trebuchet MS"/>
                <a:sym typeface="Trebuchet MS"/>
              </a:defRPr>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1394271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680310"/>
            <a:ext cx="10972800" cy="458115"/>
          </a:xfrm>
        </p:spPr>
        <p:txBody>
          <a:bodyPr>
            <a:normAutofit/>
          </a:bodyPr>
          <a:lstStyle>
            <a:lvl1pPr algn="l">
              <a:defRPr sz="36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3FF86A1-0F17-41D8-9FFA-9520AF33BFC6}" type="datetime1">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a:t>Click to edit Master title style</a:t>
            </a:r>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41692F4-087A-4F4C-9829-F340F0646973}" type="datetime1">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E80BFE-E826-4B70-BF6B-3710B05194AF}" type="datetime1">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5182DA-5425-42F9-BDB8-0DBDA15B981E}" type="datetime1">
              <a:rPr lang="en-US" smtClean="0"/>
              <a:t>8/25/2025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31B7164-C7F7-495E-9D5F-43BBDEBECF81}" type="datetime1">
              <a:rPr lang="en-US" smtClean="0"/>
              <a:t>8/25/2025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6C5AB8-78AA-4DA3-952F-F5057D2DAAA5}" type="datetime1">
              <a:rPr lang="en-US" smtClean="0"/>
              <a:t>8/25/2025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CB869-D2D8-4282-A525-D63712C1B900}" type="datetime1">
              <a:rPr lang="en-US" smtClean="0"/>
              <a:t>8/25/2025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A8CF58-29B0-4D31-BE55-D9C1F05848B7}" type="datetime1">
              <a:rPr lang="en-US" smtClean="0"/>
              <a:t>8/25/2025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08395F-151A-4402-98B5-C84E535B9AEF}" type="datetime1">
              <a:rPr lang="en-US" smtClean="0"/>
              <a:t>8/25/2025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5" r:id="rId13"/>
    <p:sldLayoutId id="2147483666" r:id="rId14"/>
    <p:sldLayoutId id="2147483667" r:id="rId15"/>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nONNN92VWSA&amp;t=100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cb.jhu.edu/people/alekseyz/"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B027074-6C76-4B66-80C9-856F75BD8054}"/>
              </a:ext>
            </a:extLst>
          </p:cNvPr>
          <p:cNvSpPr>
            <a:spLocks noGrp="1"/>
          </p:cNvSpPr>
          <p:nvPr>
            <p:ph type="sldNum" sz="quarter" idx="12"/>
          </p:nvPr>
        </p:nvSpPr>
        <p:spPr/>
        <p:txBody>
          <a:bodyPr/>
          <a:lstStyle/>
          <a:p>
            <a:fld id="{B82CCC60-E8CD-4174-8B1A-7DF615B22EEF}" type="slidenum">
              <a:rPr lang="en-US" smtClean="0"/>
              <a:pPr/>
              <a:t>1</a:t>
            </a:fld>
            <a:endParaRPr lang="en-US"/>
          </a:p>
        </p:txBody>
      </p:sp>
      <p:sp>
        <p:nvSpPr>
          <p:cNvPr id="6" name="TextBox 5">
            <a:extLst>
              <a:ext uri="{FF2B5EF4-FFF2-40B4-BE49-F238E27FC236}">
                <a16:creationId xmlns:a16="http://schemas.microsoft.com/office/drawing/2014/main" id="{3DF0520F-6299-4676-8176-653C51F4D7A4}"/>
              </a:ext>
            </a:extLst>
          </p:cNvPr>
          <p:cNvSpPr txBox="1"/>
          <p:nvPr/>
        </p:nvSpPr>
        <p:spPr>
          <a:xfrm>
            <a:off x="1308659" y="2437886"/>
            <a:ext cx="9677025" cy="1938992"/>
          </a:xfrm>
          <a:prstGeom prst="rect">
            <a:avLst/>
          </a:prstGeom>
          <a:noFill/>
        </p:spPr>
        <p:txBody>
          <a:bodyPr wrap="square">
            <a:spAutoFit/>
          </a:bodyPr>
          <a:lstStyle/>
          <a:p>
            <a:r>
              <a:rPr lang="en-US" sz="4400" b="1" i="1" dirty="0">
                <a:solidFill>
                  <a:srgbClr val="BE0260"/>
                </a:solidFill>
              </a:rPr>
              <a:t>Algorithms for Analysis of Genomic Sequence Data</a:t>
            </a:r>
            <a:br>
              <a:rPr lang="en-US" sz="3200" b="1" dirty="0">
                <a:solidFill>
                  <a:srgbClr val="BE0260"/>
                </a:solidFill>
              </a:rPr>
            </a:br>
            <a:endParaRPr lang="en-US" sz="3200" b="1" dirty="0">
              <a:solidFill>
                <a:srgbClr val="BE0260"/>
              </a:solidFill>
            </a:endParaRPr>
          </a:p>
        </p:txBody>
      </p:sp>
      <p:sp>
        <p:nvSpPr>
          <p:cNvPr id="2" name="TextBox 1">
            <a:extLst>
              <a:ext uri="{FF2B5EF4-FFF2-40B4-BE49-F238E27FC236}">
                <a16:creationId xmlns:a16="http://schemas.microsoft.com/office/drawing/2014/main" id="{5C89679F-F038-40F8-96EA-47D38F6DFC66}"/>
              </a:ext>
            </a:extLst>
          </p:cNvPr>
          <p:cNvSpPr txBox="1"/>
          <p:nvPr/>
        </p:nvSpPr>
        <p:spPr>
          <a:xfrm>
            <a:off x="1308659" y="4376878"/>
            <a:ext cx="9574682" cy="1200329"/>
          </a:xfrm>
          <a:prstGeom prst="rect">
            <a:avLst/>
          </a:prstGeom>
          <a:noFill/>
        </p:spPr>
        <p:txBody>
          <a:bodyPr wrap="square" rtlCol="0">
            <a:spAutoFit/>
          </a:bodyPr>
          <a:lstStyle/>
          <a:p>
            <a:r>
              <a:rPr lang="en-US" sz="2400" dirty="0"/>
              <a:t>Alexey V. Zimin</a:t>
            </a:r>
            <a:br>
              <a:rPr lang="en-US" sz="2400" dirty="0"/>
            </a:br>
            <a:r>
              <a:rPr lang="en-US" sz="2400" dirty="0"/>
              <a:t> </a:t>
            </a:r>
          </a:p>
          <a:p>
            <a:pPr algn="just"/>
            <a:r>
              <a:rPr lang="en-US" sz="2400" dirty="0"/>
              <a:t>JHU </a:t>
            </a:r>
            <a:r>
              <a:rPr lang="en-US" sz="2400"/>
              <a:t>BME 580.417/707</a:t>
            </a:r>
            <a:endParaRPr lang="en-US" sz="2400" dirty="0"/>
          </a:p>
        </p:txBody>
      </p:sp>
    </p:spTree>
    <p:extLst>
      <p:ext uri="{BB962C8B-B14F-4D97-AF65-F5344CB8AC3E}">
        <p14:creationId xmlns:p14="http://schemas.microsoft.com/office/powerpoint/2010/main" val="1052403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8FA6F-868E-A993-9B30-AA7ADE78B7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DA4AFA-6D92-D9F1-63A5-93BC5D051F2D}"/>
              </a:ext>
            </a:extLst>
          </p:cNvPr>
          <p:cNvSpPr>
            <a:spLocks noGrp="1"/>
          </p:cNvSpPr>
          <p:nvPr>
            <p:ph type="title"/>
          </p:nvPr>
        </p:nvSpPr>
        <p:spPr>
          <a:xfrm>
            <a:off x="255271" y="121061"/>
            <a:ext cx="7177135" cy="916230"/>
          </a:xfrm>
        </p:spPr>
        <p:txBody>
          <a:bodyPr>
            <a:normAutofit fontScale="90000"/>
          </a:bodyPr>
          <a:lstStyle/>
          <a:p>
            <a:r>
              <a:rPr lang="en-US" dirty="0"/>
              <a:t>Nucleotide: Phosphate, Base and Pentose sugar</a:t>
            </a:r>
          </a:p>
        </p:txBody>
      </p:sp>
      <p:sp>
        <p:nvSpPr>
          <p:cNvPr id="4" name="Slide Number Placeholder 3">
            <a:extLst>
              <a:ext uri="{FF2B5EF4-FFF2-40B4-BE49-F238E27FC236}">
                <a16:creationId xmlns:a16="http://schemas.microsoft.com/office/drawing/2014/main" id="{24F83B56-44F3-50CD-CB4D-8899B22CA1A6}"/>
              </a:ext>
            </a:extLst>
          </p:cNvPr>
          <p:cNvSpPr>
            <a:spLocks noGrp="1"/>
          </p:cNvSpPr>
          <p:nvPr>
            <p:ph type="sldNum" sz="quarter" idx="12"/>
          </p:nvPr>
        </p:nvSpPr>
        <p:spPr/>
        <p:txBody>
          <a:bodyPr/>
          <a:lstStyle/>
          <a:p>
            <a:fld id="{B82CCC60-E8CD-4174-8B1A-7DF615B22EEF}" type="slidenum">
              <a:rPr lang="en-US" smtClean="0"/>
              <a:pPr/>
              <a:t>10</a:t>
            </a:fld>
            <a:endParaRPr lang="en-US"/>
          </a:p>
        </p:txBody>
      </p:sp>
      <p:cxnSp>
        <p:nvCxnSpPr>
          <p:cNvPr id="6" name="Straight Connector 5">
            <a:extLst>
              <a:ext uri="{FF2B5EF4-FFF2-40B4-BE49-F238E27FC236}">
                <a16:creationId xmlns:a16="http://schemas.microsoft.com/office/drawing/2014/main" id="{B23C8A70-640D-635E-7D10-09FF3FDE01C4}"/>
              </a:ext>
            </a:extLst>
          </p:cNvPr>
          <p:cNvCxnSpPr/>
          <p:nvPr/>
        </p:nvCxnSpPr>
        <p:spPr>
          <a:xfrm>
            <a:off x="1362145" y="2207360"/>
            <a:ext cx="0" cy="45811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82C74F-438A-BAA0-BF71-65A466B8A819}"/>
              </a:ext>
            </a:extLst>
          </p:cNvPr>
          <p:cNvSpPr txBox="1"/>
          <p:nvPr/>
        </p:nvSpPr>
        <p:spPr>
          <a:xfrm>
            <a:off x="1209440" y="1622585"/>
            <a:ext cx="713657" cy="584775"/>
          </a:xfrm>
          <a:prstGeom prst="rect">
            <a:avLst/>
          </a:prstGeom>
          <a:noFill/>
        </p:spPr>
        <p:txBody>
          <a:bodyPr wrap="none" rtlCol="0">
            <a:spAutoFit/>
          </a:bodyPr>
          <a:lstStyle/>
          <a:p>
            <a:r>
              <a:rPr lang="en-US" sz="3200" dirty="0"/>
              <a:t>OH</a:t>
            </a:r>
          </a:p>
        </p:txBody>
      </p:sp>
      <p:sp>
        <p:nvSpPr>
          <p:cNvPr id="9" name="TextBox 8">
            <a:extLst>
              <a:ext uri="{FF2B5EF4-FFF2-40B4-BE49-F238E27FC236}">
                <a16:creationId xmlns:a16="http://schemas.microsoft.com/office/drawing/2014/main" id="{CBB03E3C-BF2F-D436-31F0-C0E1D5A1EF0D}"/>
              </a:ext>
            </a:extLst>
          </p:cNvPr>
          <p:cNvSpPr txBox="1"/>
          <p:nvPr/>
        </p:nvSpPr>
        <p:spPr>
          <a:xfrm>
            <a:off x="1209440" y="2613246"/>
            <a:ext cx="396262" cy="584775"/>
          </a:xfrm>
          <a:prstGeom prst="rect">
            <a:avLst/>
          </a:prstGeom>
          <a:noFill/>
        </p:spPr>
        <p:txBody>
          <a:bodyPr wrap="none" rtlCol="0">
            <a:spAutoFit/>
          </a:bodyPr>
          <a:lstStyle/>
          <a:p>
            <a:r>
              <a:rPr lang="en-US" sz="3200" dirty="0"/>
              <a:t>P</a:t>
            </a:r>
          </a:p>
        </p:txBody>
      </p:sp>
      <p:cxnSp>
        <p:nvCxnSpPr>
          <p:cNvPr id="10" name="Straight Connector 9">
            <a:extLst>
              <a:ext uri="{FF2B5EF4-FFF2-40B4-BE49-F238E27FC236}">
                <a16:creationId xmlns:a16="http://schemas.microsoft.com/office/drawing/2014/main" id="{3E47F9FC-130B-80EB-D2B4-114E60001042}"/>
              </a:ext>
            </a:extLst>
          </p:cNvPr>
          <p:cNvCxnSpPr/>
          <p:nvPr/>
        </p:nvCxnSpPr>
        <p:spPr>
          <a:xfrm>
            <a:off x="1362145" y="3188128"/>
            <a:ext cx="0" cy="45811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AEA6C47-F573-C5F1-9242-B592EAD6C8FD}"/>
              </a:ext>
            </a:extLst>
          </p:cNvPr>
          <p:cNvSpPr txBox="1"/>
          <p:nvPr/>
        </p:nvSpPr>
        <p:spPr>
          <a:xfrm>
            <a:off x="1205414" y="3584121"/>
            <a:ext cx="713657" cy="584775"/>
          </a:xfrm>
          <a:prstGeom prst="rect">
            <a:avLst/>
          </a:prstGeom>
          <a:noFill/>
        </p:spPr>
        <p:txBody>
          <a:bodyPr wrap="none" rtlCol="0">
            <a:spAutoFit/>
          </a:bodyPr>
          <a:lstStyle/>
          <a:p>
            <a:r>
              <a:rPr lang="en-US" sz="3200" dirty="0"/>
              <a:t>OH</a:t>
            </a:r>
          </a:p>
        </p:txBody>
      </p:sp>
      <p:cxnSp>
        <p:nvCxnSpPr>
          <p:cNvPr id="13" name="Straight Connector 12">
            <a:extLst>
              <a:ext uri="{FF2B5EF4-FFF2-40B4-BE49-F238E27FC236}">
                <a16:creationId xmlns:a16="http://schemas.microsoft.com/office/drawing/2014/main" id="{9945E5D4-8D2A-4D1A-3917-2E6FBC8BFDFC}"/>
              </a:ext>
            </a:extLst>
          </p:cNvPr>
          <p:cNvCxnSpPr>
            <a:cxnSpLocks/>
          </p:cNvCxnSpPr>
          <p:nvPr/>
        </p:nvCxnSpPr>
        <p:spPr>
          <a:xfrm flipH="1">
            <a:off x="1562242" y="2891818"/>
            <a:ext cx="56342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B2F8C29-827B-B345-E206-67F78FBF7FDC}"/>
              </a:ext>
            </a:extLst>
          </p:cNvPr>
          <p:cNvCxnSpPr>
            <a:cxnSpLocks/>
          </p:cNvCxnSpPr>
          <p:nvPr/>
        </p:nvCxnSpPr>
        <p:spPr>
          <a:xfrm flipH="1">
            <a:off x="1562242" y="2970885"/>
            <a:ext cx="56342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E2F5B26-4B69-932E-B976-EED3FC902D9B}"/>
              </a:ext>
            </a:extLst>
          </p:cNvPr>
          <p:cNvCxnSpPr>
            <a:cxnSpLocks/>
          </p:cNvCxnSpPr>
          <p:nvPr/>
        </p:nvCxnSpPr>
        <p:spPr>
          <a:xfrm flipH="1">
            <a:off x="641986" y="2891818"/>
            <a:ext cx="56342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47F4A6A-4D2C-244D-2949-F911943FD168}"/>
              </a:ext>
            </a:extLst>
          </p:cNvPr>
          <p:cNvCxnSpPr>
            <a:cxnSpLocks/>
          </p:cNvCxnSpPr>
          <p:nvPr/>
        </p:nvCxnSpPr>
        <p:spPr>
          <a:xfrm flipH="1">
            <a:off x="641986" y="2970885"/>
            <a:ext cx="56342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0AE4545-C3C1-39E5-0EFC-CDEE95AEE74F}"/>
              </a:ext>
            </a:extLst>
          </p:cNvPr>
          <p:cNvSpPr txBox="1"/>
          <p:nvPr/>
        </p:nvSpPr>
        <p:spPr>
          <a:xfrm>
            <a:off x="2121643" y="2652837"/>
            <a:ext cx="457176" cy="584775"/>
          </a:xfrm>
          <a:prstGeom prst="rect">
            <a:avLst/>
          </a:prstGeom>
          <a:noFill/>
        </p:spPr>
        <p:txBody>
          <a:bodyPr wrap="none" rtlCol="0">
            <a:spAutoFit/>
          </a:bodyPr>
          <a:lstStyle/>
          <a:p>
            <a:r>
              <a:rPr lang="en-US" sz="3200" dirty="0"/>
              <a:t>O</a:t>
            </a:r>
          </a:p>
        </p:txBody>
      </p:sp>
      <p:sp>
        <p:nvSpPr>
          <p:cNvPr id="20" name="TextBox 19">
            <a:extLst>
              <a:ext uri="{FF2B5EF4-FFF2-40B4-BE49-F238E27FC236}">
                <a16:creationId xmlns:a16="http://schemas.microsoft.com/office/drawing/2014/main" id="{9175F889-24D3-C460-6DFB-E8DA73655051}"/>
              </a:ext>
            </a:extLst>
          </p:cNvPr>
          <p:cNvSpPr txBox="1"/>
          <p:nvPr/>
        </p:nvSpPr>
        <p:spPr>
          <a:xfrm>
            <a:off x="255271" y="2623401"/>
            <a:ext cx="457176" cy="584775"/>
          </a:xfrm>
          <a:prstGeom prst="rect">
            <a:avLst/>
          </a:prstGeom>
          <a:noFill/>
        </p:spPr>
        <p:txBody>
          <a:bodyPr wrap="none" rtlCol="0">
            <a:spAutoFit/>
          </a:bodyPr>
          <a:lstStyle/>
          <a:p>
            <a:r>
              <a:rPr lang="en-US" sz="3200" dirty="0"/>
              <a:t>O</a:t>
            </a:r>
          </a:p>
        </p:txBody>
      </p:sp>
      <p:cxnSp>
        <p:nvCxnSpPr>
          <p:cNvPr id="21" name="Straight Connector 20">
            <a:extLst>
              <a:ext uri="{FF2B5EF4-FFF2-40B4-BE49-F238E27FC236}">
                <a16:creationId xmlns:a16="http://schemas.microsoft.com/office/drawing/2014/main" id="{EFE25B64-AA92-6975-8CD3-50E45F0B3A36}"/>
              </a:ext>
            </a:extLst>
          </p:cNvPr>
          <p:cNvCxnSpPr>
            <a:cxnSpLocks/>
            <a:stCxn id="23" idx="1"/>
            <a:endCxn id="25" idx="0"/>
          </p:cNvCxnSpPr>
          <p:nvPr/>
        </p:nvCxnSpPr>
        <p:spPr>
          <a:xfrm flipH="1">
            <a:off x="5140891" y="3404716"/>
            <a:ext cx="530274" cy="52249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202BADB-80C7-84D4-377B-13FD8C5591DF}"/>
              </a:ext>
            </a:extLst>
          </p:cNvPr>
          <p:cNvSpPr txBox="1"/>
          <p:nvPr/>
        </p:nvSpPr>
        <p:spPr>
          <a:xfrm>
            <a:off x="5671165" y="3112328"/>
            <a:ext cx="457176" cy="584775"/>
          </a:xfrm>
          <a:prstGeom prst="rect">
            <a:avLst/>
          </a:prstGeom>
          <a:noFill/>
        </p:spPr>
        <p:txBody>
          <a:bodyPr wrap="none" rtlCol="0">
            <a:spAutoFit/>
          </a:bodyPr>
          <a:lstStyle/>
          <a:p>
            <a:r>
              <a:rPr lang="en-US" sz="3200" dirty="0"/>
              <a:t>O</a:t>
            </a:r>
          </a:p>
        </p:txBody>
      </p:sp>
      <p:cxnSp>
        <p:nvCxnSpPr>
          <p:cNvPr id="24" name="Straight Connector 23">
            <a:extLst>
              <a:ext uri="{FF2B5EF4-FFF2-40B4-BE49-F238E27FC236}">
                <a16:creationId xmlns:a16="http://schemas.microsoft.com/office/drawing/2014/main" id="{FD0AD152-6007-8972-3ECC-A5AE9E349CFC}"/>
              </a:ext>
            </a:extLst>
          </p:cNvPr>
          <p:cNvCxnSpPr>
            <a:cxnSpLocks/>
            <a:stCxn id="23" idx="3"/>
            <a:endCxn id="28" idx="0"/>
          </p:cNvCxnSpPr>
          <p:nvPr/>
        </p:nvCxnSpPr>
        <p:spPr>
          <a:xfrm>
            <a:off x="6128341" y="3404716"/>
            <a:ext cx="826043" cy="49050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F84EA22-5E66-C218-5042-5DFD74690888}"/>
              </a:ext>
            </a:extLst>
          </p:cNvPr>
          <p:cNvSpPr txBox="1"/>
          <p:nvPr/>
        </p:nvSpPr>
        <p:spPr>
          <a:xfrm>
            <a:off x="6471719" y="3895225"/>
            <a:ext cx="965329" cy="584775"/>
          </a:xfrm>
          <a:prstGeom prst="rect">
            <a:avLst/>
          </a:prstGeom>
          <a:noFill/>
        </p:spPr>
        <p:txBody>
          <a:bodyPr wrap="none" rtlCol="0">
            <a:spAutoFit/>
          </a:bodyPr>
          <a:lstStyle/>
          <a:p>
            <a:r>
              <a:rPr lang="en-US" sz="3200" dirty="0"/>
              <a:t>C(1’)</a:t>
            </a:r>
          </a:p>
        </p:txBody>
      </p:sp>
      <p:cxnSp>
        <p:nvCxnSpPr>
          <p:cNvPr id="29" name="Straight Connector 28">
            <a:extLst>
              <a:ext uri="{FF2B5EF4-FFF2-40B4-BE49-F238E27FC236}">
                <a16:creationId xmlns:a16="http://schemas.microsoft.com/office/drawing/2014/main" id="{DFA27728-131D-7EE3-C395-A98EF426F301}"/>
              </a:ext>
            </a:extLst>
          </p:cNvPr>
          <p:cNvCxnSpPr>
            <a:cxnSpLocks/>
            <a:stCxn id="28" idx="2"/>
            <a:endCxn id="32" idx="0"/>
          </p:cNvCxnSpPr>
          <p:nvPr/>
        </p:nvCxnSpPr>
        <p:spPr>
          <a:xfrm flipH="1">
            <a:off x="6900909" y="4480000"/>
            <a:ext cx="53475" cy="54674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C0D91356-785D-75EC-5335-C6CF1FB0F069}"/>
              </a:ext>
            </a:extLst>
          </p:cNvPr>
          <p:cNvSpPr txBox="1"/>
          <p:nvPr/>
        </p:nvSpPr>
        <p:spPr>
          <a:xfrm>
            <a:off x="6418244" y="5026746"/>
            <a:ext cx="965329" cy="584775"/>
          </a:xfrm>
          <a:prstGeom prst="rect">
            <a:avLst/>
          </a:prstGeom>
          <a:noFill/>
        </p:spPr>
        <p:txBody>
          <a:bodyPr wrap="none" rtlCol="0">
            <a:spAutoFit/>
          </a:bodyPr>
          <a:lstStyle/>
          <a:p>
            <a:r>
              <a:rPr lang="en-US" sz="3200" dirty="0"/>
              <a:t>C(2’)</a:t>
            </a:r>
          </a:p>
        </p:txBody>
      </p:sp>
      <p:cxnSp>
        <p:nvCxnSpPr>
          <p:cNvPr id="3" name="Straight Connector 2">
            <a:extLst>
              <a:ext uri="{FF2B5EF4-FFF2-40B4-BE49-F238E27FC236}">
                <a16:creationId xmlns:a16="http://schemas.microsoft.com/office/drawing/2014/main" id="{CF332254-AC91-4EF6-BDAF-6516E0837314}"/>
              </a:ext>
            </a:extLst>
          </p:cNvPr>
          <p:cNvCxnSpPr>
            <a:cxnSpLocks/>
            <a:stCxn id="32" idx="1"/>
            <a:endCxn id="7" idx="3"/>
          </p:cNvCxnSpPr>
          <p:nvPr/>
        </p:nvCxnSpPr>
        <p:spPr>
          <a:xfrm flipH="1">
            <a:off x="5773757" y="5319134"/>
            <a:ext cx="644487" cy="888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6B4DDB6-B3C0-E7A8-9A07-B9075A27727B}"/>
              </a:ext>
            </a:extLst>
          </p:cNvPr>
          <p:cNvSpPr txBox="1"/>
          <p:nvPr/>
        </p:nvSpPr>
        <p:spPr>
          <a:xfrm>
            <a:off x="4808428" y="5035629"/>
            <a:ext cx="965329" cy="584775"/>
          </a:xfrm>
          <a:prstGeom prst="rect">
            <a:avLst/>
          </a:prstGeom>
          <a:noFill/>
        </p:spPr>
        <p:txBody>
          <a:bodyPr wrap="none" rtlCol="0">
            <a:spAutoFit/>
          </a:bodyPr>
          <a:lstStyle/>
          <a:p>
            <a:r>
              <a:rPr lang="en-US" sz="3200" dirty="0"/>
              <a:t>C(3’)</a:t>
            </a:r>
          </a:p>
        </p:txBody>
      </p:sp>
      <p:cxnSp>
        <p:nvCxnSpPr>
          <p:cNvPr id="12" name="Straight Connector 11">
            <a:extLst>
              <a:ext uri="{FF2B5EF4-FFF2-40B4-BE49-F238E27FC236}">
                <a16:creationId xmlns:a16="http://schemas.microsoft.com/office/drawing/2014/main" id="{BA9D3BC0-81CA-4592-3BB0-63363D7C4C7F}"/>
              </a:ext>
            </a:extLst>
          </p:cNvPr>
          <p:cNvCxnSpPr>
            <a:cxnSpLocks/>
            <a:stCxn id="7" idx="0"/>
            <a:endCxn id="25" idx="2"/>
          </p:cNvCxnSpPr>
          <p:nvPr/>
        </p:nvCxnSpPr>
        <p:spPr>
          <a:xfrm flipH="1" flipV="1">
            <a:off x="5140891" y="4511989"/>
            <a:ext cx="150202" cy="52364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1776FAD-5CE0-4C28-6E69-32465B77588D}"/>
              </a:ext>
            </a:extLst>
          </p:cNvPr>
          <p:cNvSpPr txBox="1"/>
          <p:nvPr/>
        </p:nvSpPr>
        <p:spPr>
          <a:xfrm>
            <a:off x="4658226" y="3927214"/>
            <a:ext cx="965329" cy="584775"/>
          </a:xfrm>
          <a:prstGeom prst="rect">
            <a:avLst/>
          </a:prstGeom>
          <a:noFill/>
        </p:spPr>
        <p:txBody>
          <a:bodyPr wrap="none" rtlCol="0">
            <a:spAutoFit/>
          </a:bodyPr>
          <a:lstStyle/>
          <a:p>
            <a:r>
              <a:rPr lang="en-US" sz="3200" dirty="0"/>
              <a:t>C(4’)</a:t>
            </a:r>
          </a:p>
        </p:txBody>
      </p:sp>
      <p:cxnSp>
        <p:nvCxnSpPr>
          <p:cNvPr id="26" name="Straight Connector 25">
            <a:extLst>
              <a:ext uri="{FF2B5EF4-FFF2-40B4-BE49-F238E27FC236}">
                <a16:creationId xmlns:a16="http://schemas.microsoft.com/office/drawing/2014/main" id="{3F2674AC-74CC-399C-D60A-23771103F429}"/>
              </a:ext>
            </a:extLst>
          </p:cNvPr>
          <p:cNvCxnSpPr>
            <a:cxnSpLocks/>
            <a:stCxn id="56" idx="3"/>
            <a:endCxn id="30" idx="1"/>
          </p:cNvCxnSpPr>
          <p:nvPr/>
        </p:nvCxnSpPr>
        <p:spPr>
          <a:xfrm>
            <a:off x="3590010" y="3333773"/>
            <a:ext cx="457176"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91D7C6E-5EB9-6884-44DB-ABE7B0F41BE1}"/>
              </a:ext>
            </a:extLst>
          </p:cNvPr>
          <p:cNvSpPr txBox="1"/>
          <p:nvPr/>
        </p:nvSpPr>
        <p:spPr>
          <a:xfrm>
            <a:off x="4047186" y="3041385"/>
            <a:ext cx="965329" cy="584775"/>
          </a:xfrm>
          <a:prstGeom prst="rect">
            <a:avLst/>
          </a:prstGeom>
          <a:noFill/>
        </p:spPr>
        <p:txBody>
          <a:bodyPr wrap="none" rtlCol="0">
            <a:spAutoFit/>
          </a:bodyPr>
          <a:lstStyle/>
          <a:p>
            <a:r>
              <a:rPr lang="en-US" sz="3200" dirty="0"/>
              <a:t>C(5’)</a:t>
            </a:r>
          </a:p>
        </p:txBody>
      </p:sp>
      <p:cxnSp>
        <p:nvCxnSpPr>
          <p:cNvPr id="35" name="Straight Connector 34">
            <a:extLst>
              <a:ext uri="{FF2B5EF4-FFF2-40B4-BE49-F238E27FC236}">
                <a16:creationId xmlns:a16="http://schemas.microsoft.com/office/drawing/2014/main" id="{0DFB7710-8D99-FA08-7F8F-E92C62BF2AB8}"/>
              </a:ext>
            </a:extLst>
          </p:cNvPr>
          <p:cNvCxnSpPr>
            <a:cxnSpLocks/>
            <a:stCxn id="25" idx="1"/>
            <a:endCxn id="30" idx="2"/>
          </p:cNvCxnSpPr>
          <p:nvPr/>
        </p:nvCxnSpPr>
        <p:spPr>
          <a:xfrm flipH="1" flipV="1">
            <a:off x="4529851" y="3626160"/>
            <a:ext cx="128375" cy="59344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3A90F540-14AD-2F8A-04FB-0AE00DD6F4A5}"/>
              </a:ext>
            </a:extLst>
          </p:cNvPr>
          <p:cNvSpPr txBox="1"/>
          <p:nvPr/>
        </p:nvSpPr>
        <p:spPr>
          <a:xfrm>
            <a:off x="2876353" y="3041385"/>
            <a:ext cx="713657" cy="584775"/>
          </a:xfrm>
          <a:prstGeom prst="rect">
            <a:avLst/>
          </a:prstGeom>
          <a:noFill/>
        </p:spPr>
        <p:txBody>
          <a:bodyPr wrap="none" rtlCol="0">
            <a:spAutoFit/>
          </a:bodyPr>
          <a:lstStyle/>
          <a:p>
            <a:r>
              <a:rPr lang="en-US" sz="3200" dirty="0"/>
              <a:t>OH</a:t>
            </a:r>
          </a:p>
        </p:txBody>
      </p:sp>
      <p:cxnSp>
        <p:nvCxnSpPr>
          <p:cNvPr id="59" name="Straight Connector 58">
            <a:extLst>
              <a:ext uri="{FF2B5EF4-FFF2-40B4-BE49-F238E27FC236}">
                <a16:creationId xmlns:a16="http://schemas.microsoft.com/office/drawing/2014/main" id="{2A17B156-2296-1143-92E4-D592255C8D82}"/>
              </a:ext>
            </a:extLst>
          </p:cNvPr>
          <p:cNvCxnSpPr>
            <a:cxnSpLocks/>
            <a:stCxn id="62" idx="0"/>
            <a:endCxn id="7" idx="2"/>
          </p:cNvCxnSpPr>
          <p:nvPr/>
        </p:nvCxnSpPr>
        <p:spPr>
          <a:xfrm flipV="1">
            <a:off x="5237303" y="5620404"/>
            <a:ext cx="53790" cy="64300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2234F114-7156-9F65-DB16-979F079515DA}"/>
              </a:ext>
            </a:extLst>
          </p:cNvPr>
          <p:cNvSpPr txBox="1"/>
          <p:nvPr/>
        </p:nvSpPr>
        <p:spPr>
          <a:xfrm>
            <a:off x="4880474" y="6263411"/>
            <a:ext cx="713657" cy="584775"/>
          </a:xfrm>
          <a:prstGeom prst="rect">
            <a:avLst/>
          </a:prstGeom>
          <a:noFill/>
        </p:spPr>
        <p:txBody>
          <a:bodyPr wrap="none" rtlCol="0">
            <a:spAutoFit/>
          </a:bodyPr>
          <a:lstStyle/>
          <a:p>
            <a:r>
              <a:rPr lang="en-US" sz="3200" dirty="0"/>
              <a:t>OH</a:t>
            </a:r>
          </a:p>
        </p:txBody>
      </p:sp>
      <p:cxnSp>
        <p:nvCxnSpPr>
          <p:cNvPr id="64" name="Straight Connector 63">
            <a:extLst>
              <a:ext uri="{FF2B5EF4-FFF2-40B4-BE49-F238E27FC236}">
                <a16:creationId xmlns:a16="http://schemas.microsoft.com/office/drawing/2014/main" id="{6AEC3C19-432D-CF18-1CA7-13247F8E066F}"/>
              </a:ext>
            </a:extLst>
          </p:cNvPr>
          <p:cNvCxnSpPr>
            <a:cxnSpLocks/>
            <a:stCxn id="28" idx="3"/>
            <a:endCxn id="67" idx="1"/>
          </p:cNvCxnSpPr>
          <p:nvPr/>
        </p:nvCxnSpPr>
        <p:spPr>
          <a:xfrm flipV="1">
            <a:off x="7437048" y="4185781"/>
            <a:ext cx="393642" cy="183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121DD6E6-F655-B564-2EA6-83A47B89C57A}"/>
              </a:ext>
            </a:extLst>
          </p:cNvPr>
          <p:cNvSpPr txBox="1"/>
          <p:nvPr/>
        </p:nvSpPr>
        <p:spPr>
          <a:xfrm>
            <a:off x="7830690" y="3893393"/>
            <a:ext cx="713657" cy="584775"/>
          </a:xfrm>
          <a:prstGeom prst="rect">
            <a:avLst/>
          </a:prstGeom>
          <a:noFill/>
        </p:spPr>
        <p:txBody>
          <a:bodyPr wrap="none" rtlCol="0">
            <a:spAutoFit/>
          </a:bodyPr>
          <a:lstStyle/>
          <a:p>
            <a:r>
              <a:rPr lang="en-US" sz="3200" dirty="0"/>
              <a:t>OH</a:t>
            </a:r>
          </a:p>
        </p:txBody>
      </p:sp>
      <p:sp>
        <p:nvSpPr>
          <p:cNvPr id="69" name="TextBox 68">
            <a:extLst>
              <a:ext uri="{FF2B5EF4-FFF2-40B4-BE49-F238E27FC236}">
                <a16:creationId xmlns:a16="http://schemas.microsoft.com/office/drawing/2014/main" id="{B7CBF5B7-133E-A6D2-8FA8-32BE49BEC0C5}"/>
              </a:ext>
            </a:extLst>
          </p:cNvPr>
          <p:cNvSpPr txBox="1"/>
          <p:nvPr/>
        </p:nvSpPr>
        <p:spPr>
          <a:xfrm>
            <a:off x="241791" y="4376793"/>
            <a:ext cx="1952586" cy="584775"/>
          </a:xfrm>
          <a:prstGeom prst="rect">
            <a:avLst/>
          </a:prstGeom>
          <a:noFill/>
        </p:spPr>
        <p:txBody>
          <a:bodyPr wrap="none" rtlCol="0">
            <a:spAutoFit/>
          </a:bodyPr>
          <a:lstStyle/>
          <a:p>
            <a:r>
              <a:rPr lang="en-US" sz="3200" dirty="0"/>
              <a:t>Phosphate</a:t>
            </a:r>
          </a:p>
        </p:txBody>
      </p:sp>
      <p:sp>
        <p:nvSpPr>
          <p:cNvPr id="70" name="TextBox 69">
            <a:extLst>
              <a:ext uri="{FF2B5EF4-FFF2-40B4-BE49-F238E27FC236}">
                <a16:creationId xmlns:a16="http://schemas.microsoft.com/office/drawing/2014/main" id="{275AE612-EEA5-38FC-1BBE-B27DAAC68496}"/>
              </a:ext>
            </a:extLst>
          </p:cNvPr>
          <p:cNvSpPr txBox="1"/>
          <p:nvPr/>
        </p:nvSpPr>
        <p:spPr>
          <a:xfrm>
            <a:off x="4808428" y="2306083"/>
            <a:ext cx="2327881" cy="584775"/>
          </a:xfrm>
          <a:prstGeom prst="rect">
            <a:avLst/>
          </a:prstGeom>
          <a:noFill/>
        </p:spPr>
        <p:txBody>
          <a:bodyPr wrap="none" rtlCol="0">
            <a:spAutoFit/>
          </a:bodyPr>
          <a:lstStyle/>
          <a:p>
            <a:r>
              <a:rPr lang="en-US" sz="3200" dirty="0" err="1"/>
              <a:t>DeoxyRibose</a:t>
            </a:r>
            <a:endParaRPr lang="en-US" sz="3200" dirty="0"/>
          </a:p>
        </p:txBody>
      </p:sp>
      <p:sp>
        <p:nvSpPr>
          <p:cNvPr id="71" name="TextBox 70">
            <a:extLst>
              <a:ext uri="{FF2B5EF4-FFF2-40B4-BE49-F238E27FC236}">
                <a16:creationId xmlns:a16="http://schemas.microsoft.com/office/drawing/2014/main" id="{11D07C11-D7AC-511F-790A-12C4E152D50D}"/>
              </a:ext>
            </a:extLst>
          </p:cNvPr>
          <p:cNvSpPr txBox="1"/>
          <p:nvPr/>
        </p:nvSpPr>
        <p:spPr>
          <a:xfrm>
            <a:off x="9913625" y="4711406"/>
            <a:ext cx="1548822" cy="584775"/>
          </a:xfrm>
          <a:prstGeom prst="rect">
            <a:avLst/>
          </a:prstGeom>
          <a:noFill/>
        </p:spPr>
        <p:txBody>
          <a:bodyPr wrap="none" rtlCol="0">
            <a:spAutoFit/>
          </a:bodyPr>
          <a:lstStyle/>
          <a:p>
            <a:r>
              <a:rPr lang="en-US" sz="3200" dirty="0"/>
              <a:t>Base (A)</a:t>
            </a:r>
          </a:p>
        </p:txBody>
      </p:sp>
      <p:pic>
        <p:nvPicPr>
          <p:cNvPr id="77" name="Picture 76">
            <a:extLst>
              <a:ext uri="{FF2B5EF4-FFF2-40B4-BE49-F238E27FC236}">
                <a16:creationId xmlns:a16="http://schemas.microsoft.com/office/drawing/2014/main" id="{4FF48EEA-4CB3-9AB8-230B-C4C7D7384701}"/>
              </a:ext>
            </a:extLst>
          </p:cNvPr>
          <p:cNvPicPr>
            <a:picLocks noChangeAspect="1"/>
          </p:cNvPicPr>
          <p:nvPr/>
        </p:nvPicPr>
        <p:blipFill>
          <a:blip r:embed="rId2"/>
          <a:stretch>
            <a:fillRect/>
          </a:stretch>
        </p:blipFill>
        <p:spPr>
          <a:xfrm>
            <a:off x="8516955" y="1259047"/>
            <a:ext cx="3662572" cy="3252942"/>
          </a:xfrm>
          <a:prstGeom prst="rect">
            <a:avLst/>
          </a:prstGeom>
        </p:spPr>
      </p:pic>
    </p:spTree>
    <p:extLst>
      <p:ext uri="{BB962C8B-B14F-4D97-AF65-F5344CB8AC3E}">
        <p14:creationId xmlns:p14="http://schemas.microsoft.com/office/powerpoint/2010/main" val="2875518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5F614-6308-6C13-EA9C-3E687AE8AB03}"/>
              </a:ext>
            </a:extLst>
          </p:cNvPr>
          <p:cNvSpPr>
            <a:spLocks noGrp="1"/>
          </p:cNvSpPr>
          <p:nvPr>
            <p:ph type="title"/>
          </p:nvPr>
        </p:nvSpPr>
        <p:spPr/>
        <p:txBody>
          <a:bodyPr>
            <a:normAutofit fontScale="90000"/>
          </a:bodyPr>
          <a:lstStyle/>
          <a:p>
            <a:r>
              <a:rPr lang="en-US" dirty="0"/>
              <a:t>DNA replication</a:t>
            </a:r>
          </a:p>
        </p:txBody>
      </p:sp>
      <p:sp>
        <p:nvSpPr>
          <p:cNvPr id="3" name="Content Placeholder 2">
            <a:extLst>
              <a:ext uri="{FF2B5EF4-FFF2-40B4-BE49-F238E27FC236}">
                <a16:creationId xmlns:a16="http://schemas.microsoft.com/office/drawing/2014/main" id="{94C724C3-B19F-1F54-032D-50FF66A05088}"/>
              </a:ext>
            </a:extLst>
          </p:cNvPr>
          <p:cNvSpPr>
            <a:spLocks noGrp="1"/>
          </p:cNvSpPr>
          <p:nvPr>
            <p:ph idx="1"/>
          </p:nvPr>
        </p:nvSpPr>
        <p:spPr>
          <a:xfrm>
            <a:off x="598619" y="1596540"/>
            <a:ext cx="3206805" cy="4759811"/>
          </a:xfrm>
        </p:spPr>
        <p:txBody>
          <a:bodyPr/>
          <a:lstStyle/>
          <a:p>
            <a:r>
              <a:rPr lang="en-US" dirty="0"/>
              <a:t>DNA polymerase </a:t>
            </a:r>
            <a:r>
              <a:rPr lang="en-US" i="1" dirty="0"/>
              <a:t>reads</a:t>
            </a:r>
            <a:r>
              <a:rPr lang="en-US" dirty="0"/>
              <a:t> from 3’ end to 5’ end and </a:t>
            </a:r>
            <a:r>
              <a:rPr lang="en-US" i="1" dirty="0"/>
              <a:t>synthesizes (writes)</a:t>
            </a:r>
            <a:r>
              <a:rPr lang="en-US" dirty="0"/>
              <a:t> from 5’ to 3’ direction (Image by </a:t>
            </a:r>
            <a:r>
              <a:rPr lang="en-US" dirty="0" err="1"/>
              <a:t>GiGa</a:t>
            </a:r>
            <a:r>
              <a:rPr lang="en-US" dirty="0"/>
              <a:t> Group)</a:t>
            </a:r>
          </a:p>
          <a:p>
            <a:pPr marL="0" indent="0">
              <a:buNone/>
            </a:pPr>
            <a:endParaRPr lang="en-US" dirty="0"/>
          </a:p>
        </p:txBody>
      </p:sp>
      <p:sp>
        <p:nvSpPr>
          <p:cNvPr id="4" name="Slide Number Placeholder 3">
            <a:extLst>
              <a:ext uri="{FF2B5EF4-FFF2-40B4-BE49-F238E27FC236}">
                <a16:creationId xmlns:a16="http://schemas.microsoft.com/office/drawing/2014/main" id="{F0E7F10A-D31F-6442-99C8-11BDCDB32233}"/>
              </a:ext>
            </a:extLst>
          </p:cNvPr>
          <p:cNvSpPr>
            <a:spLocks noGrp="1"/>
          </p:cNvSpPr>
          <p:nvPr>
            <p:ph type="sldNum" sz="quarter" idx="12"/>
          </p:nvPr>
        </p:nvSpPr>
        <p:spPr/>
        <p:txBody>
          <a:bodyPr/>
          <a:lstStyle/>
          <a:p>
            <a:fld id="{B82CCC60-E8CD-4174-8B1A-7DF615B22EEF}" type="slidenum">
              <a:rPr lang="en-US" smtClean="0"/>
              <a:pPr/>
              <a:t>11</a:t>
            </a:fld>
            <a:endParaRPr lang="en-US"/>
          </a:p>
        </p:txBody>
      </p:sp>
      <p:pic>
        <p:nvPicPr>
          <p:cNvPr id="1026" name="Picture 2" descr="19.5 dna">
            <a:extLst>
              <a:ext uri="{FF2B5EF4-FFF2-40B4-BE49-F238E27FC236}">
                <a16:creationId xmlns:a16="http://schemas.microsoft.com/office/drawing/2014/main" id="{5BA0E88B-C6CD-A09C-CC68-6A564A7360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196" y="1749245"/>
            <a:ext cx="8267804" cy="465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376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574C4-7DD6-5A34-A859-ED0055D95742}"/>
              </a:ext>
            </a:extLst>
          </p:cNvPr>
          <p:cNvSpPr>
            <a:spLocks noGrp="1"/>
          </p:cNvSpPr>
          <p:nvPr>
            <p:ph type="title"/>
          </p:nvPr>
        </p:nvSpPr>
        <p:spPr/>
        <p:txBody>
          <a:bodyPr>
            <a:normAutofit fontScale="90000"/>
          </a:bodyPr>
          <a:lstStyle/>
          <a:p>
            <a:r>
              <a:rPr lang="en-US" dirty="0"/>
              <a:t>Complementary strands</a:t>
            </a:r>
          </a:p>
        </p:txBody>
      </p:sp>
      <p:sp>
        <p:nvSpPr>
          <p:cNvPr id="4" name="Slide Number Placeholder 3">
            <a:extLst>
              <a:ext uri="{FF2B5EF4-FFF2-40B4-BE49-F238E27FC236}">
                <a16:creationId xmlns:a16="http://schemas.microsoft.com/office/drawing/2014/main" id="{0A5568FD-E57D-04EE-288C-EAA7C5BF854C}"/>
              </a:ext>
            </a:extLst>
          </p:cNvPr>
          <p:cNvSpPr>
            <a:spLocks noGrp="1"/>
          </p:cNvSpPr>
          <p:nvPr>
            <p:ph type="sldNum" sz="quarter" idx="12"/>
          </p:nvPr>
        </p:nvSpPr>
        <p:spPr/>
        <p:txBody>
          <a:bodyPr/>
          <a:lstStyle/>
          <a:p>
            <a:fld id="{B82CCC60-E8CD-4174-8B1A-7DF615B22EEF}" type="slidenum">
              <a:rPr lang="en-US" smtClean="0"/>
              <a:pPr/>
              <a:t>12</a:t>
            </a:fld>
            <a:endParaRPr lang="en-US"/>
          </a:p>
        </p:txBody>
      </p:sp>
      <p:sp>
        <p:nvSpPr>
          <p:cNvPr id="5" name="Content Placeholder 2">
            <a:extLst>
              <a:ext uri="{FF2B5EF4-FFF2-40B4-BE49-F238E27FC236}">
                <a16:creationId xmlns:a16="http://schemas.microsoft.com/office/drawing/2014/main" id="{FF835359-E2B4-5BD5-2211-88107A82F441}"/>
              </a:ext>
            </a:extLst>
          </p:cNvPr>
          <p:cNvSpPr>
            <a:spLocks noGrp="1"/>
          </p:cNvSpPr>
          <p:nvPr>
            <p:ph idx="1"/>
          </p:nvPr>
        </p:nvSpPr>
        <p:spPr>
          <a:xfrm>
            <a:off x="598620" y="1596539"/>
            <a:ext cx="10972800" cy="5039265"/>
          </a:xfrm>
        </p:spPr>
        <p:txBody>
          <a:bodyPr>
            <a:normAutofit lnSpcReduction="10000"/>
          </a:bodyPr>
          <a:lstStyle/>
          <a:p>
            <a:r>
              <a:rPr lang="en-US" dirty="0"/>
              <a:t>DNA is double-stranded :</a:t>
            </a:r>
            <a:br>
              <a:rPr lang="en-US" dirty="0"/>
            </a:br>
            <a:br>
              <a:rPr lang="en-US" dirty="0"/>
            </a:br>
            <a:r>
              <a:rPr lang="en-US" dirty="0"/>
              <a:t>5’ forward strand direction -&gt;</a:t>
            </a:r>
            <a:br>
              <a:rPr lang="en-US" dirty="0"/>
            </a:br>
            <a:r>
              <a:rPr lang="en-US" b="1" dirty="0">
                <a:latin typeface="Courier New" panose="02070309020205020404" pitchFamily="49" charset="0"/>
                <a:cs typeface="Courier New" panose="02070309020205020404" pitchFamily="49" charset="0"/>
              </a:rPr>
              <a:t>AGATAGACATAGACATAGACAGATACACTCGATCG</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TCTATCTGTATCTGTATCTGTCTATGTGAGCTAGC</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a:t>
            </a:r>
            <a:r>
              <a:rPr lang="en-US" dirty="0">
                <a:cs typeface="Courier New" panose="02070309020205020404" pitchFamily="49" charset="0"/>
              </a:rPr>
              <a:t>&lt;-5’ reverse strand direction</a:t>
            </a:r>
          </a:p>
          <a:p>
            <a:r>
              <a:rPr lang="en-US" dirty="0">
                <a:cs typeface="Courier New" panose="02070309020205020404" pitchFamily="49" charset="0"/>
              </a:rPr>
              <a:t>These two sequences are the SAME:</a:t>
            </a:r>
            <a:br>
              <a:rPr lang="en-US" dirty="0">
                <a:cs typeface="Courier New" panose="02070309020205020404" pitchFamily="49" charset="0"/>
              </a:rPr>
            </a:br>
            <a:br>
              <a:rPr lang="en-US" dirty="0">
                <a:cs typeface="Courier New" panose="02070309020205020404" pitchFamily="49" charset="0"/>
              </a:rPr>
            </a:br>
            <a:r>
              <a:rPr lang="en-US" b="1" dirty="0">
                <a:solidFill>
                  <a:srgbClr val="00B050"/>
                </a:solidFill>
                <a:latin typeface="Courier New" panose="02070309020205020404" pitchFamily="49" charset="0"/>
                <a:cs typeface="Courier New" panose="02070309020205020404" pitchFamily="49" charset="0"/>
              </a:rPr>
              <a:t>AGATAGACATAGACATAGACAGATACACTCGATCG</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a:t>
            </a:r>
            <a:r>
              <a:rPr lang="en-US" dirty="0">
                <a:cs typeface="Courier New" panose="02070309020205020404" pitchFamily="49" charset="0"/>
              </a:rPr>
              <a:t>or</a:t>
            </a:r>
            <a:br>
              <a:rPr lang="en-US" b="1" dirty="0">
                <a:latin typeface="Courier New" panose="02070309020205020404" pitchFamily="49" charset="0"/>
                <a:cs typeface="Courier New" panose="02070309020205020404" pitchFamily="49" charset="0"/>
              </a:rPr>
            </a:br>
            <a:r>
              <a:rPr lang="en-US" b="1" dirty="0">
                <a:solidFill>
                  <a:srgbClr val="00B050"/>
                </a:solidFill>
                <a:latin typeface="Courier New" panose="02070309020205020404" pitchFamily="49" charset="0"/>
                <a:cs typeface="Courier New" panose="02070309020205020404" pitchFamily="49" charset="0"/>
              </a:rPr>
              <a:t>CGATCGAGTGTATCTGTCTATGTCTATGTCTATCT</a:t>
            </a:r>
            <a:endParaRPr lang="en-US" dirty="0">
              <a:cs typeface="Courier New" panose="02070309020205020404" pitchFamily="49" charset="0"/>
            </a:endParaRPr>
          </a:p>
          <a:p>
            <a:endParaRPr lang="en-US" dirty="0"/>
          </a:p>
          <a:p>
            <a:pPr marL="457200" lvl="1" indent="0">
              <a:buNone/>
            </a:pPr>
            <a:endParaRPr lang="en-US" dirty="0"/>
          </a:p>
        </p:txBody>
      </p:sp>
    </p:spTree>
    <p:extLst>
      <p:ext uri="{BB962C8B-B14F-4D97-AF65-F5344CB8AC3E}">
        <p14:creationId xmlns:p14="http://schemas.microsoft.com/office/powerpoint/2010/main" val="2862415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B21A3-1BC8-67B7-DB8C-2BC4AD75CF5E}"/>
              </a:ext>
            </a:extLst>
          </p:cNvPr>
          <p:cNvSpPr>
            <a:spLocks noGrp="1"/>
          </p:cNvSpPr>
          <p:nvPr>
            <p:ph type="title"/>
          </p:nvPr>
        </p:nvSpPr>
        <p:spPr/>
        <p:txBody>
          <a:bodyPr>
            <a:normAutofit fontScale="90000"/>
          </a:bodyPr>
          <a:lstStyle/>
          <a:p>
            <a:r>
              <a:rPr lang="en-US" dirty="0"/>
              <a:t>DNA extraction</a:t>
            </a:r>
          </a:p>
        </p:txBody>
      </p:sp>
      <p:sp>
        <p:nvSpPr>
          <p:cNvPr id="3" name="Content Placeholder 2">
            <a:extLst>
              <a:ext uri="{FF2B5EF4-FFF2-40B4-BE49-F238E27FC236}">
                <a16:creationId xmlns:a16="http://schemas.microsoft.com/office/drawing/2014/main" id="{FF89A956-F629-D11F-8BD1-182BB9B01025}"/>
              </a:ext>
            </a:extLst>
          </p:cNvPr>
          <p:cNvSpPr>
            <a:spLocks noGrp="1"/>
          </p:cNvSpPr>
          <p:nvPr>
            <p:ph idx="1"/>
          </p:nvPr>
        </p:nvSpPr>
        <p:spPr>
          <a:xfrm>
            <a:off x="598620" y="1751768"/>
            <a:ext cx="10972800" cy="4759811"/>
          </a:xfrm>
        </p:spPr>
        <p:txBody>
          <a:bodyPr>
            <a:normAutofit fontScale="92500"/>
          </a:bodyPr>
          <a:lstStyle/>
          <a:p>
            <a:r>
              <a:rPr lang="en-US" b="1" dirty="0"/>
              <a:t>Lysis</a:t>
            </a:r>
            <a:r>
              <a:rPr lang="en-US" dirty="0"/>
              <a:t>: This step breaks open cells to release DNA into solution. Lysis can be achieved through physical, chemical, or enzymatic methods. </a:t>
            </a:r>
          </a:p>
          <a:p>
            <a:r>
              <a:rPr lang="en-US" b="1" dirty="0"/>
              <a:t>Separation</a:t>
            </a:r>
            <a:r>
              <a:rPr lang="en-US" dirty="0"/>
              <a:t>: After lysis, the DNA needs to be separated from cellular debris, proteins, and other macromolecules. This can be done through methods like salting out, precipitation with alcohol, or magnetic bead separation. </a:t>
            </a:r>
          </a:p>
          <a:p>
            <a:r>
              <a:rPr lang="en-US" b="1" dirty="0"/>
              <a:t>Purification</a:t>
            </a:r>
            <a:r>
              <a:rPr lang="en-US" dirty="0"/>
              <a:t>: Once separated, the DNA is further purified to remove any remaining contaminants. This can involve techniques like silica-based column purification, or washing the DNA pellet with ethanol. </a:t>
            </a:r>
          </a:p>
          <a:p>
            <a:r>
              <a:rPr lang="en-US" b="1" dirty="0"/>
              <a:t>Concentration</a:t>
            </a:r>
            <a:r>
              <a:rPr lang="en-US" dirty="0"/>
              <a:t>: Finally, the DNA is concentrated by removing the remaining liquid through methods like vacuum centrifugation or lyophilization. </a:t>
            </a:r>
          </a:p>
        </p:txBody>
      </p:sp>
      <p:sp>
        <p:nvSpPr>
          <p:cNvPr id="4" name="Slide Number Placeholder 3">
            <a:extLst>
              <a:ext uri="{FF2B5EF4-FFF2-40B4-BE49-F238E27FC236}">
                <a16:creationId xmlns:a16="http://schemas.microsoft.com/office/drawing/2014/main" id="{A6B7D082-B5DB-4686-F40B-B6F8D75A5FD9}"/>
              </a:ext>
            </a:extLst>
          </p:cNvPr>
          <p:cNvSpPr>
            <a:spLocks noGrp="1"/>
          </p:cNvSpPr>
          <p:nvPr>
            <p:ph type="sldNum" sz="quarter" idx="12"/>
          </p:nvPr>
        </p:nvSpPr>
        <p:spPr/>
        <p:txBody>
          <a:bodyPr/>
          <a:lstStyle/>
          <a:p>
            <a:fld id="{B82CCC60-E8CD-4174-8B1A-7DF615B22EEF}" type="slidenum">
              <a:rPr lang="en-US" smtClean="0"/>
              <a:pPr/>
              <a:t>13</a:t>
            </a:fld>
            <a:endParaRPr lang="en-US"/>
          </a:p>
        </p:txBody>
      </p:sp>
    </p:spTree>
    <p:extLst>
      <p:ext uri="{BB962C8B-B14F-4D97-AF65-F5344CB8AC3E}">
        <p14:creationId xmlns:p14="http://schemas.microsoft.com/office/powerpoint/2010/main" val="1996286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BE35A-D17C-69A1-01AE-FCFEE7AC2E5F}"/>
              </a:ext>
            </a:extLst>
          </p:cNvPr>
          <p:cNvSpPr>
            <a:spLocks noGrp="1"/>
          </p:cNvSpPr>
          <p:nvPr>
            <p:ph type="title"/>
          </p:nvPr>
        </p:nvSpPr>
        <p:spPr/>
        <p:txBody>
          <a:bodyPr>
            <a:normAutofit fontScale="90000"/>
          </a:bodyPr>
          <a:lstStyle/>
          <a:p>
            <a:r>
              <a:rPr lang="en-US" dirty="0"/>
              <a:t>DNA Extraction -Video</a:t>
            </a:r>
          </a:p>
        </p:txBody>
      </p:sp>
      <p:sp>
        <p:nvSpPr>
          <p:cNvPr id="3" name="Content Placeholder 2">
            <a:extLst>
              <a:ext uri="{FF2B5EF4-FFF2-40B4-BE49-F238E27FC236}">
                <a16:creationId xmlns:a16="http://schemas.microsoft.com/office/drawing/2014/main" id="{5CB7C53A-F054-8B3F-FCB6-C6E20F3E77AF}"/>
              </a:ext>
            </a:extLst>
          </p:cNvPr>
          <p:cNvSpPr>
            <a:spLocks noGrp="1"/>
          </p:cNvSpPr>
          <p:nvPr>
            <p:ph idx="1"/>
          </p:nvPr>
        </p:nvSpPr>
        <p:spPr/>
        <p:txBody>
          <a:bodyPr/>
          <a:lstStyle/>
          <a:p>
            <a:r>
              <a:rPr lang="en-US" dirty="0"/>
              <a:t>Video demonstration of strawberry DNA extraction</a:t>
            </a:r>
          </a:p>
          <a:p>
            <a:pPr marL="0" indent="0">
              <a:buNone/>
            </a:pPr>
            <a:r>
              <a:rPr lang="en-US" dirty="0">
                <a:hlinkClick r:id="rId2"/>
              </a:rPr>
              <a:t>DIY DNA Extraction!</a:t>
            </a:r>
            <a:endParaRPr lang="en-US" dirty="0"/>
          </a:p>
        </p:txBody>
      </p:sp>
      <p:sp>
        <p:nvSpPr>
          <p:cNvPr id="4" name="Slide Number Placeholder 3">
            <a:extLst>
              <a:ext uri="{FF2B5EF4-FFF2-40B4-BE49-F238E27FC236}">
                <a16:creationId xmlns:a16="http://schemas.microsoft.com/office/drawing/2014/main" id="{8A8D1086-E605-7728-9909-A21327285BE4}"/>
              </a:ext>
            </a:extLst>
          </p:cNvPr>
          <p:cNvSpPr>
            <a:spLocks noGrp="1"/>
          </p:cNvSpPr>
          <p:nvPr>
            <p:ph type="sldNum" sz="quarter" idx="12"/>
          </p:nvPr>
        </p:nvSpPr>
        <p:spPr/>
        <p:txBody>
          <a:bodyPr/>
          <a:lstStyle/>
          <a:p>
            <a:fld id="{B82CCC60-E8CD-4174-8B1A-7DF615B22EEF}" type="slidenum">
              <a:rPr lang="en-US" smtClean="0"/>
              <a:pPr/>
              <a:t>14</a:t>
            </a:fld>
            <a:endParaRPr lang="en-US"/>
          </a:p>
        </p:txBody>
      </p:sp>
    </p:spTree>
    <p:extLst>
      <p:ext uri="{BB962C8B-B14F-4D97-AF65-F5344CB8AC3E}">
        <p14:creationId xmlns:p14="http://schemas.microsoft.com/office/powerpoint/2010/main" val="2924610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467CB-C05F-34BD-1924-F750701680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0EAE76-699A-42C5-B6FC-DECACAB4C8AD}"/>
              </a:ext>
            </a:extLst>
          </p:cNvPr>
          <p:cNvSpPr>
            <a:spLocks noGrp="1"/>
          </p:cNvSpPr>
          <p:nvPr>
            <p:ph type="title"/>
          </p:nvPr>
        </p:nvSpPr>
        <p:spPr/>
        <p:txBody>
          <a:bodyPr>
            <a:normAutofit fontScale="90000"/>
          </a:bodyPr>
          <a:lstStyle/>
          <a:p>
            <a:r>
              <a:rPr lang="en-US" dirty="0"/>
              <a:t>Library preparation</a:t>
            </a:r>
          </a:p>
        </p:txBody>
      </p:sp>
      <p:sp>
        <p:nvSpPr>
          <p:cNvPr id="3" name="Content Placeholder 2">
            <a:extLst>
              <a:ext uri="{FF2B5EF4-FFF2-40B4-BE49-F238E27FC236}">
                <a16:creationId xmlns:a16="http://schemas.microsoft.com/office/drawing/2014/main" id="{051992AE-4E7C-BD46-2F26-D657FDD9C21B}"/>
              </a:ext>
            </a:extLst>
          </p:cNvPr>
          <p:cNvSpPr>
            <a:spLocks noGrp="1"/>
          </p:cNvSpPr>
          <p:nvPr>
            <p:ph idx="1"/>
          </p:nvPr>
        </p:nvSpPr>
        <p:spPr>
          <a:xfrm>
            <a:off x="598620" y="1751768"/>
            <a:ext cx="10972800" cy="4759811"/>
          </a:xfrm>
        </p:spPr>
        <p:txBody>
          <a:bodyPr>
            <a:normAutofit/>
          </a:bodyPr>
          <a:lstStyle/>
          <a:p>
            <a:r>
              <a:rPr lang="en-US" b="1" dirty="0"/>
              <a:t>Fragmentation: </a:t>
            </a:r>
            <a:r>
              <a:rPr lang="en-US" dirty="0"/>
              <a:t>DNA is fragmented by mechanical or chemical (restriction enzyme) means</a:t>
            </a:r>
          </a:p>
          <a:p>
            <a:r>
              <a:rPr lang="en-US" b="1" dirty="0"/>
              <a:t>DNA end repair: </a:t>
            </a:r>
            <a:r>
              <a:rPr lang="en-US" dirty="0"/>
              <a:t>ends are repaired by incorporating missing nucleotides</a:t>
            </a:r>
            <a:br>
              <a:rPr lang="en-US" b="1" dirty="0"/>
            </a:br>
            <a:r>
              <a:rPr lang="en-US" b="1" dirty="0">
                <a:latin typeface="Courier New" panose="02070309020205020404" pitchFamily="49" charset="0"/>
                <a:cs typeface="Courier New" panose="02070309020205020404" pitchFamily="49" charset="0"/>
              </a:rPr>
              <a:t>AGATAGACATAGACATAGACAGATAC</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TGTATCTGTATCTGTCTATGTGAGCTAGC</a:t>
            </a:r>
            <a:endParaRPr lang="en-US" b="1" dirty="0"/>
          </a:p>
          <a:p>
            <a:r>
              <a:rPr lang="en-US" b="1" dirty="0"/>
              <a:t>Size selection: </a:t>
            </a:r>
            <a:r>
              <a:rPr lang="en-US" dirty="0"/>
              <a:t>fragments of target size are pulled out:</a:t>
            </a:r>
          </a:p>
          <a:p>
            <a:pPr lvl="1"/>
            <a:r>
              <a:rPr lang="en-US" dirty="0"/>
              <a:t>Gel electrophoresis</a:t>
            </a:r>
          </a:p>
          <a:p>
            <a:pPr lvl="1"/>
            <a:r>
              <a:rPr lang="en-US" dirty="0"/>
              <a:t>Magnetic beads </a:t>
            </a:r>
          </a:p>
        </p:txBody>
      </p:sp>
      <p:sp>
        <p:nvSpPr>
          <p:cNvPr id="4" name="Slide Number Placeholder 3">
            <a:extLst>
              <a:ext uri="{FF2B5EF4-FFF2-40B4-BE49-F238E27FC236}">
                <a16:creationId xmlns:a16="http://schemas.microsoft.com/office/drawing/2014/main" id="{525B17CA-5548-4C86-02A7-3B99ADEF710F}"/>
              </a:ext>
            </a:extLst>
          </p:cNvPr>
          <p:cNvSpPr>
            <a:spLocks noGrp="1"/>
          </p:cNvSpPr>
          <p:nvPr>
            <p:ph type="sldNum" sz="quarter" idx="12"/>
          </p:nvPr>
        </p:nvSpPr>
        <p:spPr/>
        <p:txBody>
          <a:bodyPr/>
          <a:lstStyle/>
          <a:p>
            <a:fld id="{B82CCC60-E8CD-4174-8B1A-7DF615B22EEF}" type="slidenum">
              <a:rPr lang="en-US" smtClean="0"/>
              <a:pPr/>
              <a:t>15</a:t>
            </a:fld>
            <a:endParaRPr lang="en-US"/>
          </a:p>
        </p:txBody>
      </p:sp>
    </p:spTree>
    <p:extLst>
      <p:ext uri="{BB962C8B-B14F-4D97-AF65-F5344CB8AC3E}">
        <p14:creationId xmlns:p14="http://schemas.microsoft.com/office/powerpoint/2010/main" val="881716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709785-87F3-6C18-F945-35B51DCDCD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F6B432-A7E2-BCC1-A66C-B741BFA43983}"/>
              </a:ext>
            </a:extLst>
          </p:cNvPr>
          <p:cNvSpPr>
            <a:spLocks noGrp="1"/>
          </p:cNvSpPr>
          <p:nvPr>
            <p:ph type="title"/>
          </p:nvPr>
        </p:nvSpPr>
        <p:spPr/>
        <p:txBody>
          <a:bodyPr>
            <a:normAutofit fontScale="90000"/>
          </a:bodyPr>
          <a:lstStyle/>
          <a:p>
            <a:r>
              <a:rPr lang="en-US" dirty="0"/>
              <a:t>DNA sequencing overview</a:t>
            </a:r>
          </a:p>
        </p:txBody>
      </p:sp>
      <p:grpSp>
        <p:nvGrpSpPr>
          <p:cNvPr id="6" name="Group 5">
            <a:extLst>
              <a:ext uri="{FF2B5EF4-FFF2-40B4-BE49-F238E27FC236}">
                <a16:creationId xmlns:a16="http://schemas.microsoft.com/office/drawing/2014/main" id="{8AB3F883-101D-8CD5-1046-1FC949C783EE}"/>
              </a:ext>
            </a:extLst>
          </p:cNvPr>
          <p:cNvGrpSpPr/>
          <p:nvPr/>
        </p:nvGrpSpPr>
        <p:grpSpPr>
          <a:xfrm>
            <a:off x="1133938" y="2875148"/>
            <a:ext cx="2006573" cy="1905000"/>
            <a:chOff x="685800" y="2819400"/>
            <a:chExt cx="3036888" cy="3279775"/>
          </a:xfrm>
        </p:grpSpPr>
        <p:sp>
          <p:nvSpPr>
            <p:cNvPr id="7" name="Freeform 3">
              <a:extLst>
                <a:ext uri="{FF2B5EF4-FFF2-40B4-BE49-F238E27FC236}">
                  <a16:creationId xmlns:a16="http://schemas.microsoft.com/office/drawing/2014/main" id="{5BC98269-1E9A-2EB9-0F02-EF75B2E7765D}"/>
                </a:ext>
              </a:extLst>
            </p:cNvPr>
            <p:cNvSpPr>
              <a:spLocks/>
            </p:cNvSpPr>
            <p:nvPr/>
          </p:nvSpPr>
          <p:spPr bwMode="auto">
            <a:xfrm>
              <a:off x="1752600" y="2819400"/>
              <a:ext cx="1512888" cy="1755775"/>
            </a:xfrm>
            <a:custGeom>
              <a:avLst/>
              <a:gdLst>
                <a:gd name="T0" fmla="*/ 370 w 953"/>
                <a:gd name="T1" fmla="*/ 457 h 1106"/>
                <a:gd name="T2" fmla="*/ 296 w 953"/>
                <a:gd name="T3" fmla="*/ 413 h 1106"/>
                <a:gd name="T4" fmla="*/ 540 w 953"/>
                <a:gd name="T5" fmla="*/ 214 h 1106"/>
                <a:gd name="T6" fmla="*/ 665 w 953"/>
                <a:gd name="T7" fmla="*/ 465 h 1106"/>
                <a:gd name="T8" fmla="*/ 392 w 953"/>
                <a:gd name="T9" fmla="*/ 398 h 1106"/>
                <a:gd name="T10" fmla="*/ 414 w 953"/>
                <a:gd name="T11" fmla="*/ 243 h 1106"/>
                <a:gd name="T12" fmla="*/ 621 w 953"/>
                <a:gd name="T13" fmla="*/ 133 h 1106"/>
                <a:gd name="T14" fmla="*/ 709 w 953"/>
                <a:gd name="T15" fmla="*/ 265 h 1106"/>
                <a:gd name="T16" fmla="*/ 532 w 953"/>
                <a:gd name="T17" fmla="*/ 421 h 1106"/>
                <a:gd name="T18" fmla="*/ 362 w 953"/>
                <a:gd name="T19" fmla="*/ 258 h 1106"/>
                <a:gd name="T20" fmla="*/ 185 w 953"/>
                <a:gd name="T21" fmla="*/ 133 h 1106"/>
                <a:gd name="T22" fmla="*/ 444 w 953"/>
                <a:gd name="T23" fmla="*/ 369 h 1106"/>
                <a:gd name="T24" fmla="*/ 458 w 953"/>
                <a:gd name="T25" fmla="*/ 199 h 1106"/>
                <a:gd name="T26" fmla="*/ 414 w 953"/>
                <a:gd name="T27" fmla="*/ 133 h 1106"/>
                <a:gd name="T28" fmla="*/ 650 w 953"/>
                <a:gd name="T29" fmla="*/ 66 h 1106"/>
                <a:gd name="T30" fmla="*/ 665 w 953"/>
                <a:gd name="T31" fmla="*/ 236 h 1106"/>
                <a:gd name="T32" fmla="*/ 444 w 953"/>
                <a:gd name="T33" fmla="*/ 288 h 1106"/>
                <a:gd name="T34" fmla="*/ 259 w 953"/>
                <a:gd name="T35" fmla="*/ 376 h 1106"/>
                <a:gd name="T36" fmla="*/ 207 w 953"/>
                <a:gd name="T37" fmla="*/ 472 h 1106"/>
                <a:gd name="T38" fmla="*/ 252 w 953"/>
                <a:gd name="T39" fmla="*/ 716 h 1106"/>
                <a:gd name="T40" fmla="*/ 429 w 953"/>
                <a:gd name="T41" fmla="*/ 937 h 1106"/>
                <a:gd name="T42" fmla="*/ 333 w 953"/>
                <a:gd name="T43" fmla="*/ 1070 h 1106"/>
                <a:gd name="T44" fmla="*/ 362 w 953"/>
                <a:gd name="T45" fmla="*/ 841 h 1106"/>
                <a:gd name="T46" fmla="*/ 576 w 953"/>
                <a:gd name="T47" fmla="*/ 745 h 1106"/>
                <a:gd name="T48" fmla="*/ 709 w 953"/>
                <a:gd name="T49" fmla="*/ 731 h 1106"/>
                <a:gd name="T50" fmla="*/ 458 w 953"/>
                <a:gd name="T51" fmla="*/ 657 h 1106"/>
                <a:gd name="T52" fmla="*/ 473 w 953"/>
                <a:gd name="T53" fmla="*/ 450 h 1106"/>
                <a:gd name="T54" fmla="*/ 636 w 953"/>
                <a:gd name="T55" fmla="*/ 531 h 1106"/>
                <a:gd name="T56" fmla="*/ 370 w 953"/>
                <a:gd name="T57" fmla="*/ 649 h 1106"/>
                <a:gd name="T58" fmla="*/ 185 w 953"/>
                <a:gd name="T59" fmla="*/ 450 h 1106"/>
                <a:gd name="T60" fmla="*/ 37 w 953"/>
                <a:gd name="T61" fmla="*/ 590 h 1106"/>
                <a:gd name="T62" fmla="*/ 0 w 953"/>
                <a:gd name="T63" fmla="*/ 709 h 1106"/>
                <a:gd name="T64" fmla="*/ 170 w 953"/>
                <a:gd name="T65" fmla="*/ 886 h 1106"/>
                <a:gd name="T66" fmla="*/ 311 w 953"/>
                <a:gd name="T67" fmla="*/ 819 h 1106"/>
                <a:gd name="T68" fmla="*/ 613 w 953"/>
                <a:gd name="T69" fmla="*/ 627 h 1106"/>
                <a:gd name="T70" fmla="*/ 783 w 953"/>
                <a:gd name="T71" fmla="*/ 443 h 1106"/>
                <a:gd name="T72" fmla="*/ 754 w 953"/>
                <a:gd name="T73" fmla="*/ 620 h 1106"/>
                <a:gd name="T74" fmla="*/ 924 w 953"/>
                <a:gd name="T75" fmla="*/ 613 h 1106"/>
                <a:gd name="T76" fmla="*/ 946 w 953"/>
                <a:gd name="T77" fmla="*/ 428 h 1106"/>
                <a:gd name="T78" fmla="*/ 768 w 953"/>
                <a:gd name="T79" fmla="*/ 406 h 1106"/>
                <a:gd name="T80" fmla="*/ 724 w 953"/>
                <a:gd name="T81" fmla="*/ 155 h 1106"/>
                <a:gd name="T82" fmla="*/ 562 w 953"/>
                <a:gd name="T83" fmla="*/ 96 h 1106"/>
                <a:gd name="T84" fmla="*/ 495 w 953"/>
                <a:gd name="T85" fmla="*/ 391 h 1106"/>
                <a:gd name="T86" fmla="*/ 517 w 953"/>
                <a:gd name="T87" fmla="*/ 553 h 1106"/>
                <a:gd name="T88" fmla="*/ 325 w 953"/>
                <a:gd name="T89" fmla="*/ 576 h 1106"/>
                <a:gd name="T90" fmla="*/ 303 w 953"/>
                <a:gd name="T91" fmla="*/ 398 h 1106"/>
                <a:gd name="T92" fmla="*/ 399 w 953"/>
                <a:gd name="T93" fmla="*/ 280 h 1106"/>
                <a:gd name="T94" fmla="*/ 599 w 953"/>
                <a:gd name="T95" fmla="*/ 273 h 1106"/>
                <a:gd name="T96" fmla="*/ 495 w 953"/>
                <a:gd name="T97" fmla="*/ 524 h 1106"/>
                <a:gd name="T98" fmla="*/ 274 w 953"/>
                <a:gd name="T99" fmla="*/ 347 h 1106"/>
                <a:gd name="T100" fmla="*/ 466 w 953"/>
                <a:gd name="T101" fmla="*/ 325 h 1106"/>
                <a:gd name="T102" fmla="*/ 133 w 953"/>
                <a:gd name="T103" fmla="*/ 457 h 1106"/>
                <a:gd name="T104" fmla="*/ 82 w 953"/>
                <a:gd name="T105" fmla="*/ 753 h 1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1106">
                  <a:moveTo>
                    <a:pt x="495" y="517"/>
                  </a:moveTo>
                  <a:cubicBezTo>
                    <a:pt x="456" y="497"/>
                    <a:pt x="407" y="480"/>
                    <a:pt x="370" y="457"/>
                  </a:cubicBezTo>
                  <a:cubicBezTo>
                    <a:pt x="321" y="426"/>
                    <a:pt x="360" y="441"/>
                    <a:pt x="318" y="428"/>
                  </a:cubicBezTo>
                  <a:cubicBezTo>
                    <a:pt x="311" y="423"/>
                    <a:pt x="296" y="422"/>
                    <a:pt x="296" y="413"/>
                  </a:cubicBezTo>
                  <a:cubicBezTo>
                    <a:pt x="290" y="259"/>
                    <a:pt x="289" y="225"/>
                    <a:pt x="414" y="206"/>
                  </a:cubicBezTo>
                  <a:cubicBezTo>
                    <a:pt x="456" y="209"/>
                    <a:pt x="501" y="199"/>
                    <a:pt x="540" y="214"/>
                  </a:cubicBezTo>
                  <a:cubicBezTo>
                    <a:pt x="604" y="239"/>
                    <a:pt x="621" y="325"/>
                    <a:pt x="665" y="369"/>
                  </a:cubicBezTo>
                  <a:cubicBezTo>
                    <a:pt x="673" y="401"/>
                    <a:pt x="683" y="431"/>
                    <a:pt x="665" y="465"/>
                  </a:cubicBezTo>
                  <a:cubicBezTo>
                    <a:pt x="663" y="470"/>
                    <a:pt x="617" y="484"/>
                    <a:pt x="606" y="487"/>
                  </a:cubicBezTo>
                  <a:cubicBezTo>
                    <a:pt x="426" y="479"/>
                    <a:pt x="450" y="514"/>
                    <a:pt x="392" y="398"/>
                  </a:cubicBezTo>
                  <a:cubicBezTo>
                    <a:pt x="381" y="347"/>
                    <a:pt x="375" y="339"/>
                    <a:pt x="392" y="273"/>
                  </a:cubicBezTo>
                  <a:cubicBezTo>
                    <a:pt x="395" y="261"/>
                    <a:pt x="406" y="252"/>
                    <a:pt x="414" y="243"/>
                  </a:cubicBezTo>
                  <a:cubicBezTo>
                    <a:pt x="451" y="202"/>
                    <a:pt x="487" y="143"/>
                    <a:pt x="540" y="125"/>
                  </a:cubicBezTo>
                  <a:cubicBezTo>
                    <a:pt x="567" y="128"/>
                    <a:pt x="595" y="124"/>
                    <a:pt x="621" y="133"/>
                  </a:cubicBezTo>
                  <a:cubicBezTo>
                    <a:pt x="632" y="137"/>
                    <a:pt x="636" y="152"/>
                    <a:pt x="643" y="162"/>
                  </a:cubicBezTo>
                  <a:cubicBezTo>
                    <a:pt x="668" y="197"/>
                    <a:pt x="696" y="223"/>
                    <a:pt x="709" y="265"/>
                  </a:cubicBezTo>
                  <a:cubicBezTo>
                    <a:pt x="702" y="371"/>
                    <a:pt x="715" y="385"/>
                    <a:pt x="636" y="435"/>
                  </a:cubicBezTo>
                  <a:cubicBezTo>
                    <a:pt x="601" y="430"/>
                    <a:pt x="566" y="430"/>
                    <a:pt x="532" y="421"/>
                  </a:cubicBezTo>
                  <a:cubicBezTo>
                    <a:pt x="520" y="418"/>
                    <a:pt x="513" y="405"/>
                    <a:pt x="503" y="398"/>
                  </a:cubicBezTo>
                  <a:cubicBezTo>
                    <a:pt x="444" y="358"/>
                    <a:pt x="403" y="318"/>
                    <a:pt x="362" y="258"/>
                  </a:cubicBezTo>
                  <a:cubicBezTo>
                    <a:pt x="341" y="190"/>
                    <a:pt x="403" y="90"/>
                    <a:pt x="325" y="66"/>
                  </a:cubicBezTo>
                  <a:cubicBezTo>
                    <a:pt x="236" y="73"/>
                    <a:pt x="221" y="61"/>
                    <a:pt x="185" y="133"/>
                  </a:cubicBezTo>
                  <a:cubicBezTo>
                    <a:pt x="142" y="310"/>
                    <a:pt x="201" y="371"/>
                    <a:pt x="340" y="428"/>
                  </a:cubicBezTo>
                  <a:cubicBezTo>
                    <a:pt x="398" y="420"/>
                    <a:pt x="409" y="413"/>
                    <a:pt x="444" y="369"/>
                  </a:cubicBezTo>
                  <a:cubicBezTo>
                    <a:pt x="462" y="313"/>
                    <a:pt x="455" y="340"/>
                    <a:pt x="466" y="288"/>
                  </a:cubicBezTo>
                  <a:cubicBezTo>
                    <a:pt x="463" y="258"/>
                    <a:pt x="466" y="228"/>
                    <a:pt x="458" y="199"/>
                  </a:cubicBezTo>
                  <a:cubicBezTo>
                    <a:pt x="453" y="182"/>
                    <a:pt x="439" y="170"/>
                    <a:pt x="429" y="155"/>
                  </a:cubicBezTo>
                  <a:cubicBezTo>
                    <a:pt x="424" y="148"/>
                    <a:pt x="414" y="133"/>
                    <a:pt x="414" y="133"/>
                  </a:cubicBezTo>
                  <a:cubicBezTo>
                    <a:pt x="398" y="51"/>
                    <a:pt x="432" y="12"/>
                    <a:pt x="510" y="0"/>
                  </a:cubicBezTo>
                  <a:cubicBezTo>
                    <a:pt x="607" y="14"/>
                    <a:pt x="602" y="3"/>
                    <a:pt x="650" y="66"/>
                  </a:cubicBezTo>
                  <a:cubicBezTo>
                    <a:pt x="658" y="88"/>
                    <a:pt x="672" y="133"/>
                    <a:pt x="672" y="133"/>
                  </a:cubicBezTo>
                  <a:cubicBezTo>
                    <a:pt x="670" y="167"/>
                    <a:pt x="673" y="202"/>
                    <a:pt x="665" y="236"/>
                  </a:cubicBezTo>
                  <a:cubicBezTo>
                    <a:pt x="661" y="253"/>
                    <a:pt x="636" y="262"/>
                    <a:pt x="621" y="265"/>
                  </a:cubicBezTo>
                  <a:cubicBezTo>
                    <a:pt x="563" y="276"/>
                    <a:pt x="503" y="282"/>
                    <a:pt x="444" y="288"/>
                  </a:cubicBezTo>
                  <a:cubicBezTo>
                    <a:pt x="398" y="302"/>
                    <a:pt x="351" y="310"/>
                    <a:pt x="311" y="339"/>
                  </a:cubicBezTo>
                  <a:cubicBezTo>
                    <a:pt x="294" y="351"/>
                    <a:pt x="259" y="376"/>
                    <a:pt x="259" y="376"/>
                  </a:cubicBezTo>
                  <a:cubicBezTo>
                    <a:pt x="244" y="423"/>
                    <a:pt x="264" y="372"/>
                    <a:pt x="229" y="421"/>
                  </a:cubicBezTo>
                  <a:cubicBezTo>
                    <a:pt x="220" y="433"/>
                    <a:pt x="212" y="457"/>
                    <a:pt x="207" y="472"/>
                  </a:cubicBezTo>
                  <a:cubicBezTo>
                    <a:pt x="210" y="531"/>
                    <a:pt x="211" y="590"/>
                    <a:pt x="215" y="649"/>
                  </a:cubicBezTo>
                  <a:cubicBezTo>
                    <a:pt x="217" y="674"/>
                    <a:pt x="252" y="716"/>
                    <a:pt x="252" y="716"/>
                  </a:cubicBezTo>
                  <a:cubicBezTo>
                    <a:pt x="271" y="776"/>
                    <a:pt x="327" y="840"/>
                    <a:pt x="384" y="864"/>
                  </a:cubicBezTo>
                  <a:cubicBezTo>
                    <a:pt x="420" y="917"/>
                    <a:pt x="406" y="892"/>
                    <a:pt x="429" y="937"/>
                  </a:cubicBezTo>
                  <a:cubicBezTo>
                    <a:pt x="440" y="982"/>
                    <a:pt x="458" y="1048"/>
                    <a:pt x="421" y="1085"/>
                  </a:cubicBezTo>
                  <a:cubicBezTo>
                    <a:pt x="400" y="1106"/>
                    <a:pt x="362" y="1075"/>
                    <a:pt x="333" y="1070"/>
                  </a:cubicBezTo>
                  <a:cubicBezTo>
                    <a:pt x="295" y="1042"/>
                    <a:pt x="290" y="1028"/>
                    <a:pt x="281" y="982"/>
                  </a:cubicBezTo>
                  <a:cubicBezTo>
                    <a:pt x="288" y="887"/>
                    <a:pt x="277" y="872"/>
                    <a:pt x="362" y="841"/>
                  </a:cubicBezTo>
                  <a:cubicBezTo>
                    <a:pt x="392" y="819"/>
                    <a:pt x="412" y="819"/>
                    <a:pt x="444" y="805"/>
                  </a:cubicBezTo>
                  <a:cubicBezTo>
                    <a:pt x="490" y="784"/>
                    <a:pt x="527" y="756"/>
                    <a:pt x="576" y="745"/>
                  </a:cubicBezTo>
                  <a:cubicBezTo>
                    <a:pt x="591" y="738"/>
                    <a:pt x="619" y="723"/>
                    <a:pt x="636" y="723"/>
                  </a:cubicBezTo>
                  <a:cubicBezTo>
                    <a:pt x="660" y="723"/>
                    <a:pt x="733" y="731"/>
                    <a:pt x="709" y="731"/>
                  </a:cubicBezTo>
                  <a:cubicBezTo>
                    <a:pt x="670" y="731"/>
                    <a:pt x="630" y="726"/>
                    <a:pt x="591" y="723"/>
                  </a:cubicBezTo>
                  <a:cubicBezTo>
                    <a:pt x="539" y="709"/>
                    <a:pt x="504" y="685"/>
                    <a:pt x="458" y="657"/>
                  </a:cubicBezTo>
                  <a:cubicBezTo>
                    <a:pt x="439" y="628"/>
                    <a:pt x="422" y="618"/>
                    <a:pt x="414" y="583"/>
                  </a:cubicBezTo>
                  <a:cubicBezTo>
                    <a:pt x="423" y="526"/>
                    <a:pt x="413" y="469"/>
                    <a:pt x="473" y="450"/>
                  </a:cubicBezTo>
                  <a:cubicBezTo>
                    <a:pt x="517" y="418"/>
                    <a:pt x="528" y="421"/>
                    <a:pt x="584" y="428"/>
                  </a:cubicBezTo>
                  <a:cubicBezTo>
                    <a:pt x="624" y="455"/>
                    <a:pt x="621" y="489"/>
                    <a:pt x="636" y="531"/>
                  </a:cubicBezTo>
                  <a:cubicBezTo>
                    <a:pt x="605" y="624"/>
                    <a:pt x="565" y="652"/>
                    <a:pt x="466" y="664"/>
                  </a:cubicBezTo>
                  <a:cubicBezTo>
                    <a:pt x="434" y="659"/>
                    <a:pt x="400" y="660"/>
                    <a:pt x="370" y="649"/>
                  </a:cubicBezTo>
                  <a:cubicBezTo>
                    <a:pt x="327" y="633"/>
                    <a:pt x="220" y="550"/>
                    <a:pt x="192" y="509"/>
                  </a:cubicBezTo>
                  <a:cubicBezTo>
                    <a:pt x="190" y="489"/>
                    <a:pt x="199" y="464"/>
                    <a:pt x="185" y="450"/>
                  </a:cubicBezTo>
                  <a:cubicBezTo>
                    <a:pt x="176" y="441"/>
                    <a:pt x="159" y="457"/>
                    <a:pt x="148" y="465"/>
                  </a:cubicBezTo>
                  <a:cubicBezTo>
                    <a:pt x="105" y="496"/>
                    <a:pt x="61" y="544"/>
                    <a:pt x="37" y="590"/>
                  </a:cubicBezTo>
                  <a:cubicBezTo>
                    <a:pt x="31" y="616"/>
                    <a:pt x="24" y="639"/>
                    <a:pt x="15" y="664"/>
                  </a:cubicBezTo>
                  <a:cubicBezTo>
                    <a:pt x="10" y="679"/>
                    <a:pt x="0" y="709"/>
                    <a:pt x="0" y="709"/>
                  </a:cubicBezTo>
                  <a:cubicBezTo>
                    <a:pt x="5" y="741"/>
                    <a:pt x="7" y="774"/>
                    <a:pt x="15" y="805"/>
                  </a:cubicBezTo>
                  <a:cubicBezTo>
                    <a:pt x="31" y="866"/>
                    <a:pt x="124" y="873"/>
                    <a:pt x="170" y="886"/>
                  </a:cubicBezTo>
                  <a:cubicBezTo>
                    <a:pt x="205" y="883"/>
                    <a:pt x="243" y="893"/>
                    <a:pt x="274" y="878"/>
                  </a:cubicBezTo>
                  <a:cubicBezTo>
                    <a:pt x="295" y="868"/>
                    <a:pt x="299" y="839"/>
                    <a:pt x="311" y="819"/>
                  </a:cubicBezTo>
                  <a:cubicBezTo>
                    <a:pt x="319" y="807"/>
                    <a:pt x="333" y="782"/>
                    <a:pt x="333" y="782"/>
                  </a:cubicBezTo>
                  <a:cubicBezTo>
                    <a:pt x="354" y="648"/>
                    <a:pt x="501" y="636"/>
                    <a:pt x="613" y="627"/>
                  </a:cubicBezTo>
                  <a:cubicBezTo>
                    <a:pt x="735" y="632"/>
                    <a:pt x="786" y="650"/>
                    <a:pt x="887" y="627"/>
                  </a:cubicBezTo>
                  <a:cubicBezTo>
                    <a:pt x="950" y="527"/>
                    <a:pt x="853" y="487"/>
                    <a:pt x="783" y="443"/>
                  </a:cubicBezTo>
                  <a:cubicBezTo>
                    <a:pt x="709" y="457"/>
                    <a:pt x="730" y="486"/>
                    <a:pt x="739" y="568"/>
                  </a:cubicBezTo>
                  <a:cubicBezTo>
                    <a:pt x="739" y="572"/>
                    <a:pt x="749" y="614"/>
                    <a:pt x="754" y="620"/>
                  </a:cubicBezTo>
                  <a:cubicBezTo>
                    <a:pt x="776" y="647"/>
                    <a:pt x="825" y="640"/>
                    <a:pt x="850" y="642"/>
                  </a:cubicBezTo>
                  <a:cubicBezTo>
                    <a:pt x="877" y="633"/>
                    <a:pt x="895" y="620"/>
                    <a:pt x="924" y="613"/>
                  </a:cubicBezTo>
                  <a:cubicBezTo>
                    <a:pt x="937" y="599"/>
                    <a:pt x="953" y="589"/>
                    <a:pt x="953" y="568"/>
                  </a:cubicBezTo>
                  <a:cubicBezTo>
                    <a:pt x="953" y="521"/>
                    <a:pt x="950" y="475"/>
                    <a:pt x="946" y="428"/>
                  </a:cubicBezTo>
                  <a:cubicBezTo>
                    <a:pt x="939" y="352"/>
                    <a:pt x="843" y="316"/>
                    <a:pt x="791" y="280"/>
                  </a:cubicBezTo>
                  <a:cubicBezTo>
                    <a:pt x="746" y="348"/>
                    <a:pt x="759" y="307"/>
                    <a:pt x="768" y="406"/>
                  </a:cubicBezTo>
                  <a:cubicBezTo>
                    <a:pt x="813" y="398"/>
                    <a:pt x="826" y="398"/>
                    <a:pt x="850" y="361"/>
                  </a:cubicBezTo>
                  <a:cubicBezTo>
                    <a:pt x="870" y="258"/>
                    <a:pt x="818" y="194"/>
                    <a:pt x="724" y="155"/>
                  </a:cubicBezTo>
                  <a:cubicBezTo>
                    <a:pt x="580" y="94"/>
                    <a:pt x="682" y="133"/>
                    <a:pt x="606" y="110"/>
                  </a:cubicBezTo>
                  <a:cubicBezTo>
                    <a:pt x="591" y="106"/>
                    <a:pt x="562" y="96"/>
                    <a:pt x="562" y="96"/>
                  </a:cubicBezTo>
                  <a:cubicBezTo>
                    <a:pt x="527" y="147"/>
                    <a:pt x="503" y="158"/>
                    <a:pt x="488" y="221"/>
                  </a:cubicBezTo>
                  <a:cubicBezTo>
                    <a:pt x="490" y="278"/>
                    <a:pt x="485" y="335"/>
                    <a:pt x="495" y="391"/>
                  </a:cubicBezTo>
                  <a:cubicBezTo>
                    <a:pt x="500" y="421"/>
                    <a:pt x="552" y="447"/>
                    <a:pt x="569" y="472"/>
                  </a:cubicBezTo>
                  <a:cubicBezTo>
                    <a:pt x="560" y="518"/>
                    <a:pt x="554" y="526"/>
                    <a:pt x="517" y="553"/>
                  </a:cubicBezTo>
                  <a:cubicBezTo>
                    <a:pt x="495" y="588"/>
                    <a:pt x="471" y="585"/>
                    <a:pt x="436" y="598"/>
                  </a:cubicBezTo>
                  <a:cubicBezTo>
                    <a:pt x="398" y="592"/>
                    <a:pt x="363" y="583"/>
                    <a:pt x="325" y="576"/>
                  </a:cubicBezTo>
                  <a:cubicBezTo>
                    <a:pt x="313" y="556"/>
                    <a:pt x="285" y="540"/>
                    <a:pt x="288" y="517"/>
                  </a:cubicBezTo>
                  <a:cubicBezTo>
                    <a:pt x="293" y="477"/>
                    <a:pt x="293" y="437"/>
                    <a:pt x="303" y="398"/>
                  </a:cubicBezTo>
                  <a:cubicBezTo>
                    <a:pt x="306" y="386"/>
                    <a:pt x="319" y="379"/>
                    <a:pt x="325" y="369"/>
                  </a:cubicBezTo>
                  <a:cubicBezTo>
                    <a:pt x="346" y="336"/>
                    <a:pt x="359" y="297"/>
                    <a:pt x="399" y="280"/>
                  </a:cubicBezTo>
                  <a:cubicBezTo>
                    <a:pt x="427" y="268"/>
                    <a:pt x="459" y="267"/>
                    <a:pt x="488" y="258"/>
                  </a:cubicBezTo>
                  <a:cubicBezTo>
                    <a:pt x="525" y="263"/>
                    <a:pt x="565" y="257"/>
                    <a:pt x="599" y="273"/>
                  </a:cubicBezTo>
                  <a:cubicBezTo>
                    <a:pt x="613" y="280"/>
                    <a:pt x="613" y="317"/>
                    <a:pt x="613" y="317"/>
                  </a:cubicBezTo>
                  <a:cubicBezTo>
                    <a:pt x="606" y="407"/>
                    <a:pt x="596" y="501"/>
                    <a:pt x="495" y="524"/>
                  </a:cubicBezTo>
                  <a:cubicBezTo>
                    <a:pt x="456" y="519"/>
                    <a:pt x="415" y="519"/>
                    <a:pt x="377" y="509"/>
                  </a:cubicBezTo>
                  <a:cubicBezTo>
                    <a:pt x="338" y="499"/>
                    <a:pt x="286" y="384"/>
                    <a:pt x="274" y="347"/>
                  </a:cubicBezTo>
                  <a:cubicBezTo>
                    <a:pt x="302" y="273"/>
                    <a:pt x="299" y="268"/>
                    <a:pt x="370" y="251"/>
                  </a:cubicBezTo>
                  <a:cubicBezTo>
                    <a:pt x="462" y="260"/>
                    <a:pt x="449" y="245"/>
                    <a:pt x="466" y="325"/>
                  </a:cubicBezTo>
                  <a:cubicBezTo>
                    <a:pt x="452" y="396"/>
                    <a:pt x="441" y="488"/>
                    <a:pt x="362" y="517"/>
                  </a:cubicBezTo>
                  <a:cubicBezTo>
                    <a:pt x="271" y="509"/>
                    <a:pt x="184" y="535"/>
                    <a:pt x="133" y="457"/>
                  </a:cubicBezTo>
                  <a:cubicBezTo>
                    <a:pt x="128" y="536"/>
                    <a:pt x="121" y="604"/>
                    <a:pt x="104" y="679"/>
                  </a:cubicBezTo>
                  <a:cubicBezTo>
                    <a:pt x="100" y="695"/>
                    <a:pt x="96" y="753"/>
                    <a:pt x="82" y="75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Freeform 4">
              <a:extLst>
                <a:ext uri="{FF2B5EF4-FFF2-40B4-BE49-F238E27FC236}">
                  <a16:creationId xmlns:a16="http://schemas.microsoft.com/office/drawing/2014/main" id="{6D33910A-A4DA-4A31-266C-D739F0A21D6C}"/>
                </a:ext>
              </a:extLst>
            </p:cNvPr>
            <p:cNvSpPr>
              <a:spLocks/>
            </p:cNvSpPr>
            <p:nvPr/>
          </p:nvSpPr>
          <p:spPr bwMode="auto">
            <a:xfrm>
              <a:off x="685800" y="4114800"/>
              <a:ext cx="1512888" cy="1755775"/>
            </a:xfrm>
            <a:custGeom>
              <a:avLst/>
              <a:gdLst>
                <a:gd name="T0" fmla="*/ 370 w 953"/>
                <a:gd name="T1" fmla="*/ 457 h 1106"/>
                <a:gd name="T2" fmla="*/ 296 w 953"/>
                <a:gd name="T3" fmla="*/ 413 h 1106"/>
                <a:gd name="T4" fmla="*/ 540 w 953"/>
                <a:gd name="T5" fmla="*/ 214 h 1106"/>
                <a:gd name="T6" fmla="*/ 665 w 953"/>
                <a:gd name="T7" fmla="*/ 465 h 1106"/>
                <a:gd name="T8" fmla="*/ 392 w 953"/>
                <a:gd name="T9" fmla="*/ 398 h 1106"/>
                <a:gd name="T10" fmla="*/ 414 w 953"/>
                <a:gd name="T11" fmla="*/ 243 h 1106"/>
                <a:gd name="T12" fmla="*/ 621 w 953"/>
                <a:gd name="T13" fmla="*/ 133 h 1106"/>
                <a:gd name="T14" fmla="*/ 709 w 953"/>
                <a:gd name="T15" fmla="*/ 265 h 1106"/>
                <a:gd name="T16" fmla="*/ 532 w 953"/>
                <a:gd name="T17" fmla="*/ 421 h 1106"/>
                <a:gd name="T18" fmla="*/ 362 w 953"/>
                <a:gd name="T19" fmla="*/ 258 h 1106"/>
                <a:gd name="T20" fmla="*/ 185 w 953"/>
                <a:gd name="T21" fmla="*/ 133 h 1106"/>
                <a:gd name="T22" fmla="*/ 444 w 953"/>
                <a:gd name="T23" fmla="*/ 369 h 1106"/>
                <a:gd name="T24" fmla="*/ 458 w 953"/>
                <a:gd name="T25" fmla="*/ 199 h 1106"/>
                <a:gd name="T26" fmla="*/ 414 w 953"/>
                <a:gd name="T27" fmla="*/ 133 h 1106"/>
                <a:gd name="T28" fmla="*/ 650 w 953"/>
                <a:gd name="T29" fmla="*/ 66 h 1106"/>
                <a:gd name="T30" fmla="*/ 665 w 953"/>
                <a:gd name="T31" fmla="*/ 236 h 1106"/>
                <a:gd name="T32" fmla="*/ 444 w 953"/>
                <a:gd name="T33" fmla="*/ 288 h 1106"/>
                <a:gd name="T34" fmla="*/ 259 w 953"/>
                <a:gd name="T35" fmla="*/ 376 h 1106"/>
                <a:gd name="T36" fmla="*/ 207 w 953"/>
                <a:gd name="T37" fmla="*/ 472 h 1106"/>
                <a:gd name="T38" fmla="*/ 252 w 953"/>
                <a:gd name="T39" fmla="*/ 716 h 1106"/>
                <a:gd name="T40" fmla="*/ 429 w 953"/>
                <a:gd name="T41" fmla="*/ 937 h 1106"/>
                <a:gd name="T42" fmla="*/ 333 w 953"/>
                <a:gd name="T43" fmla="*/ 1070 h 1106"/>
                <a:gd name="T44" fmla="*/ 362 w 953"/>
                <a:gd name="T45" fmla="*/ 841 h 1106"/>
                <a:gd name="T46" fmla="*/ 576 w 953"/>
                <a:gd name="T47" fmla="*/ 745 h 1106"/>
                <a:gd name="T48" fmla="*/ 709 w 953"/>
                <a:gd name="T49" fmla="*/ 731 h 1106"/>
                <a:gd name="T50" fmla="*/ 458 w 953"/>
                <a:gd name="T51" fmla="*/ 657 h 1106"/>
                <a:gd name="T52" fmla="*/ 473 w 953"/>
                <a:gd name="T53" fmla="*/ 450 h 1106"/>
                <a:gd name="T54" fmla="*/ 636 w 953"/>
                <a:gd name="T55" fmla="*/ 531 h 1106"/>
                <a:gd name="T56" fmla="*/ 370 w 953"/>
                <a:gd name="T57" fmla="*/ 649 h 1106"/>
                <a:gd name="T58" fmla="*/ 185 w 953"/>
                <a:gd name="T59" fmla="*/ 450 h 1106"/>
                <a:gd name="T60" fmla="*/ 37 w 953"/>
                <a:gd name="T61" fmla="*/ 590 h 1106"/>
                <a:gd name="T62" fmla="*/ 0 w 953"/>
                <a:gd name="T63" fmla="*/ 709 h 1106"/>
                <a:gd name="T64" fmla="*/ 170 w 953"/>
                <a:gd name="T65" fmla="*/ 886 h 1106"/>
                <a:gd name="T66" fmla="*/ 311 w 953"/>
                <a:gd name="T67" fmla="*/ 819 h 1106"/>
                <a:gd name="T68" fmla="*/ 613 w 953"/>
                <a:gd name="T69" fmla="*/ 627 h 1106"/>
                <a:gd name="T70" fmla="*/ 783 w 953"/>
                <a:gd name="T71" fmla="*/ 443 h 1106"/>
                <a:gd name="T72" fmla="*/ 754 w 953"/>
                <a:gd name="T73" fmla="*/ 620 h 1106"/>
                <a:gd name="T74" fmla="*/ 924 w 953"/>
                <a:gd name="T75" fmla="*/ 613 h 1106"/>
                <a:gd name="T76" fmla="*/ 946 w 953"/>
                <a:gd name="T77" fmla="*/ 428 h 1106"/>
                <a:gd name="T78" fmla="*/ 768 w 953"/>
                <a:gd name="T79" fmla="*/ 406 h 1106"/>
                <a:gd name="T80" fmla="*/ 724 w 953"/>
                <a:gd name="T81" fmla="*/ 155 h 1106"/>
                <a:gd name="T82" fmla="*/ 562 w 953"/>
                <a:gd name="T83" fmla="*/ 96 h 1106"/>
                <a:gd name="T84" fmla="*/ 495 w 953"/>
                <a:gd name="T85" fmla="*/ 391 h 1106"/>
                <a:gd name="T86" fmla="*/ 517 w 953"/>
                <a:gd name="T87" fmla="*/ 553 h 1106"/>
                <a:gd name="T88" fmla="*/ 325 w 953"/>
                <a:gd name="T89" fmla="*/ 576 h 1106"/>
                <a:gd name="T90" fmla="*/ 303 w 953"/>
                <a:gd name="T91" fmla="*/ 398 h 1106"/>
                <a:gd name="T92" fmla="*/ 399 w 953"/>
                <a:gd name="T93" fmla="*/ 280 h 1106"/>
                <a:gd name="T94" fmla="*/ 599 w 953"/>
                <a:gd name="T95" fmla="*/ 273 h 1106"/>
                <a:gd name="T96" fmla="*/ 495 w 953"/>
                <a:gd name="T97" fmla="*/ 524 h 1106"/>
                <a:gd name="T98" fmla="*/ 274 w 953"/>
                <a:gd name="T99" fmla="*/ 347 h 1106"/>
                <a:gd name="T100" fmla="*/ 466 w 953"/>
                <a:gd name="T101" fmla="*/ 325 h 1106"/>
                <a:gd name="T102" fmla="*/ 133 w 953"/>
                <a:gd name="T103" fmla="*/ 457 h 1106"/>
                <a:gd name="T104" fmla="*/ 82 w 953"/>
                <a:gd name="T105" fmla="*/ 753 h 1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1106">
                  <a:moveTo>
                    <a:pt x="495" y="517"/>
                  </a:moveTo>
                  <a:cubicBezTo>
                    <a:pt x="456" y="497"/>
                    <a:pt x="407" y="480"/>
                    <a:pt x="370" y="457"/>
                  </a:cubicBezTo>
                  <a:cubicBezTo>
                    <a:pt x="321" y="426"/>
                    <a:pt x="360" y="441"/>
                    <a:pt x="318" y="428"/>
                  </a:cubicBezTo>
                  <a:cubicBezTo>
                    <a:pt x="311" y="423"/>
                    <a:pt x="296" y="422"/>
                    <a:pt x="296" y="413"/>
                  </a:cubicBezTo>
                  <a:cubicBezTo>
                    <a:pt x="290" y="259"/>
                    <a:pt x="289" y="225"/>
                    <a:pt x="414" y="206"/>
                  </a:cubicBezTo>
                  <a:cubicBezTo>
                    <a:pt x="456" y="209"/>
                    <a:pt x="501" y="199"/>
                    <a:pt x="540" y="214"/>
                  </a:cubicBezTo>
                  <a:cubicBezTo>
                    <a:pt x="604" y="239"/>
                    <a:pt x="621" y="325"/>
                    <a:pt x="665" y="369"/>
                  </a:cubicBezTo>
                  <a:cubicBezTo>
                    <a:pt x="673" y="401"/>
                    <a:pt x="683" y="431"/>
                    <a:pt x="665" y="465"/>
                  </a:cubicBezTo>
                  <a:cubicBezTo>
                    <a:pt x="663" y="470"/>
                    <a:pt x="617" y="484"/>
                    <a:pt x="606" y="487"/>
                  </a:cubicBezTo>
                  <a:cubicBezTo>
                    <a:pt x="426" y="479"/>
                    <a:pt x="450" y="514"/>
                    <a:pt x="392" y="398"/>
                  </a:cubicBezTo>
                  <a:cubicBezTo>
                    <a:pt x="381" y="347"/>
                    <a:pt x="375" y="339"/>
                    <a:pt x="392" y="273"/>
                  </a:cubicBezTo>
                  <a:cubicBezTo>
                    <a:pt x="395" y="261"/>
                    <a:pt x="406" y="252"/>
                    <a:pt x="414" y="243"/>
                  </a:cubicBezTo>
                  <a:cubicBezTo>
                    <a:pt x="451" y="202"/>
                    <a:pt x="487" y="143"/>
                    <a:pt x="540" y="125"/>
                  </a:cubicBezTo>
                  <a:cubicBezTo>
                    <a:pt x="567" y="128"/>
                    <a:pt x="595" y="124"/>
                    <a:pt x="621" y="133"/>
                  </a:cubicBezTo>
                  <a:cubicBezTo>
                    <a:pt x="632" y="137"/>
                    <a:pt x="636" y="152"/>
                    <a:pt x="643" y="162"/>
                  </a:cubicBezTo>
                  <a:cubicBezTo>
                    <a:pt x="668" y="197"/>
                    <a:pt x="696" y="223"/>
                    <a:pt x="709" y="265"/>
                  </a:cubicBezTo>
                  <a:cubicBezTo>
                    <a:pt x="702" y="371"/>
                    <a:pt x="715" y="385"/>
                    <a:pt x="636" y="435"/>
                  </a:cubicBezTo>
                  <a:cubicBezTo>
                    <a:pt x="601" y="430"/>
                    <a:pt x="566" y="430"/>
                    <a:pt x="532" y="421"/>
                  </a:cubicBezTo>
                  <a:cubicBezTo>
                    <a:pt x="520" y="418"/>
                    <a:pt x="513" y="405"/>
                    <a:pt x="503" y="398"/>
                  </a:cubicBezTo>
                  <a:cubicBezTo>
                    <a:pt x="444" y="358"/>
                    <a:pt x="403" y="318"/>
                    <a:pt x="362" y="258"/>
                  </a:cubicBezTo>
                  <a:cubicBezTo>
                    <a:pt x="341" y="190"/>
                    <a:pt x="403" y="90"/>
                    <a:pt x="325" y="66"/>
                  </a:cubicBezTo>
                  <a:cubicBezTo>
                    <a:pt x="236" y="73"/>
                    <a:pt x="221" y="61"/>
                    <a:pt x="185" y="133"/>
                  </a:cubicBezTo>
                  <a:cubicBezTo>
                    <a:pt x="142" y="310"/>
                    <a:pt x="201" y="371"/>
                    <a:pt x="340" y="428"/>
                  </a:cubicBezTo>
                  <a:cubicBezTo>
                    <a:pt x="398" y="420"/>
                    <a:pt x="409" y="413"/>
                    <a:pt x="444" y="369"/>
                  </a:cubicBezTo>
                  <a:cubicBezTo>
                    <a:pt x="462" y="313"/>
                    <a:pt x="455" y="340"/>
                    <a:pt x="466" y="288"/>
                  </a:cubicBezTo>
                  <a:cubicBezTo>
                    <a:pt x="463" y="258"/>
                    <a:pt x="466" y="228"/>
                    <a:pt x="458" y="199"/>
                  </a:cubicBezTo>
                  <a:cubicBezTo>
                    <a:pt x="453" y="182"/>
                    <a:pt x="439" y="170"/>
                    <a:pt x="429" y="155"/>
                  </a:cubicBezTo>
                  <a:cubicBezTo>
                    <a:pt x="424" y="148"/>
                    <a:pt x="414" y="133"/>
                    <a:pt x="414" y="133"/>
                  </a:cubicBezTo>
                  <a:cubicBezTo>
                    <a:pt x="398" y="51"/>
                    <a:pt x="432" y="12"/>
                    <a:pt x="510" y="0"/>
                  </a:cubicBezTo>
                  <a:cubicBezTo>
                    <a:pt x="607" y="14"/>
                    <a:pt x="602" y="3"/>
                    <a:pt x="650" y="66"/>
                  </a:cubicBezTo>
                  <a:cubicBezTo>
                    <a:pt x="658" y="88"/>
                    <a:pt x="672" y="133"/>
                    <a:pt x="672" y="133"/>
                  </a:cubicBezTo>
                  <a:cubicBezTo>
                    <a:pt x="670" y="167"/>
                    <a:pt x="673" y="202"/>
                    <a:pt x="665" y="236"/>
                  </a:cubicBezTo>
                  <a:cubicBezTo>
                    <a:pt x="661" y="253"/>
                    <a:pt x="636" y="262"/>
                    <a:pt x="621" y="265"/>
                  </a:cubicBezTo>
                  <a:cubicBezTo>
                    <a:pt x="563" y="276"/>
                    <a:pt x="503" y="282"/>
                    <a:pt x="444" y="288"/>
                  </a:cubicBezTo>
                  <a:cubicBezTo>
                    <a:pt x="398" y="302"/>
                    <a:pt x="351" y="310"/>
                    <a:pt x="311" y="339"/>
                  </a:cubicBezTo>
                  <a:cubicBezTo>
                    <a:pt x="294" y="351"/>
                    <a:pt x="259" y="376"/>
                    <a:pt x="259" y="376"/>
                  </a:cubicBezTo>
                  <a:cubicBezTo>
                    <a:pt x="244" y="423"/>
                    <a:pt x="264" y="372"/>
                    <a:pt x="229" y="421"/>
                  </a:cubicBezTo>
                  <a:cubicBezTo>
                    <a:pt x="220" y="433"/>
                    <a:pt x="212" y="457"/>
                    <a:pt x="207" y="472"/>
                  </a:cubicBezTo>
                  <a:cubicBezTo>
                    <a:pt x="210" y="531"/>
                    <a:pt x="211" y="590"/>
                    <a:pt x="215" y="649"/>
                  </a:cubicBezTo>
                  <a:cubicBezTo>
                    <a:pt x="217" y="674"/>
                    <a:pt x="252" y="716"/>
                    <a:pt x="252" y="716"/>
                  </a:cubicBezTo>
                  <a:cubicBezTo>
                    <a:pt x="271" y="776"/>
                    <a:pt x="327" y="840"/>
                    <a:pt x="384" y="864"/>
                  </a:cubicBezTo>
                  <a:cubicBezTo>
                    <a:pt x="420" y="917"/>
                    <a:pt x="406" y="892"/>
                    <a:pt x="429" y="937"/>
                  </a:cubicBezTo>
                  <a:cubicBezTo>
                    <a:pt x="440" y="982"/>
                    <a:pt x="458" y="1048"/>
                    <a:pt x="421" y="1085"/>
                  </a:cubicBezTo>
                  <a:cubicBezTo>
                    <a:pt x="400" y="1106"/>
                    <a:pt x="362" y="1075"/>
                    <a:pt x="333" y="1070"/>
                  </a:cubicBezTo>
                  <a:cubicBezTo>
                    <a:pt x="295" y="1042"/>
                    <a:pt x="290" y="1028"/>
                    <a:pt x="281" y="982"/>
                  </a:cubicBezTo>
                  <a:cubicBezTo>
                    <a:pt x="288" y="887"/>
                    <a:pt x="277" y="872"/>
                    <a:pt x="362" y="841"/>
                  </a:cubicBezTo>
                  <a:cubicBezTo>
                    <a:pt x="392" y="819"/>
                    <a:pt x="412" y="819"/>
                    <a:pt x="444" y="805"/>
                  </a:cubicBezTo>
                  <a:cubicBezTo>
                    <a:pt x="490" y="784"/>
                    <a:pt x="527" y="756"/>
                    <a:pt x="576" y="745"/>
                  </a:cubicBezTo>
                  <a:cubicBezTo>
                    <a:pt x="591" y="738"/>
                    <a:pt x="619" y="723"/>
                    <a:pt x="636" y="723"/>
                  </a:cubicBezTo>
                  <a:cubicBezTo>
                    <a:pt x="660" y="723"/>
                    <a:pt x="733" y="731"/>
                    <a:pt x="709" y="731"/>
                  </a:cubicBezTo>
                  <a:cubicBezTo>
                    <a:pt x="670" y="731"/>
                    <a:pt x="630" y="726"/>
                    <a:pt x="591" y="723"/>
                  </a:cubicBezTo>
                  <a:cubicBezTo>
                    <a:pt x="539" y="709"/>
                    <a:pt x="504" y="685"/>
                    <a:pt x="458" y="657"/>
                  </a:cubicBezTo>
                  <a:cubicBezTo>
                    <a:pt x="439" y="628"/>
                    <a:pt x="422" y="618"/>
                    <a:pt x="414" y="583"/>
                  </a:cubicBezTo>
                  <a:cubicBezTo>
                    <a:pt x="423" y="526"/>
                    <a:pt x="413" y="469"/>
                    <a:pt x="473" y="450"/>
                  </a:cubicBezTo>
                  <a:cubicBezTo>
                    <a:pt x="517" y="418"/>
                    <a:pt x="528" y="421"/>
                    <a:pt x="584" y="428"/>
                  </a:cubicBezTo>
                  <a:cubicBezTo>
                    <a:pt x="624" y="455"/>
                    <a:pt x="621" y="489"/>
                    <a:pt x="636" y="531"/>
                  </a:cubicBezTo>
                  <a:cubicBezTo>
                    <a:pt x="605" y="624"/>
                    <a:pt x="565" y="652"/>
                    <a:pt x="466" y="664"/>
                  </a:cubicBezTo>
                  <a:cubicBezTo>
                    <a:pt x="434" y="659"/>
                    <a:pt x="400" y="660"/>
                    <a:pt x="370" y="649"/>
                  </a:cubicBezTo>
                  <a:cubicBezTo>
                    <a:pt x="327" y="633"/>
                    <a:pt x="220" y="550"/>
                    <a:pt x="192" y="509"/>
                  </a:cubicBezTo>
                  <a:cubicBezTo>
                    <a:pt x="190" y="489"/>
                    <a:pt x="199" y="464"/>
                    <a:pt x="185" y="450"/>
                  </a:cubicBezTo>
                  <a:cubicBezTo>
                    <a:pt x="176" y="441"/>
                    <a:pt x="159" y="457"/>
                    <a:pt x="148" y="465"/>
                  </a:cubicBezTo>
                  <a:cubicBezTo>
                    <a:pt x="105" y="496"/>
                    <a:pt x="61" y="544"/>
                    <a:pt x="37" y="590"/>
                  </a:cubicBezTo>
                  <a:cubicBezTo>
                    <a:pt x="31" y="616"/>
                    <a:pt x="24" y="639"/>
                    <a:pt x="15" y="664"/>
                  </a:cubicBezTo>
                  <a:cubicBezTo>
                    <a:pt x="10" y="679"/>
                    <a:pt x="0" y="709"/>
                    <a:pt x="0" y="709"/>
                  </a:cubicBezTo>
                  <a:cubicBezTo>
                    <a:pt x="5" y="741"/>
                    <a:pt x="7" y="774"/>
                    <a:pt x="15" y="805"/>
                  </a:cubicBezTo>
                  <a:cubicBezTo>
                    <a:pt x="31" y="866"/>
                    <a:pt x="124" y="873"/>
                    <a:pt x="170" y="886"/>
                  </a:cubicBezTo>
                  <a:cubicBezTo>
                    <a:pt x="205" y="883"/>
                    <a:pt x="243" y="893"/>
                    <a:pt x="274" y="878"/>
                  </a:cubicBezTo>
                  <a:cubicBezTo>
                    <a:pt x="295" y="868"/>
                    <a:pt x="299" y="839"/>
                    <a:pt x="311" y="819"/>
                  </a:cubicBezTo>
                  <a:cubicBezTo>
                    <a:pt x="319" y="807"/>
                    <a:pt x="333" y="782"/>
                    <a:pt x="333" y="782"/>
                  </a:cubicBezTo>
                  <a:cubicBezTo>
                    <a:pt x="354" y="648"/>
                    <a:pt x="501" y="636"/>
                    <a:pt x="613" y="627"/>
                  </a:cubicBezTo>
                  <a:cubicBezTo>
                    <a:pt x="735" y="632"/>
                    <a:pt x="786" y="650"/>
                    <a:pt x="887" y="627"/>
                  </a:cubicBezTo>
                  <a:cubicBezTo>
                    <a:pt x="950" y="527"/>
                    <a:pt x="853" y="487"/>
                    <a:pt x="783" y="443"/>
                  </a:cubicBezTo>
                  <a:cubicBezTo>
                    <a:pt x="709" y="457"/>
                    <a:pt x="730" y="486"/>
                    <a:pt x="739" y="568"/>
                  </a:cubicBezTo>
                  <a:cubicBezTo>
                    <a:pt x="739" y="572"/>
                    <a:pt x="749" y="614"/>
                    <a:pt x="754" y="620"/>
                  </a:cubicBezTo>
                  <a:cubicBezTo>
                    <a:pt x="776" y="647"/>
                    <a:pt x="825" y="640"/>
                    <a:pt x="850" y="642"/>
                  </a:cubicBezTo>
                  <a:cubicBezTo>
                    <a:pt x="877" y="633"/>
                    <a:pt x="895" y="620"/>
                    <a:pt x="924" y="613"/>
                  </a:cubicBezTo>
                  <a:cubicBezTo>
                    <a:pt x="937" y="599"/>
                    <a:pt x="953" y="589"/>
                    <a:pt x="953" y="568"/>
                  </a:cubicBezTo>
                  <a:cubicBezTo>
                    <a:pt x="953" y="521"/>
                    <a:pt x="950" y="475"/>
                    <a:pt x="946" y="428"/>
                  </a:cubicBezTo>
                  <a:cubicBezTo>
                    <a:pt x="939" y="352"/>
                    <a:pt x="843" y="316"/>
                    <a:pt x="791" y="280"/>
                  </a:cubicBezTo>
                  <a:cubicBezTo>
                    <a:pt x="746" y="348"/>
                    <a:pt x="759" y="307"/>
                    <a:pt x="768" y="406"/>
                  </a:cubicBezTo>
                  <a:cubicBezTo>
                    <a:pt x="813" y="398"/>
                    <a:pt x="826" y="398"/>
                    <a:pt x="850" y="361"/>
                  </a:cubicBezTo>
                  <a:cubicBezTo>
                    <a:pt x="870" y="258"/>
                    <a:pt x="818" y="194"/>
                    <a:pt x="724" y="155"/>
                  </a:cubicBezTo>
                  <a:cubicBezTo>
                    <a:pt x="580" y="94"/>
                    <a:pt x="682" y="133"/>
                    <a:pt x="606" y="110"/>
                  </a:cubicBezTo>
                  <a:cubicBezTo>
                    <a:pt x="591" y="106"/>
                    <a:pt x="562" y="96"/>
                    <a:pt x="562" y="96"/>
                  </a:cubicBezTo>
                  <a:cubicBezTo>
                    <a:pt x="527" y="147"/>
                    <a:pt x="503" y="158"/>
                    <a:pt x="488" y="221"/>
                  </a:cubicBezTo>
                  <a:cubicBezTo>
                    <a:pt x="490" y="278"/>
                    <a:pt x="485" y="335"/>
                    <a:pt x="495" y="391"/>
                  </a:cubicBezTo>
                  <a:cubicBezTo>
                    <a:pt x="500" y="421"/>
                    <a:pt x="552" y="447"/>
                    <a:pt x="569" y="472"/>
                  </a:cubicBezTo>
                  <a:cubicBezTo>
                    <a:pt x="560" y="518"/>
                    <a:pt x="554" y="526"/>
                    <a:pt x="517" y="553"/>
                  </a:cubicBezTo>
                  <a:cubicBezTo>
                    <a:pt x="495" y="588"/>
                    <a:pt x="471" y="585"/>
                    <a:pt x="436" y="598"/>
                  </a:cubicBezTo>
                  <a:cubicBezTo>
                    <a:pt x="398" y="592"/>
                    <a:pt x="363" y="583"/>
                    <a:pt x="325" y="576"/>
                  </a:cubicBezTo>
                  <a:cubicBezTo>
                    <a:pt x="313" y="556"/>
                    <a:pt x="285" y="540"/>
                    <a:pt x="288" y="517"/>
                  </a:cubicBezTo>
                  <a:cubicBezTo>
                    <a:pt x="293" y="477"/>
                    <a:pt x="293" y="437"/>
                    <a:pt x="303" y="398"/>
                  </a:cubicBezTo>
                  <a:cubicBezTo>
                    <a:pt x="306" y="386"/>
                    <a:pt x="319" y="379"/>
                    <a:pt x="325" y="369"/>
                  </a:cubicBezTo>
                  <a:cubicBezTo>
                    <a:pt x="346" y="336"/>
                    <a:pt x="359" y="297"/>
                    <a:pt x="399" y="280"/>
                  </a:cubicBezTo>
                  <a:cubicBezTo>
                    <a:pt x="427" y="268"/>
                    <a:pt x="459" y="267"/>
                    <a:pt x="488" y="258"/>
                  </a:cubicBezTo>
                  <a:cubicBezTo>
                    <a:pt x="525" y="263"/>
                    <a:pt x="565" y="257"/>
                    <a:pt x="599" y="273"/>
                  </a:cubicBezTo>
                  <a:cubicBezTo>
                    <a:pt x="613" y="280"/>
                    <a:pt x="613" y="317"/>
                    <a:pt x="613" y="317"/>
                  </a:cubicBezTo>
                  <a:cubicBezTo>
                    <a:pt x="606" y="407"/>
                    <a:pt x="596" y="501"/>
                    <a:pt x="495" y="524"/>
                  </a:cubicBezTo>
                  <a:cubicBezTo>
                    <a:pt x="456" y="519"/>
                    <a:pt x="415" y="519"/>
                    <a:pt x="377" y="509"/>
                  </a:cubicBezTo>
                  <a:cubicBezTo>
                    <a:pt x="338" y="499"/>
                    <a:pt x="286" y="384"/>
                    <a:pt x="274" y="347"/>
                  </a:cubicBezTo>
                  <a:cubicBezTo>
                    <a:pt x="302" y="273"/>
                    <a:pt x="299" y="268"/>
                    <a:pt x="370" y="251"/>
                  </a:cubicBezTo>
                  <a:cubicBezTo>
                    <a:pt x="462" y="260"/>
                    <a:pt x="449" y="245"/>
                    <a:pt x="466" y="325"/>
                  </a:cubicBezTo>
                  <a:cubicBezTo>
                    <a:pt x="452" y="396"/>
                    <a:pt x="441" y="488"/>
                    <a:pt x="362" y="517"/>
                  </a:cubicBezTo>
                  <a:cubicBezTo>
                    <a:pt x="271" y="509"/>
                    <a:pt x="184" y="535"/>
                    <a:pt x="133" y="457"/>
                  </a:cubicBezTo>
                  <a:cubicBezTo>
                    <a:pt x="128" y="536"/>
                    <a:pt x="121" y="604"/>
                    <a:pt x="104" y="679"/>
                  </a:cubicBezTo>
                  <a:cubicBezTo>
                    <a:pt x="100" y="695"/>
                    <a:pt x="96" y="753"/>
                    <a:pt x="82" y="75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Freeform 5">
              <a:extLst>
                <a:ext uri="{FF2B5EF4-FFF2-40B4-BE49-F238E27FC236}">
                  <a16:creationId xmlns:a16="http://schemas.microsoft.com/office/drawing/2014/main" id="{CCB2377D-6E85-0D16-1839-9D630633A236}"/>
                </a:ext>
              </a:extLst>
            </p:cNvPr>
            <p:cNvSpPr>
              <a:spLocks/>
            </p:cNvSpPr>
            <p:nvPr/>
          </p:nvSpPr>
          <p:spPr bwMode="auto">
            <a:xfrm>
              <a:off x="2209800" y="4343400"/>
              <a:ext cx="1512888" cy="1755775"/>
            </a:xfrm>
            <a:custGeom>
              <a:avLst/>
              <a:gdLst>
                <a:gd name="T0" fmla="*/ 370 w 953"/>
                <a:gd name="T1" fmla="*/ 457 h 1106"/>
                <a:gd name="T2" fmla="*/ 296 w 953"/>
                <a:gd name="T3" fmla="*/ 413 h 1106"/>
                <a:gd name="T4" fmla="*/ 540 w 953"/>
                <a:gd name="T5" fmla="*/ 214 h 1106"/>
                <a:gd name="T6" fmla="*/ 665 w 953"/>
                <a:gd name="T7" fmla="*/ 465 h 1106"/>
                <a:gd name="T8" fmla="*/ 392 w 953"/>
                <a:gd name="T9" fmla="*/ 398 h 1106"/>
                <a:gd name="T10" fmla="*/ 414 w 953"/>
                <a:gd name="T11" fmla="*/ 243 h 1106"/>
                <a:gd name="T12" fmla="*/ 621 w 953"/>
                <a:gd name="T13" fmla="*/ 133 h 1106"/>
                <a:gd name="T14" fmla="*/ 709 w 953"/>
                <a:gd name="T15" fmla="*/ 265 h 1106"/>
                <a:gd name="T16" fmla="*/ 532 w 953"/>
                <a:gd name="T17" fmla="*/ 421 h 1106"/>
                <a:gd name="T18" fmla="*/ 362 w 953"/>
                <a:gd name="T19" fmla="*/ 258 h 1106"/>
                <a:gd name="T20" fmla="*/ 185 w 953"/>
                <a:gd name="T21" fmla="*/ 133 h 1106"/>
                <a:gd name="T22" fmla="*/ 444 w 953"/>
                <a:gd name="T23" fmla="*/ 369 h 1106"/>
                <a:gd name="T24" fmla="*/ 458 w 953"/>
                <a:gd name="T25" fmla="*/ 199 h 1106"/>
                <a:gd name="T26" fmla="*/ 414 w 953"/>
                <a:gd name="T27" fmla="*/ 133 h 1106"/>
                <a:gd name="T28" fmla="*/ 650 w 953"/>
                <a:gd name="T29" fmla="*/ 66 h 1106"/>
                <a:gd name="T30" fmla="*/ 665 w 953"/>
                <a:gd name="T31" fmla="*/ 236 h 1106"/>
                <a:gd name="T32" fmla="*/ 444 w 953"/>
                <a:gd name="T33" fmla="*/ 288 h 1106"/>
                <a:gd name="T34" fmla="*/ 259 w 953"/>
                <a:gd name="T35" fmla="*/ 376 h 1106"/>
                <a:gd name="T36" fmla="*/ 207 w 953"/>
                <a:gd name="T37" fmla="*/ 472 h 1106"/>
                <a:gd name="T38" fmla="*/ 252 w 953"/>
                <a:gd name="T39" fmla="*/ 716 h 1106"/>
                <a:gd name="T40" fmla="*/ 429 w 953"/>
                <a:gd name="T41" fmla="*/ 937 h 1106"/>
                <a:gd name="T42" fmla="*/ 333 w 953"/>
                <a:gd name="T43" fmla="*/ 1070 h 1106"/>
                <a:gd name="T44" fmla="*/ 362 w 953"/>
                <a:gd name="T45" fmla="*/ 841 h 1106"/>
                <a:gd name="T46" fmla="*/ 576 w 953"/>
                <a:gd name="T47" fmla="*/ 745 h 1106"/>
                <a:gd name="T48" fmla="*/ 709 w 953"/>
                <a:gd name="T49" fmla="*/ 731 h 1106"/>
                <a:gd name="T50" fmla="*/ 458 w 953"/>
                <a:gd name="T51" fmla="*/ 657 h 1106"/>
                <a:gd name="T52" fmla="*/ 473 w 953"/>
                <a:gd name="T53" fmla="*/ 450 h 1106"/>
                <a:gd name="T54" fmla="*/ 636 w 953"/>
                <a:gd name="T55" fmla="*/ 531 h 1106"/>
                <a:gd name="T56" fmla="*/ 370 w 953"/>
                <a:gd name="T57" fmla="*/ 649 h 1106"/>
                <a:gd name="T58" fmla="*/ 185 w 953"/>
                <a:gd name="T59" fmla="*/ 450 h 1106"/>
                <a:gd name="T60" fmla="*/ 37 w 953"/>
                <a:gd name="T61" fmla="*/ 590 h 1106"/>
                <a:gd name="T62" fmla="*/ 0 w 953"/>
                <a:gd name="T63" fmla="*/ 709 h 1106"/>
                <a:gd name="T64" fmla="*/ 170 w 953"/>
                <a:gd name="T65" fmla="*/ 886 h 1106"/>
                <a:gd name="T66" fmla="*/ 311 w 953"/>
                <a:gd name="T67" fmla="*/ 819 h 1106"/>
                <a:gd name="T68" fmla="*/ 613 w 953"/>
                <a:gd name="T69" fmla="*/ 627 h 1106"/>
                <a:gd name="T70" fmla="*/ 783 w 953"/>
                <a:gd name="T71" fmla="*/ 443 h 1106"/>
                <a:gd name="T72" fmla="*/ 754 w 953"/>
                <a:gd name="T73" fmla="*/ 620 h 1106"/>
                <a:gd name="T74" fmla="*/ 924 w 953"/>
                <a:gd name="T75" fmla="*/ 613 h 1106"/>
                <a:gd name="T76" fmla="*/ 946 w 953"/>
                <a:gd name="T77" fmla="*/ 428 h 1106"/>
                <a:gd name="T78" fmla="*/ 768 w 953"/>
                <a:gd name="T79" fmla="*/ 406 h 1106"/>
                <a:gd name="T80" fmla="*/ 724 w 953"/>
                <a:gd name="T81" fmla="*/ 155 h 1106"/>
                <a:gd name="T82" fmla="*/ 562 w 953"/>
                <a:gd name="T83" fmla="*/ 96 h 1106"/>
                <a:gd name="T84" fmla="*/ 495 w 953"/>
                <a:gd name="T85" fmla="*/ 391 h 1106"/>
                <a:gd name="T86" fmla="*/ 517 w 953"/>
                <a:gd name="T87" fmla="*/ 553 h 1106"/>
                <a:gd name="T88" fmla="*/ 325 w 953"/>
                <a:gd name="T89" fmla="*/ 576 h 1106"/>
                <a:gd name="T90" fmla="*/ 303 w 953"/>
                <a:gd name="T91" fmla="*/ 398 h 1106"/>
                <a:gd name="T92" fmla="*/ 399 w 953"/>
                <a:gd name="T93" fmla="*/ 280 h 1106"/>
                <a:gd name="T94" fmla="*/ 599 w 953"/>
                <a:gd name="T95" fmla="*/ 273 h 1106"/>
                <a:gd name="T96" fmla="*/ 495 w 953"/>
                <a:gd name="T97" fmla="*/ 524 h 1106"/>
                <a:gd name="T98" fmla="*/ 274 w 953"/>
                <a:gd name="T99" fmla="*/ 347 h 1106"/>
                <a:gd name="T100" fmla="*/ 466 w 953"/>
                <a:gd name="T101" fmla="*/ 325 h 1106"/>
                <a:gd name="T102" fmla="*/ 133 w 953"/>
                <a:gd name="T103" fmla="*/ 457 h 1106"/>
                <a:gd name="T104" fmla="*/ 82 w 953"/>
                <a:gd name="T105" fmla="*/ 753 h 1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1106">
                  <a:moveTo>
                    <a:pt x="495" y="517"/>
                  </a:moveTo>
                  <a:cubicBezTo>
                    <a:pt x="456" y="497"/>
                    <a:pt x="407" y="480"/>
                    <a:pt x="370" y="457"/>
                  </a:cubicBezTo>
                  <a:cubicBezTo>
                    <a:pt x="321" y="426"/>
                    <a:pt x="360" y="441"/>
                    <a:pt x="318" y="428"/>
                  </a:cubicBezTo>
                  <a:cubicBezTo>
                    <a:pt x="311" y="423"/>
                    <a:pt x="296" y="422"/>
                    <a:pt x="296" y="413"/>
                  </a:cubicBezTo>
                  <a:cubicBezTo>
                    <a:pt x="290" y="259"/>
                    <a:pt x="289" y="225"/>
                    <a:pt x="414" y="206"/>
                  </a:cubicBezTo>
                  <a:cubicBezTo>
                    <a:pt x="456" y="209"/>
                    <a:pt x="501" y="199"/>
                    <a:pt x="540" y="214"/>
                  </a:cubicBezTo>
                  <a:cubicBezTo>
                    <a:pt x="604" y="239"/>
                    <a:pt x="621" y="325"/>
                    <a:pt x="665" y="369"/>
                  </a:cubicBezTo>
                  <a:cubicBezTo>
                    <a:pt x="673" y="401"/>
                    <a:pt x="683" y="431"/>
                    <a:pt x="665" y="465"/>
                  </a:cubicBezTo>
                  <a:cubicBezTo>
                    <a:pt x="663" y="470"/>
                    <a:pt x="617" y="484"/>
                    <a:pt x="606" y="487"/>
                  </a:cubicBezTo>
                  <a:cubicBezTo>
                    <a:pt x="426" y="479"/>
                    <a:pt x="450" y="514"/>
                    <a:pt x="392" y="398"/>
                  </a:cubicBezTo>
                  <a:cubicBezTo>
                    <a:pt x="381" y="347"/>
                    <a:pt x="375" y="339"/>
                    <a:pt x="392" y="273"/>
                  </a:cubicBezTo>
                  <a:cubicBezTo>
                    <a:pt x="395" y="261"/>
                    <a:pt x="406" y="252"/>
                    <a:pt x="414" y="243"/>
                  </a:cubicBezTo>
                  <a:cubicBezTo>
                    <a:pt x="451" y="202"/>
                    <a:pt x="487" y="143"/>
                    <a:pt x="540" y="125"/>
                  </a:cubicBezTo>
                  <a:cubicBezTo>
                    <a:pt x="567" y="128"/>
                    <a:pt x="595" y="124"/>
                    <a:pt x="621" y="133"/>
                  </a:cubicBezTo>
                  <a:cubicBezTo>
                    <a:pt x="632" y="137"/>
                    <a:pt x="636" y="152"/>
                    <a:pt x="643" y="162"/>
                  </a:cubicBezTo>
                  <a:cubicBezTo>
                    <a:pt x="668" y="197"/>
                    <a:pt x="696" y="223"/>
                    <a:pt x="709" y="265"/>
                  </a:cubicBezTo>
                  <a:cubicBezTo>
                    <a:pt x="702" y="371"/>
                    <a:pt x="715" y="385"/>
                    <a:pt x="636" y="435"/>
                  </a:cubicBezTo>
                  <a:cubicBezTo>
                    <a:pt x="601" y="430"/>
                    <a:pt x="566" y="430"/>
                    <a:pt x="532" y="421"/>
                  </a:cubicBezTo>
                  <a:cubicBezTo>
                    <a:pt x="520" y="418"/>
                    <a:pt x="513" y="405"/>
                    <a:pt x="503" y="398"/>
                  </a:cubicBezTo>
                  <a:cubicBezTo>
                    <a:pt x="444" y="358"/>
                    <a:pt x="403" y="318"/>
                    <a:pt x="362" y="258"/>
                  </a:cubicBezTo>
                  <a:cubicBezTo>
                    <a:pt x="341" y="190"/>
                    <a:pt x="403" y="90"/>
                    <a:pt x="325" y="66"/>
                  </a:cubicBezTo>
                  <a:cubicBezTo>
                    <a:pt x="236" y="73"/>
                    <a:pt x="221" y="61"/>
                    <a:pt x="185" y="133"/>
                  </a:cubicBezTo>
                  <a:cubicBezTo>
                    <a:pt x="142" y="310"/>
                    <a:pt x="201" y="371"/>
                    <a:pt x="340" y="428"/>
                  </a:cubicBezTo>
                  <a:cubicBezTo>
                    <a:pt x="398" y="420"/>
                    <a:pt x="409" y="413"/>
                    <a:pt x="444" y="369"/>
                  </a:cubicBezTo>
                  <a:cubicBezTo>
                    <a:pt x="462" y="313"/>
                    <a:pt x="455" y="340"/>
                    <a:pt x="466" y="288"/>
                  </a:cubicBezTo>
                  <a:cubicBezTo>
                    <a:pt x="463" y="258"/>
                    <a:pt x="466" y="228"/>
                    <a:pt x="458" y="199"/>
                  </a:cubicBezTo>
                  <a:cubicBezTo>
                    <a:pt x="453" y="182"/>
                    <a:pt x="439" y="170"/>
                    <a:pt x="429" y="155"/>
                  </a:cubicBezTo>
                  <a:cubicBezTo>
                    <a:pt x="424" y="148"/>
                    <a:pt x="414" y="133"/>
                    <a:pt x="414" y="133"/>
                  </a:cubicBezTo>
                  <a:cubicBezTo>
                    <a:pt x="398" y="51"/>
                    <a:pt x="432" y="12"/>
                    <a:pt x="510" y="0"/>
                  </a:cubicBezTo>
                  <a:cubicBezTo>
                    <a:pt x="607" y="14"/>
                    <a:pt x="602" y="3"/>
                    <a:pt x="650" y="66"/>
                  </a:cubicBezTo>
                  <a:cubicBezTo>
                    <a:pt x="658" y="88"/>
                    <a:pt x="672" y="133"/>
                    <a:pt x="672" y="133"/>
                  </a:cubicBezTo>
                  <a:cubicBezTo>
                    <a:pt x="670" y="167"/>
                    <a:pt x="673" y="202"/>
                    <a:pt x="665" y="236"/>
                  </a:cubicBezTo>
                  <a:cubicBezTo>
                    <a:pt x="661" y="253"/>
                    <a:pt x="636" y="262"/>
                    <a:pt x="621" y="265"/>
                  </a:cubicBezTo>
                  <a:cubicBezTo>
                    <a:pt x="563" y="276"/>
                    <a:pt x="503" y="282"/>
                    <a:pt x="444" y="288"/>
                  </a:cubicBezTo>
                  <a:cubicBezTo>
                    <a:pt x="398" y="302"/>
                    <a:pt x="351" y="310"/>
                    <a:pt x="311" y="339"/>
                  </a:cubicBezTo>
                  <a:cubicBezTo>
                    <a:pt x="294" y="351"/>
                    <a:pt x="259" y="376"/>
                    <a:pt x="259" y="376"/>
                  </a:cubicBezTo>
                  <a:cubicBezTo>
                    <a:pt x="244" y="423"/>
                    <a:pt x="264" y="372"/>
                    <a:pt x="229" y="421"/>
                  </a:cubicBezTo>
                  <a:cubicBezTo>
                    <a:pt x="220" y="433"/>
                    <a:pt x="212" y="457"/>
                    <a:pt x="207" y="472"/>
                  </a:cubicBezTo>
                  <a:cubicBezTo>
                    <a:pt x="210" y="531"/>
                    <a:pt x="211" y="590"/>
                    <a:pt x="215" y="649"/>
                  </a:cubicBezTo>
                  <a:cubicBezTo>
                    <a:pt x="217" y="674"/>
                    <a:pt x="252" y="716"/>
                    <a:pt x="252" y="716"/>
                  </a:cubicBezTo>
                  <a:cubicBezTo>
                    <a:pt x="271" y="776"/>
                    <a:pt x="327" y="840"/>
                    <a:pt x="384" y="864"/>
                  </a:cubicBezTo>
                  <a:cubicBezTo>
                    <a:pt x="420" y="917"/>
                    <a:pt x="406" y="892"/>
                    <a:pt x="429" y="937"/>
                  </a:cubicBezTo>
                  <a:cubicBezTo>
                    <a:pt x="440" y="982"/>
                    <a:pt x="458" y="1048"/>
                    <a:pt x="421" y="1085"/>
                  </a:cubicBezTo>
                  <a:cubicBezTo>
                    <a:pt x="400" y="1106"/>
                    <a:pt x="362" y="1075"/>
                    <a:pt x="333" y="1070"/>
                  </a:cubicBezTo>
                  <a:cubicBezTo>
                    <a:pt x="295" y="1042"/>
                    <a:pt x="290" y="1028"/>
                    <a:pt x="281" y="982"/>
                  </a:cubicBezTo>
                  <a:cubicBezTo>
                    <a:pt x="288" y="887"/>
                    <a:pt x="277" y="872"/>
                    <a:pt x="362" y="841"/>
                  </a:cubicBezTo>
                  <a:cubicBezTo>
                    <a:pt x="392" y="819"/>
                    <a:pt x="412" y="819"/>
                    <a:pt x="444" y="805"/>
                  </a:cubicBezTo>
                  <a:cubicBezTo>
                    <a:pt x="490" y="784"/>
                    <a:pt x="527" y="756"/>
                    <a:pt x="576" y="745"/>
                  </a:cubicBezTo>
                  <a:cubicBezTo>
                    <a:pt x="591" y="738"/>
                    <a:pt x="619" y="723"/>
                    <a:pt x="636" y="723"/>
                  </a:cubicBezTo>
                  <a:cubicBezTo>
                    <a:pt x="660" y="723"/>
                    <a:pt x="733" y="731"/>
                    <a:pt x="709" y="731"/>
                  </a:cubicBezTo>
                  <a:cubicBezTo>
                    <a:pt x="670" y="731"/>
                    <a:pt x="630" y="726"/>
                    <a:pt x="591" y="723"/>
                  </a:cubicBezTo>
                  <a:cubicBezTo>
                    <a:pt x="539" y="709"/>
                    <a:pt x="504" y="685"/>
                    <a:pt x="458" y="657"/>
                  </a:cubicBezTo>
                  <a:cubicBezTo>
                    <a:pt x="439" y="628"/>
                    <a:pt x="422" y="618"/>
                    <a:pt x="414" y="583"/>
                  </a:cubicBezTo>
                  <a:cubicBezTo>
                    <a:pt x="423" y="526"/>
                    <a:pt x="413" y="469"/>
                    <a:pt x="473" y="450"/>
                  </a:cubicBezTo>
                  <a:cubicBezTo>
                    <a:pt x="517" y="418"/>
                    <a:pt x="528" y="421"/>
                    <a:pt x="584" y="428"/>
                  </a:cubicBezTo>
                  <a:cubicBezTo>
                    <a:pt x="624" y="455"/>
                    <a:pt x="621" y="489"/>
                    <a:pt x="636" y="531"/>
                  </a:cubicBezTo>
                  <a:cubicBezTo>
                    <a:pt x="605" y="624"/>
                    <a:pt x="565" y="652"/>
                    <a:pt x="466" y="664"/>
                  </a:cubicBezTo>
                  <a:cubicBezTo>
                    <a:pt x="434" y="659"/>
                    <a:pt x="400" y="660"/>
                    <a:pt x="370" y="649"/>
                  </a:cubicBezTo>
                  <a:cubicBezTo>
                    <a:pt x="327" y="633"/>
                    <a:pt x="220" y="550"/>
                    <a:pt x="192" y="509"/>
                  </a:cubicBezTo>
                  <a:cubicBezTo>
                    <a:pt x="190" y="489"/>
                    <a:pt x="199" y="464"/>
                    <a:pt x="185" y="450"/>
                  </a:cubicBezTo>
                  <a:cubicBezTo>
                    <a:pt x="176" y="441"/>
                    <a:pt x="159" y="457"/>
                    <a:pt x="148" y="465"/>
                  </a:cubicBezTo>
                  <a:cubicBezTo>
                    <a:pt x="105" y="496"/>
                    <a:pt x="61" y="544"/>
                    <a:pt x="37" y="590"/>
                  </a:cubicBezTo>
                  <a:cubicBezTo>
                    <a:pt x="31" y="616"/>
                    <a:pt x="24" y="639"/>
                    <a:pt x="15" y="664"/>
                  </a:cubicBezTo>
                  <a:cubicBezTo>
                    <a:pt x="10" y="679"/>
                    <a:pt x="0" y="709"/>
                    <a:pt x="0" y="709"/>
                  </a:cubicBezTo>
                  <a:cubicBezTo>
                    <a:pt x="5" y="741"/>
                    <a:pt x="7" y="774"/>
                    <a:pt x="15" y="805"/>
                  </a:cubicBezTo>
                  <a:cubicBezTo>
                    <a:pt x="31" y="866"/>
                    <a:pt x="124" y="873"/>
                    <a:pt x="170" y="886"/>
                  </a:cubicBezTo>
                  <a:cubicBezTo>
                    <a:pt x="205" y="883"/>
                    <a:pt x="243" y="893"/>
                    <a:pt x="274" y="878"/>
                  </a:cubicBezTo>
                  <a:cubicBezTo>
                    <a:pt x="295" y="868"/>
                    <a:pt x="299" y="839"/>
                    <a:pt x="311" y="819"/>
                  </a:cubicBezTo>
                  <a:cubicBezTo>
                    <a:pt x="319" y="807"/>
                    <a:pt x="333" y="782"/>
                    <a:pt x="333" y="782"/>
                  </a:cubicBezTo>
                  <a:cubicBezTo>
                    <a:pt x="354" y="648"/>
                    <a:pt x="501" y="636"/>
                    <a:pt x="613" y="627"/>
                  </a:cubicBezTo>
                  <a:cubicBezTo>
                    <a:pt x="735" y="632"/>
                    <a:pt x="786" y="650"/>
                    <a:pt x="887" y="627"/>
                  </a:cubicBezTo>
                  <a:cubicBezTo>
                    <a:pt x="950" y="527"/>
                    <a:pt x="853" y="487"/>
                    <a:pt x="783" y="443"/>
                  </a:cubicBezTo>
                  <a:cubicBezTo>
                    <a:pt x="709" y="457"/>
                    <a:pt x="730" y="486"/>
                    <a:pt x="739" y="568"/>
                  </a:cubicBezTo>
                  <a:cubicBezTo>
                    <a:pt x="739" y="572"/>
                    <a:pt x="749" y="614"/>
                    <a:pt x="754" y="620"/>
                  </a:cubicBezTo>
                  <a:cubicBezTo>
                    <a:pt x="776" y="647"/>
                    <a:pt x="825" y="640"/>
                    <a:pt x="850" y="642"/>
                  </a:cubicBezTo>
                  <a:cubicBezTo>
                    <a:pt x="877" y="633"/>
                    <a:pt x="895" y="620"/>
                    <a:pt x="924" y="613"/>
                  </a:cubicBezTo>
                  <a:cubicBezTo>
                    <a:pt x="937" y="599"/>
                    <a:pt x="953" y="589"/>
                    <a:pt x="953" y="568"/>
                  </a:cubicBezTo>
                  <a:cubicBezTo>
                    <a:pt x="953" y="521"/>
                    <a:pt x="950" y="475"/>
                    <a:pt x="946" y="428"/>
                  </a:cubicBezTo>
                  <a:cubicBezTo>
                    <a:pt x="939" y="352"/>
                    <a:pt x="843" y="316"/>
                    <a:pt x="791" y="280"/>
                  </a:cubicBezTo>
                  <a:cubicBezTo>
                    <a:pt x="746" y="348"/>
                    <a:pt x="759" y="307"/>
                    <a:pt x="768" y="406"/>
                  </a:cubicBezTo>
                  <a:cubicBezTo>
                    <a:pt x="813" y="398"/>
                    <a:pt x="826" y="398"/>
                    <a:pt x="850" y="361"/>
                  </a:cubicBezTo>
                  <a:cubicBezTo>
                    <a:pt x="870" y="258"/>
                    <a:pt x="818" y="194"/>
                    <a:pt x="724" y="155"/>
                  </a:cubicBezTo>
                  <a:cubicBezTo>
                    <a:pt x="580" y="94"/>
                    <a:pt x="682" y="133"/>
                    <a:pt x="606" y="110"/>
                  </a:cubicBezTo>
                  <a:cubicBezTo>
                    <a:pt x="591" y="106"/>
                    <a:pt x="562" y="96"/>
                    <a:pt x="562" y="96"/>
                  </a:cubicBezTo>
                  <a:cubicBezTo>
                    <a:pt x="527" y="147"/>
                    <a:pt x="503" y="158"/>
                    <a:pt x="488" y="221"/>
                  </a:cubicBezTo>
                  <a:cubicBezTo>
                    <a:pt x="490" y="278"/>
                    <a:pt x="485" y="335"/>
                    <a:pt x="495" y="391"/>
                  </a:cubicBezTo>
                  <a:cubicBezTo>
                    <a:pt x="500" y="421"/>
                    <a:pt x="552" y="447"/>
                    <a:pt x="569" y="472"/>
                  </a:cubicBezTo>
                  <a:cubicBezTo>
                    <a:pt x="560" y="518"/>
                    <a:pt x="554" y="526"/>
                    <a:pt x="517" y="553"/>
                  </a:cubicBezTo>
                  <a:cubicBezTo>
                    <a:pt x="495" y="588"/>
                    <a:pt x="471" y="585"/>
                    <a:pt x="436" y="598"/>
                  </a:cubicBezTo>
                  <a:cubicBezTo>
                    <a:pt x="398" y="592"/>
                    <a:pt x="363" y="583"/>
                    <a:pt x="325" y="576"/>
                  </a:cubicBezTo>
                  <a:cubicBezTo>
                    <a:pt x="313" y="556"/>
                    <a:pt x="285" y="540"/>
                    <a:pt x="288" y="517"/>
                  </a:cubicBezTo>
                  <a:cubicBezTo>
                    <a:pt x="293" y="477"/>
                    <a:pt x="293" y="437"/>
                    <a:pt x="303" y="398"/>
                  </a:cubicBezTo>
                  <a:cubicBezTo>
                    <a:pt x="306" y="386"/>
                    <a:pt x="319" y="379"/>
                    <a:pt x="325" y="369"/>
                  </a:cubicBezTo>
                  <a:cubicBezTo>
                    <a:pt x="346" y="336"/>
                    <a:pt x="359" y="297"/>
                    <a:pt x="399" y="280"/>
                  </a:cubicBezTo>
                  <a:cubicBezTo>
                    <a:pt x="427" y="268"/>
                    <a:pt x="459" y="267"/>
                    <a:pt x="488" y="258"/>
                  </a:cubicBezTo>
                  <a:cubicBezTo>
                    <a:pt x="525" y="263"/>
                    <a:pt x="565" y="257"/>
                    <a:pt x="599" y="273"/>
                  </a:cubicBezTo>
                  <a:cubicBezTo>
                    <a:pt x="613" y="280"/>
                    <a:pt x="613" y="317"/>
                    <a:pt x="613" y="317"/>
                  </a:cubicBezTo>
                  <a:cubicBezTo>
                    <a:pt x="606" y="407"/>
                    <a:pt x="596" y="501"/>
                    <a:pt x="495" y="524"/>
                  </a:cubicBezTo>
                  <a:cubicBezTo>
                    <a:pt x="456" y="519"/>
                    <a:pt x="415" y="519"/>
                    <a:pt x="377" y="509"/>
                  </a:cubicBezTo>
                  <a:cubicBezTo>
                    <a:pt x="338" y="499"/>
                    <a:pt x="286" y="384"/>
                    <a:pt x="274" y="347"/>
                  </a:cubicBezTo>
                  <a:cubicBezTo>
                    <a:pt x="302" y="273"/>
                    <a:pt x="299" y="268"/>
                    <a:pt x="370" y="251"/>
                  </a:cubicBezTo>
                  <a:cubicBezTo>
                    <a:pt x="462" y="260"/>
                    <a:pt x="449" y="245"/>
                    <a:pt x="466" y="325"/>
                  </a:cubicBezTo>
                  <a:cubicBezTo>
                    <a:pt x="452" y="396"/>
                    <a:pt x="441" y="488"/>
                    <a:pt x="362" y="517"/>
                  </a:cubicBezTo>
                  <a:cubicBezTo>
                    <a:pt x="271" y="509"/>
                    <a:pt x="184" y="535"/>
                    <a:pt x="133" y="457"/>
                  </a:cubicBezTo>
                  <a:cubicBezTo>
                    <a:pt x="128" y="536"/>
                    <a:pt x="121" y="604"/>
                    <a:pt x="104" y="679"/>
                  </a:cubicBezTo>
                  <a:cubicBezTo>
                    <a:pt x="100" y="695"/>
                    <a:pt x="96" y="753"/>
                    <a:pt x="82" y="75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0" name="Text Box 6">
            <a:extLst>
              <a:ext uri="{FF2B5EF4-FFF2-40B4-BE49-F238E27FC236}">
                <a16:creationId xmlns:a16="http://schemas.microsoft.com/office/drawing/2014/main" id="{D1096B80-0A3A-4185-81D5-FF456D023868}"/>
              </a:ext>
            </a:extLst>
          </p:cNvPr>
          <p:cNvSpPr txBox="1">
            <a:spLocks noChangeArrowheads="1"/>
          </p:cNvSpPr>
          <p:nvPr/>
        </p:nvSpPr>
        <p:spPr bwMode="auto">
          <a:xfrm>
            <a:off x="847180" y="2407727"/>
            <a:ext cx="2698865" cy="727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sz="2000" dirty="0">
                <a:latin typeface="+mn-lt"/>
              </a:rPr>
              <a:t>Multiple copies of DNA</a:t>
            </a:r>
            <a:endParaRPr lang="ru-RU" sz="2000" dirty="0">
              <a:latin typeface="+mn-lt"/>
            </a:endParaRPr>
          </a:p>
        </p:txBody>
      </p:sp>
      <p:sp>
        <p:nvSpPr>
          <p:cNvPr id="12" name="Text Box 6">
            <a:extLst>
              <a:ext uri="{FF2B5EF4-FFF2-40B4-BE49-F238E27FC236}">
                <a16:creationId xmlns:a16="http://schemas.microsoft.com/office/drawing/2014/main" id="{DFCE6A17-E816-853B-5BA2-F87366A85003}"/>
              </a:ext>
            </a:extLst>
          </p:cNvPr>
          <p:cNvSpPr txBox="1">
            <a:spLocks noChangeArrowheads="1"/>
          </p:cNvSpPr>
          <p:nvPr/>
        </p:nvSpPr>
        <p:spPr bwMode="auto">
          <a:xfrm>
            <a:off x="3556984" y="2804469"/>
            <a:ext cx="101677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sz="2000" dirty="0">
                <a:solidFill>
                  <a:schemeClr val="accent2">
                    <a:lumMod val="75000"/>
                  </a:schemeClr>
                </a:solidFill>
                <a:latin typeface="+mn-lt"/>
              </a:rPr>
              <a:t>Extract, Shred &amp;</a:t>
            </a:r>
          </a:p>
          <a:p>
            <a:pPr eaLnBrk="1" hangingPunct="1"/>
            <a:r>
              <a:rPr lang="en-US" sz="2000" dirty="0">
                <a:solidFill>
                  <a:schemeClr val="accent2">
                    <a:lumMod val="75000"/>
                  </a:schemeClr>
                </a:solidFill>
                <a:latin typeface="+mn-lt"/>
              </a:rPr>
              <a:t>(Size select)</a:t>
            </a:r>
            <a:endParaRPr lang="ru-RU" sz="2000" dirty="0">
              <a:solidFill>
                <a:schemeClr val="accent2">
                  <a:lumMod val="75000"/>
                </a:schemeClr>
              </a:solidFill>
              <a:latin typeface="+mn-lt"/>
            </a:endParaRPr>
          </a:p>
        </p:txBody>
      </p:sp>
      <p:sp>
        <p:nvSpPr>
          <p:cNvPr id="13" name="Text Box 8">
            <a:extLst>
              <a:ext uri="{FF2B5EF4-FFF2-40B4-BE49-F238E27FC236}">
                <a16:creationId xmlns:a16="http://schemas.microsoft.com/office/drawing/2014/main" id="{992F1E14-1007-334B-7848-DEFB1A79531A}"/>
              </a:ext>
            </a:extLst>
          </p:cNvPr>
          <p:cNvSpPr txBox="1">
            <a:spLocks noChangeArrowheads="1"/>
          </p:cNvSpPr>
          <p:nvPr/>
        </p:nvSpPr>
        <p:spPr bwMode="auto">
          <a:xfrm>
            <a:off x="4563414" y="2414398"/>
            <a:ext cx="24384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sz="2000" b="1" dirty="0">
                <a:solidFill>
                  <a:schemeClr val="accent2"/>
                </a:solidFill>
                <a:latin typeface="+mn-lt"/>
              </a:rPr>
              <a:t>Fragments</a:t>
            </a:r>
            <a:r>
              <a:rPr lang="en-US" sz="2000" dirty="0">
                <a:latin typeface="+mn-lt"/>
              </a:rPr>
              <a:t> of </a:t>
            </a:r>
          </a:p>
          <a:p>
            <a:pPr eaLnBrk="1" hangingPunct="1"/>
            <a:r>
              <a:rPr lang="en-US" sz="2000" dirty="0">
                <a:latin typeface="+mn-lt"/>
              </a:rPr>
              <a:t>150 - </a:t>
            </a:r>
            <a:r>
              <a:rPr lang="en-US" sz="2000" dirty="0"/>
              <a:t>&gt;5</a:t>
            </a:r>
            <a:r>
              <a:rPr lang="en-US" sz="2000" dirty="0">
                <a:latin typeface="+mn-lt"/>
              </a:rPr>
              <a:t>00,000 bases</a:t>
            </a:r>
            <a:endParaRPr lang="ru-RU" sz="2000" dirty="0">
              <a:latin typeface="+mn-lt"/>
            </a:endParaRPr>
          </a:p>
        </p:txBody>
      </p:sp>
      <p:grpSp>
        <p:nvGrpSpPr>
          <p:cNvPr id="14" name="Group 13">
            <a:extLst>
              <a:ext uri="{FF2B5EF4-FFF2-40B4-BE49-F238E27FC236}">
                <a16:creationId xmlns:a16="http://schemas.microsoft.com/office/drawing/2014/main" id="{B5FCCB0F-130F-2AB7-5B40-4AAFE8780768}"/>
              </a:ext>
            </a:extLst>
          </p:cNvPr>
          <p:cNvGrpSpPr/>
          <p:nvPr/>
        </p:nvGrpSpPr>
        <p:grpSpPr>
          <a:xfrm>
            <a:off x="4637174" y="3273947"/>
            <a:ext cx="735231" cy="461666"/>
            <a:chOff x="4686299" y="2286725"/>
            <a:chExt cx="1828800" cy="1036733"/>
          </a:xfrm>
        </p:grpSpPr>
        <p:sp>
          <p:nvSpPr>
            <p:cNvPr id="15" name="Freeform 9">
              <a:extLst>
                <a:ext uri="{FF2B5EF4-FFF2-40B4-BE49-F238E27FC236}">
                  <a16:creationId xmlns:a16="http://schemas.microsoft.com/office/drawing/2014/main" id="{7BF6BBA7-FD48-C587-AAA9-47884DD2E9FC}"/>
                </a:ext>
              </a:extLst>
            </p:cNvPr>
            <p:cNvSpPr>
              <a:spLocks/>
            </p:cNvSpPr>
            <p:nvPr/>
          </p:nvSpPr>
          <p:spPr bwMode="auto">
            <a:xfrm>
              <a:off x="4967287" y="2286725"/>
              <a:ext cx="1266825" cy="76200"/>
            </a:xfrm>
            <a:custGeom>
              <a:avLst/>
              <a:gdLst>
                <a:gd name="T0" fmla="*/ 0 w 1758"/>
                <a:gd name="T1" fmla="*/ 8 h 57"/>
                <a:gd name="T2" fmla="*/ 717 w 1758"/>
                <a:gd name="T3" fmla="*/ 0 h 57"/>
                <a:gd name="T4" fmla="*/ 887 w 1758"/>
                <a:gd name="T5" fmla="*/ 8 h 57"/>
                <a:gd name="T6" fmla="*/ 916 w 1758"/>
                <a:gd name="T7" fmla="*/ 23 h 57"/>
                <a:gd name="T8" fmla="*/ 1012 w 1758"/>
                <a:gd name="T9" fmla="*/ 37 h 57"/>
                <a:gd name="T10" fmla="*/ 1219 w 1758"/>
                <a:gd name="T11" fmla="*/ 0 h 57"/>
                <a:gd name="T12" fmla="*/ 1551 w 1758"/>
                <a:gd name="T13" fmla="*/ 23 h 57"/>
                <a:gd name="T14" fmla="*/ 1758 w 1758"/>
                <a:gd name="T15" fmla="*/ 23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58" h="57">
                  <a:moveTo>
                    <a:pt x="0" y="8"/>
                  </a:moveTo>
                  <a:cubicBezTo>
                    <a:pt x="195" y="13"/>
                    <a:pt x="560" y="57"/>
                    <a:pt x="717" y="0"/>
                  </a:cubicBezTo>
                  <a:cubicBezTo>
                    <a:pt x="774" y="3"/>
                    <a:pt x="831" y="1"/>
                    <a:pt x="887" y="8"/>
                  </a:cubicBezTo>
                  <a:cubicBezTo>
                    <a:pt x="898" y="9"/>
                    <a:pt x="906" y="19"/>
                    <a:pt x="916" y="23"/>
                  </a:cubicBezTo>
                  <a:cubicBezTo>
                    <a:pt x="941" y="32"/>
                    <a:pt x="994" y="35"/>
                    <a:pt x="1012" y="37"/>
                  </a:cubicBezTo>
                  <a:cubicBezTo>
                    <a:pt x="1183" y="28"/>
                    <a:pt x="1116" y="37"/>
                    <a:pt x="1219" y="0"/>
                  </a:cubicBezTo>
                  <a:cubicBezTo>
                    <a:pt x="1338" y="10"/>
                    <a:pt x="1423" y="18"/>
                    <a:pt x="1551" y="23"/>
                  </a:cubicBezTo>
                  <a:cubicBezTo>
                    <a:pt x="1602" y="39"/>
                    <a:pt x="1711" y="23"/>
                    <a:pt x="1758" y="2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0">
              <a:extLst>
                <a:ext uri="{FF2B5EF4-FFF2-40B4-BE49-F238E27FC236}">
                  <a16:creationId xmlns:a16="http://schemas.microsoft.com/office/drawing/2014/main" id="{8CF0D3A9-0068-DE3B-9F12-8FE001287368}"/>
                </a:ext>
              </a:extLst>
            </p:cNvPr>
            <p:cNvSpPr>
              <a:spLocks/>
            </p:cNvSpPr>
            <p:nvPr/>
          </p:nvSpPr>
          <p:spPr bwMode="auto">
            <a:xfrm>
              <a:off x="4776786" y="2583420"/>
              <a:ext cx="1647825" cy="76200"/>
            </a:xfrm>
            <a:custGeom>
              <a:avLst/>
              <a:gdLst>
                <a:gd name="T0" fmla="*/ 0 w 1758"/>
                <a:gd name="T1" fmla="*/ 8 h 57"/>
                <a:gd name="T2" fmla="*/ 717 w 1758"/>
                <a:gd name="T3" fmla="*/ 0 h 57"/>
                <a:gd name="T4" fmla="*/ 887 w 1758"/>
                <a:gd name="T5" fmla="*/ 8 h 57"/>
                <a:gd name="T6" fmla="*/ 916 w 1758"/>
                <a:gd name="T7" fmla="*/ 23 h 57"/>
                <a:gd name="T8" fmla="*/ 1012 w 1758"/>
                <a:gd name="T9" fmla="*/ 37 h 57"/>
                <a:gd name="T10" fmla="*/ 1219 w 1758"/>
                <a:gd name="T11" fmla="*/ 0 h 57"/>
                <a:gd name="T12" fmla="*/ 1551 w 1758"/>
                <a:gd name="T13" fmla="*/ 23 h 57"/>
                <a:gd name="T14" fmla="*/ 1758 w 1758"/>
                <a:gd name="T15" fmla="*/ 23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58" h="57">
                  <a:moveTo>
                    <a:pt x="0" y="8"/>
                  </a:moveTo>
                  <a:cubicBezTo>
                    <a:pt x="195" y="13"/>
                    <a:pt x="560" y="57"/>
                    <a:pt x="717" y="0"/>
                  </a:cubicBezTo>
                  <a:cubicBezTo>
                    <a:pt x="774" y="3"/>
                    <a:pt x="831" y="1"/>
                    <a:pt x="887" y="8"/>
                  </a:cubicBezTo>
                  <a:cubicBezTo>
                    <a:pt x="898" y="9"/>
                    <a:pt x="906" y="19"/>
                    <a:pt x="916" y="23"/>
                  </a:cubicBezTo>
                  <a:cubicBezTo>
                    <a:pt x="941" y="32"/>
                    <a:pt x="994" y="35"/>
                    <a:pt x="1012" y="37"/>
                  </a:cubicBezTo>
                  <a:cubicBezTo>
                    <a:pt x="1183" y="28"/>
                    <a:pt x="1116" y="37"/>
                    <a:pt x="1219" y="0"/>
                  </a:cubicBezTo>
                  <a:cubicBezTo>
                    <a:pt x="1338" y="10"/>
                    <a:pt x="1423" y="18"/>
                    <a:pt x="1551" y="23"/>
                  </a:cubicBezTo>
                  <a:cubicBezTo>
                    <a:pt x="1602" y="39"/>
                    <a:pt x="1711" y="23"/>
                    <a:pt x="1758" y="2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1">
              <a:extLst>
                <a:ext uri="{FF2B5EF4-FFF2-40B4-BE49-F238E27FC236}">
                  <a16:creationId xmlns:a16="http://schemas.microsoft.com/office/drawing/2014/main" id="{86B18BCA-2ABA-80DB-0A28-97DFDE3A5860}"/>
                </a:ext>
              </a:extLst>
            </p:cNvPr>
            <p:cNvSpPr>
              <a:spLocks/>
            </p:cNvSpPr>
            <p:nvPr/>
          </p:nvSpPr>
          <p:spPr bwMode="auto">
            <a:xfrm>
              <a:off x="4847544" y="2800491"/>
              <a:ext cx="1419225" cy="90488"/>
            </a:xfrm>
            <a:custGeom>
              <a:avLst/>
              <a:gdLst>
                <a:gd name="T0" fmla="*/ 0 w 1758"/>
                <a:gd name="T1" fmla="*/ 8 h 57"/>
                <a:gd name="T2" fmla="*/ 717 w 1758"/>
                <a:gd name="T3" fmla="*/ 0 h 57"/>
                <a:gd name="T4" fmla="*/ 887 w 1758"/>
                <a:gd name="T5" fmla="*/ 8 h 57"/>
                <a:gd name="T6" fmla="*/ 916 w 1758"/>
                <a:gd name="T7" fmla="*/ 23 h 57"/>
                <a:gd name="T8" fmla="*/ 1012 w 1758"/>
                <a:gd name="T9" fmla="*/ 37 h 57"/>
                <a:gd name="T10" fmla="*/ 1219 w 1758"/>
                <a:gd name="T11" fmla="*/ 0 h 57"/>
                <a:gd name="T12" fmla="*/ 1551 w 1758"/>
                <a:gd name="T13" fmla="*/ 23 h 57"/>
                <a:gd name="T14" fmla="*/ 1758 w 1758"/>
                <a:gd name="T15" fmla="*/ 23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58" h="57">
                  <a:moveTo>
                    <a:pt x="0" y="8"/>
                  </a:moveTo>
                  <a:cubicBezTo>
                    <a:pt x="195" y="13"/>
                    <a:pt x="560" y="57"/>
                    <a:pt x="717" y="0"/>
                  </a:cubicBezTo>
                  <a:cubicBezTo>
                    <a:pt x="774" y="3"/>
                    <a:pt x="831" y="1"/>
                    <a:pt x="887" y="8"/>
                  </a:cubicBezTo>
                  <a:cubicBezTo>
                    <a:pt x="898" y="9"/>
                    <a:pt x="906" y="19"/>
                    <a:pt x="916" y="23"/>
                  </a:cubicBezTo>
                  <a:cubicBezTo>
                    <a:pt x="941" y="32"/>
                    <a:pt x="994" y="35"/>
                    <a:pt x="1012" y="37"/>
                  </a:cubicBezTo>
                  <a:cubicBezTo>
                    <a:pt x="1183" y="28"/>
                    <a:pt x="1116" y="37"/>
                    <a:pt x="1219" y="0"/>
                  </a:cubicBezTo>
                  <a:cubicBezTo>
                    <a:pt x="1338" y="10"/>
                    <a:pt x="1423" y="18"/>
                    <a:pt x="1551" y="23"/>
                  </a:cubicBezTo>
                  <a:cubicBezTo>
                    <a:pt x="1602" y="39"/>
                    <a:pt x="1711" y="23"/>
                    <a:pt x="1758" y="2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2">
              <a:extLst>
                <a:ext uri="{FF2B5EF4-FFF2-40B4-BE49-F238E27FC236}">
                  <a16:creationId xmlns:a16="http://schemas.microsoft.com/office/drawing/2014/main" id="{F034B5B4-BF8E-6ECD-7FAE-8E4789B95C73}"/>
                </a:ext>
              </a:extLst>
            </p:cNvPr>
            <p:cNvSpPr>
              <a:spLocks/>
            </p:cNvSpPr>
            <p:nvPr/>
          </p:nvSpPr>
          <p:spPr bwMode="auto">
            <a:xfrm>
              <a:off x="4686299" y="2996686"/>
              <a:ext cx="1828800" cy="76200"/>
            </a:xfrm>
            <a:custGeom>
              <a:avLst/>
              <a:gdLst>
                <a:gd name="T0" fmla="*/ 0 w 1758"/>
                <a:gd name="T1" fmla="*/ 8 h 57"/>
                <a:gd name="T2" fmla="*/ 717 w 1758"/>
                <a:gd name="T3" fmla="*/ 0 h 57"/>
                <a:gd name="T4" fmla="*/ 887 w 1758"/>
                <a:gd name="T5" fmla="*/ 8 h 57"/>
                <a:gd name="T6" fmla="*/ 916 w 1758"/>
                <a:gd name="T7" fmla="*/ 23 h 57"/>
                <a:gd name="T8" fmla="*/ 1012 w 1758"/>
                <a:gd name="T9" fmla="*/ 37 h 57"/>
                <a:gd name="T10" fmla="*/ 1219 w 1758"/>
                <a:gd name="T11" fmla="*/ 0 h 57"/>
                <a:gd name="T12" fmla="*/ 1551 w 1758"/>
                <a:gd name="T13" fmla="*/ 23 h 57"/>
                <a:gd name="T14" fmla="*/ 1758 w 1758"/>
                <a:gd name="T15" fmla="*/ 23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58" h="57">
                  <a:moveTo>
                    <a:pt x="0" y="8"/>
                  </a:moveTo>
                  <a:cubicBezTo>
                    <a:pt x="195" y="13"/>
                    <a:pt x="560" y="57"/>
                    <a:pt x="717" y="0"/>
                  </a:cubicBezTo>
                  <a:cubicBezTo>
                    <a:pt x="774" y="3"/>
                    <a:pt x="831" y="1"/>
                    <a:pt x="887" y="8"/>
                  </a:cubicBezTo>
                  <a:cubicBezTo>
                    <a:pt x="898" y="9"/>
                    <a:pt x="906" y="19"/>
                    <a:pt x="916" y="23"/>
                  </a:cubicBezTo>
                  <a:cubicBezTo>
                    <a:pt x="941" y="32"/>
                    <a:pt x="994" y="35"/>
                    <a:pt x="1012" y="37"/>
                  </a:cubicBezTo>
                  <a:cubicBezTo>
                    <a:pt x="1183" y="28"/>
                    <a:pt x="1116" y="37"/>
                    <a:pt x="1219" y="0"/>
                  </a:cubicBezTo>
                  <a:cubicBezTo>
                    <a:pt x="1338" y="10"/>
                    <a:pt x="1423" y="18"/>
                    <a:pt x="1551" y="23"/>
                  </a:cubicBezTo>
                  <a:cubicBezTo>
                    <a:pt x="1602" y="39"/>
                    <a:pt x="1711" y="23"/>
                    <a:pt x="1758" y="2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3">
              <a:extLst>
                <a:ext uri="{FF2B5EF4-FFF2-40B4-BE49-F238E27FC236}">
                  <a16:creationId xmlns:a16="http://schemas.microsoft.com/office/drawing/2014/main" id="{114F10FE-856F-C74D-9E01-EA812236A6D9}"/>
                </a:ext>
              </a:extLst>
            </p:cNvPr>
            <p:cNvSpPr>
              <a:spLocks/>
            </p:cNvSpPr>
            <p:nvPr/>
          </p:nvSpPr>
          <p:spPr bwMode="auto">
            <a:xfrm>
              <a:off x="4847544" y="3277739"/>
              <a:ext cx="1617208" cy="45719"/>
            </a:xfrm>
            <a:custGeom>
              <a:avLst/>
              <a:gdLst>
                <a:gd name="T0" fmla="*/ 0 w 1758"/>
                <a:gd name="T1" fmla="*/ 8 h 57"/>
                <a:gd name="T2" fmla="*/ 717 w 1758"/>
                <a:gd name="T3" fmla="*/ 0 h 57"/>
                <a:gd name="T4" fmla="*/ 887 w 1758"/>
                <a:gd name="T5" fmla="*/ 8 h 57"/>
                <a:gd name="T6" fmla="*/ 916 w 1758"/>
                <a:gd name="T7" fmla="*/ 23 h 57"/>
                <a:gd name="T8" fmla="*/ 1012 w 1758"/>
                <a:gd name="T9" fmla="*/ 37 h 57"/>
                <a:gd name="T10" fmla="*/ 1219 w 1758"/>
                <a:gd name="T11" fmla="*/ 0 h 57"/>
                <a:gd name="T12" fmla="*/ 1551 w 1758"/>
                <a:gd name="T13" fmla="*/ 23 h 57"/>
                <a:gd name="T14" fmla="*/ 1758 w 1758"/>
                <a:gd name="T15" fmla="*/ 23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58" h="57">
                  <a:moveTo>
                    <a:pt x="0" y="8"/>
                  </a:moveTo>
                  <a:cubicBezTo>
                    <a:pt x="195" y="13"/>
                    <a:pt x="560" y="57"/>
                    <a:pt x="717" y="0"/>
                  </a:cubicBezTo>
                  <a:cubicBezTo>
                    <a:pt x="774" y="3"/>
                    <a:pt x="831" y="1"/>
                    <a:pt x="887" y="8"/>
                  </a:cubicBezTo>
                  <a:cubicBezTo>
                    <a:pt x="898" y="9"/>
                    <a:pt x="906" y="19"/>
                    <a:pt x="916" y="23"/>
                  </a:cubicBezTo>
                  <a:cubicBezTo>
                    <a:pt x="941" y="32"/>
                    <a:pt x="994" y="35"/>
                    <a:pt x="1012" y="37"/>
                  </a:cubicBezTo>
                  <a:cubicBezTo>
                    <a:pt x="1183" y="28"/>
                    <a:pt x="1116" y="37"/>
                    <a:pt x="1219" y="0"/>
                  </a:cubicBezTo>
                  <a:cubicBezTo>
                    <a:pt x="1338" y="10"/>
                    <a:pt x="1423" y="18"/>
                    <a:pt x="1551" y="23"/>
                  </a:cubicBezTo>
                  <a:cubicBezTo>
                    <a:pt x="1602" y="39"/>
                    <a:pt x="1711" y="23"/>
                    <a:pt x="1758" y="2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1" name="Text Box 6">
            <a:extLst>
              <a:ext uri="{FF2B5EF4-FFF2-40B4-BE49-F238E27FC236}">
                <a16:creationId xmlns:a16="http://schemas.microsoft.com/office/drawing/2014/main" id="{E3FB4FD6-87E9-A97B-6F8F-D1756FF88DBC}"/>
              </a:ext>
            </a:extLst>
          </p:cNvPr>
          <p:cNvSpPr txBox="1">
            <a:spLocks noChangeArrowheads="1"/>
          </p:cNvSpPr>
          <p:nvPr/>
        </p:nvSpPr>
        <p:spPr bwMode="auto">
          <a:xfrm>
            <a:off x="8273800" y="2408452"/>
            <a:ext cx="141385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sz="2000" dirty="0">
                <a:solidFill>
                  <a:schemeClr val="accent2">
                    <a:lumMod val="75000"/>
                  </a:schemeClr>
                </a:solidFill>
                <a:latin typeface="+mn-lt"/>
              </a:rPr>
              <a:t>Read the Sequences</a:t>
            </a:r>
            <a:endParaRPr lang="ru-RU" sz="2000" dirty="0">
              <a:solidFill>
                <a:schemeClr val="accent2">
                  <a:lumMod val="75000"/>
                </a:schemeClr>
              </a:solidFill>
              <a:latin typeface="+mn-lt"/>
            </a:endParaRPr>
          </a:p>
        </p:txBody>
      </p:sp>
      <p:pic>
        <p:nvPicPr>
          <p:cNvPr id="24" name="Picture 23">
            <a:extLst>
              <a:ext uri="{FF2B5EF4-FFF2-40B4-BE49-F238E27FC236}">
                <a16:creationId xmlns:a16="http://schemas.microsoft.com/office/drawing/2014/main" id="{39213E52-E817-0323-8E1B-04E5B3029882}"/>
              </a:ext>
            </a:extLst>
          </p:cNvPr>
          <p:cNvPicPr>
            <a:picLocks noChangeAspect="1"/>
          </p:cNvPicPr>
          <p:nvPr/>
        </p:nvPicPr>
        <p:blipFill>
          <a:blip r:embed="rId2"/>
          <a:stretch>
            <a:fillRect/>
          </a:stretch>
        </p:blipFill>
        <p:spPr>
          <a:xfrm>
            <a:off x="7317945" y="2971190"/>
            <a:ext cx="1793966" cy="1554023"/>
          </a:xfrm>
          <a:prstGeom prst="rect">
            <a:avLst/>
          </a:prstGeom>
        </p:spPr>
      </p:pic>
      <p:pic>
        <p:nvPicPr>
          <p:cNvPr id="25" name="Picture 24">
            <a:extLst>
              <a:ext uri="{FF2B5EF4-FFF2-40B4-BE49-F238E27FC236}">
                <a16:creationId xmlns:a16="http://schemas.microsoft.com/office/drawing/2014/main" id="{0EFF2065-B1C9-FB79-40A8-7B55EBF112BE}"/>
              </a:ext>
            </a:extLst>
          </p:cNvPr>
          <p:cNvPicPr>
            <a:picLocks noChangeAspect="1"/>
          </p:cNvPicPr>
          <p:nvPr/>
        </p:nvPicPr>
        <p:blipFill>
          <a:blip r:embed="rId3"/>
          <a:stretch>
            <a:fillRect/>
          </a:stretch>
        </p:blipFill>
        <p:spPr>
          <a:xfrm>
            <a:off x="9222046" y="3071223"/>
            <a:ext cx="1000336" cy="1485647"/>
          </a:xfrm>
          <a:prstGeom prst="rect">
            <a:avLst/>
          </a:prstGeom>
        </p:spPr>
      </p:pic>
      <p:pic>
        <p:nvPicPr>
          <p:cNvPr id="26" name="Picture 25">
            <a:extLst>
              <a:ext uri="{FF2B5EF4-FFF2-40B4-BE49-F238E27FC236}">
                <a16:creationId xmlns:a16="http://schemas.microsoft.com/office/drawing/2014/main" id="{D9AC5FC2-FD16-4BD3-5791-051765E575F7}"/>
              </a:ext>
            </a:extLst>
          </p:cNvPr>
          <p:cNvPicPr>
            <a:picLocks noChangeAspect="1"/>
          </p:cNvPicPr>
          <p:nvPr/>
        </p:nvPicPr>
        <p:blipFill>
          <a:blip r:embed="rId4"/>
          <a:stretch>
            <a:fillRect/>
          </a:stretch>
        </p:blipFill>
        <p:spPr>
          <a:xfrm>
            <a:off x="7815685" y="4525213"/>
            <a:ext cx="2047479" cy="892701"/>
          </a:xfrm>
          <a:prstGeom prst="rect">
            <a:avLst/>
          </a:prstGeom>
        </p:spPr>
      </p:pic>
      <p:grpSp>
        <p:nvGrpSpPr>
          <p:cNvPr id="54" name="Group 53">
            <a:extLst>
              <a:ext uri="{FF2B5EF4-FFF2-40B4-BE49-F238E27FC236}">
                <a16:creationId xmlns:a16="http://schemas.microsoft.com/office/drawing/2014/main" id="{9123751D-95CA-E0AF-C6DA-498F56C45225}"/>
              </a:ext>
            </a:extLst>
          </p:cNvPr>
          <p:cNvGrpSpPr/>
          <p:nvPr/>
        </p:nvGrpSpPr>
        <p:grpSpPr>
          <a:xfrm>
            <a:off x="5461533" y="3151313"/>
            <a:ext cx="735231" cy="461666"/>
            <a:chOff x="4686299" y="2286725"/>
            <a:chExt cx="1828800" cy="1036733"/>
          </a:xfrm>
        </p:grpSpPr>
        <p:sp>
          <p:nvSpPr>
            <p:cNvPr id="55" name="Freeform 9">
              <a:extLst>
                <a:ext uri="{FF2B5EF4-FFF2-40B4-BE49-F238E27FC236}">
                  <a16:creationId xmlns:a16="http://schemas.microsoft.com/office/drawing/2014/main" id="{31CB3B1F-0917-3BF1-433D-E4757D4FCE60}"/>
                </a:ext>
              </a:extLst>
            </p:cNvPr>
            <p:cNvSpPr>
              <a:spLocks/>
            </p:cNvSpPr>
            <p:nvPr/>
          </p:nvSpPr>
          <p:spPr bwMode="auto">
            <a:xfrm>
              <a:off x="4967287" y="2286725"/>
              <a:ext cx="1266825" cy="76200"/>
            </a:xfrm>
            <a:custGeom>
              <a:avLst/>
              <a:gdLst>
                <a:gd name="T0" fmla="*/ 0 w 1758"/>
                <a:gd name="T1" fmla="*/ 8 h 57"/>
                <a:gd name="T2" fmla="*/ 717 w 1758"/>
                <a:gd name="T3" fmla="*/ 0 h 57"/>
                <a:gd name="T4" fmla="*/ 887 w 1758"/>
                <a:gd name="T5" fmla="*/ 8 h 57"/>
                <a:gd name="T6" fmla="*/ 916 w 1758"/>
                <a:gd name="T7" fmla="*/ 23 h 57"/>
                <a:gd name="T8" fmla="*/ 1012 w 1758"/>
                <a:gd name="T9" fmla="*/ 37 h 57"/>
                <a:gd name="T10" fmla="*/ 1219 w 1758"/>
                <a:gd name="T11" fmla="*/ 0 h 57"/>
                <a:gd name="T12" fmla="*/ 1551 w 1758"/>
                <a:gd name="T13" fmla="*/ 23 h 57"/>
                <a:gd name="T14" fmla="*/ 1758 w 1758"/>
                <a:gd name="T15" fmla="*/ 23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58" h="57">
                  <a:moveTo>
                    <a:pt x="0" y="8"/>
                  </a:moveTo>
                  <a:cubicBezTo>
                    <a:pt x="195" y="13"/>
                    <a:pt x="560" y="57"/>
                    <a:pt x="717" y="0"/>
                  </a:cubicBezTo>
                  <a:cubicBezTo>
                    <a:pt x="774" y="3"/>
                    <a:pt x="831" y="1"/>
                    <a:pt x="887" y="8"/>
                  </a:cubicBezTo>
                  <a:cubicBezTo>
                    <a:pt x="898" y="9"/>
                    <a:pt x="906" y="19"/>
                    <a:pt x="916" y="23"/>
                  </a:cubicBezTo>
                  <a:cubicBezTo>
                    <a:pt x="941" y="32"/>
                    <a:pt x="994" y="35"/>
                    <a:pt x="1012" y="37"/>
                  </a:cubicBezTo>
                  <a:cubicBezTo>
                    <a:pt x="1183" y="28"/>
                    <a:pt x="1116" y="37"/>
                    <a:pt x="1219" y="0"/>
                  </a:cubicBezTo>
                  <a:cubicBezTo>
                    <a:pt x="1338" y="10"/>
                    <a:pt x="1423" y="18"/>
                    <a:pt x="1551" y="23"/>
                  </a:cubicBezTo>
                  <a:cubicBezTo>
                    <a:pt x="1602" y="39"/>
                    <a:pt x="1711" y="23"/>
                    <a:pt x="1758" y="2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 name="Freeform 10">
              <a:extLst>
                <a:ext uri="{FF2B5EF4-FFF2-40B4-BE49-F238E27FC236}">
                  <a16:creationId xmlns:a16="http://schemas.microsoft.com/office/drawing/2014/main" id="{B34ED2BF-37EC-D480-15CA-19992DCBD35D}"/>
                </a:ext>
              </a:extLst>
            </p:cNvPr>
            <p:cNvSpPr>
              <a:spLocks/>
            </p:cNvSpPr>
            <p:nvPr/>
          </p:nvSpPr>
          <p:spPr bwMode="auto">
            <a:xfrm>
              <a:off x="4776786" y="2583420"/>
              <a:ext cx="1647825" cy="76200"/>
            </a:xfrm>
            <a:custGeom>
              <a:avLst/>
              <a:gdLst>
                <a:gd name="T0" fmla="*/ 0 w 1758"/>
                <a:gd name="T1" fmla="*/ 8 h 57"/>
                <a:gd name="T2" fmla="*/ 717 w 1758"/>
                <a:gd name="T3" fmla="*/ 0 h 57"/>
                <a:gd name="T4" fmla="*/ 887 w 1758"/>
                <a:gd name="T5" fmla="*/ 8 h 57"/>
                <a:gd name="T6" fmla="*/ 916 w 1758"/>
                <a:gd name="T7" fmla="*/ 23 h 57"/>
                <a:gd name="T8" fmla="*/ 1012 w 1758"/>
                <a:gd name="T9" fmla="*/ 37 h 57"/>
                <a:gd name="T10" fmla="*/ 1219 w 1758"/>
                <a:gd name="T11" fmla="*/ 0 h 57"/>
                <a:gd name="T12" fmla="*/ 1551 w 1758"/>
                <a:gd name="T13" fmla="*/ 23 h 57"/>
                <a:gd name="T14" fmla="*/ 1758 w 1758"/>
                <a:gd name="T15" fmla="*/ 23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58" h="57">
                  <a:moveTo>
                    <a:pt x="0" y="8"/>
                  </a:moveTo>
                  <a:cubicBezTo>
                    <a:pt x="195" y="13"/>
                    <a:pt x="560" y="57"/>
                    <a:pt x="717" y="0"/>
                  </a:cubicBezTo>
                  <a:cubicBezTo>
                    <a:pt x="774" y="3"/>
                    <a:pt x="831" y="1"/>
                    <a:pt x="887" y="8"/>
                  </a:cubicBezTo>
                  <a:cubicBezTo>
                    <a:pt x="898" y="9"/>
                    <a:pt x="906" y="19"/>
                    <a:pt x="916" y="23"/>
                  </a:cubicBezTo>
                  <a:cubicBezTo>
                    <a:pt x="941" y="32"/>
                    <a:pt x="994" y="35"/>
                    <a:pt x="1012" y="37"/>
                  </a:cubicBezTo>
                  <a:cubicBezTo>
                    <a:pt x="1183" y="28"/>
                    <a:pt x="1116" y="37"/>
                    <a:pt x="1219" y="0"/>
                  </a:cubicBezTo>
                  <a:cubicBezTo>
                    <a:pt x="1338" y="10"/>
                    <a:pt x="1423" y="18"/>
                    <a:pt x="1551" y="23"/>
                  </a:cubicBezTo>
                  <a:cubicBezTo>
                    <a:pt x="1602" y="39"/>
                    <a:pt x="1711" y="23"/>
                    <a:pt x="1758" y="2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 name="Freeform 11">
              <a:extLst>
                <a:ext uri="{FF2B5EF4-FFF2-40B4-BE49-F238E27FC236}">
                  <a16:creationId xmlns:a16="http://schemas.microsoft.com/office/drawing/2014/main" id="{33A84F8B-3043-724F-F0A9-B7B86E7529F1}"/>
                </a:ext>
              </a:extLst>
            </p:cNvPr>
            <p:cNvSpPr>
              <a:spLocks/>
            </p:cNvSpPr>
            <p:nvPr/>
          </p:nvSpPr>
          <p:spPr bwMode="auto">
            <a:xfrm>
              <a:off x="4847544" y="2800491"/>
              <a:ext cx="1419225" cy="90488"/>
            </a:xfrm>
            <a:custGeom>
              <a:avLst/>
              <a:gdLst>
                <a:gd name="T0" fmla="*/ 0 w 1758"/>
                <a:gd name="T1" fmla="*/ 8 h 57"/>
                <a:gd name="T2" fmla="*/ 717 w 1758"/>
                <a:gd name="T3" fmla="*/ 0 h 57"/>
                <a:gd name="T4" fmla="*/ 887 w 1758"/>
                <a:gd name="T5" fmla="*/ 8 h 57"/>
                <a:gd name="T6" fmla="*/ 916 w 1758"/>
                <a:gd name="T7" fmla="*/ 23 h 57"/>
                <a:gd name="T8" fmla="*/ 1012 w 1758"/>
                <a:gd name="T9" fmla="*/ 37 h 57"/>
                <a:gd name="T10" fmla="*/ 1219 w 1758"/>
                <a:gd name="T11" fmla="*/ 0 h 57"/>
                <a:gd name="T12" fmla="*/ 1551 w 1758"/>
                <a:gd name="T13" fmla="*/ 23 h 57"/>
                <a:gd name="T14" fmla="*/ 1758 w 1758"/>
                <a:gd name="T15" fmla="*/ 23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58" h="57">
                  <a:moveTo>
                    <a:pt x="0" y="8"/>
                  </a:moveTo>
                  <a:cubicBezTo>
                    <a:pt x="195" y="13"/>
                    <a:pt x="560" y="57"/>
                    <a:pt x="717" y="0"/>
                  </a:cubicBezTo>
                  <a:cubicBezTo>
                    <a:pt x="774" y="3"/>
                    <a:pt x="831" y="1"/>
                    <a:pt x="887" y="8"/>
                  </a:cubicBezTo>
                  <a:cubicBezTo>
                    <a:pt x="898" y="9"/>
                    <a:pt x="906" y="19"/>
                    <a:pt x="916" y="23"/>
                  </a:cubicBezTo>
                  <a:cubicBezTo>
                    <a:pt x="941" y="32"/>
                    <a:pt x="994" y="35"/>
                    <a:pt x="1012" y="37"/>
                  </a:cubicBezTo>
                  <a:cubicBezTo>
                    <a:pt x="1183" y="28"/>
                    <a:pt x="1116" y="37"/>
                    <a:pt x="1219" y="0"/>
                  </a:cubicBezTo>
                  <a:cubicBezTo>
                    <a:pt x="1338" y="10"/>
                    <a:pt x="1423" y="18"/>
                    <a:pt x="1551" y="23"/>
                  </a:cubicBezTo>
                  <a:cubicBezTo>
                    <a:pt x="1602" y="39"/>
                    <a:pt x="1711" y="23"/>
                    <a:pt x="1758" y="2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 name="Freeform 12">
              <a:extLst>
                <a:ext uri="{FF2B5EF4-FFF2-40B4-BE49-F238E27FC236}">
                  <a16:creationId xmlns:a16="http://schemas.microsoft.com/office/drawing/2014/main" id="{2343BEAB-51B4-96BC-4104-4D7DFECB4D8F}"/>
                </a:ext>
              </a:extLst>
            </p:cNvPr>
            <p:cNvSpPr>
              <a:spLocks/>
            </p:cNvSpPr>
            <p:nvPr/>
          </p:nvSpPr>
          <p:spPr bwMode="auto">
            <a:xfrm>
              <a:off x="4686299" y="2996686"/>
              <a:ext cx="1828800" cy="76200"/>
            </a:xfrm>
            <a:custGeom>
              <a:avLst/>
              <a:gdLst>
                <a:gd name="T0" fmla="*/ 0 w 1758"/>
                <a:gd name="T1" fmla="*/ 8 h 57"/>
                <a:gd name="T2" fmla="*/ 717 w 1758"/>
                <a:gd name="T3" fmla="*/ 0 h 57"/>
                <a:gd name="T4" fmla="*/ 887 w 1758"/>
                <a:gd name="T5" fmla="*/ 8 h 57"/>
                <a:gd name="T6" fmla="*/ 916 w 1758"/>
                <a:gd name="T7" fmla="*/ 23 h 57"/>
                <a:gd name="T8" fmla="*/ 1012 w 1758"/>
                <a:gd name="T9" fmla="*/ 37 h 57"/>
                <a:gd name="T10" fmla="*/ 1219 w 1758"/>
                <a:gd name="T11" fmla="*/ 0 h 57"/>
                <a:gd name="T12" fmla="*/ 1551 w 1758"/>
                <a:gd name="T13" fmla="*/ 23 h 57"/>
                <a:gd name="T14" fmla="*/ 1758 w 1758"/>
                <a:gd name="T15" fmla="*/ 23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58" h="57">
                  <a:moveTo>
                    <a:pt x="0" y="8"/>
                  </a:moveTo>
                  <a:cubicBezTo>
                    <a:pt x="195" y="13"/>
                    <a:pt x="560" y="57"/>
                    <a:pt x="717" y="0"/>
                  </a:cubicBezTo>
                  <a:cubicBezTo>
                    <a:pt x="774" y="3"/>
                    <a:pt x="831" y="1"/>
                    <a:pt x="887" y="8"/>
                  </a:cubicBezTo>
                  <a:cubicBezTo>
                    <a:pt x="898" y="9"/>
                    <a:pt x="906" y="19"/>
                    <a:pt x="916" y="23"/>
                  </a:cubicBezTo>
                  <a:cubicBezTo>
                    <a:pt x="941" y="32"/>
                    <a:pt x="994" y="35"/>
                    <a:pt x="1012" y="37"/>
                  </a:cubicBezTo>
                  <a:cubicBezTo>
                    <a:pt x="1183" y="28"/>
                    <a:pt x="1116" y="37"/>
                    <a:pt x="1219" y="0"/>
                  </a:cubicBezTo>
                  <a:cubicBezTo>
                    <a:pt x="1338" y="10"/>
                    <a:pt x="1423" y="18"/>
                    <a:pt x="1551" y="23"/>
                  </a:cubicBezTo>
                  <a:cubicBezTo>
                    <a:pt x="1602" y="39"/>
                    <a:pt x="1711" y="23"/>
                    <a:pt x="1758" y="2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 name="Freeform 13">
              <a:extLst>
                <a:ext uri="{FF2B5EF4-FFF2-40B4-BE49-F238E27FC236}">
                  <a16:creationId xmlns:a16="http://schemas.microsoft.com/office/drawing/2014/main" id="{0A8080C9-882A-C0F0-F3B2-DBA877C1334D}"/>
                </a:ext>
              </a:extLst>
            </p:cNvPr>
            <p:cNvSpPr>
              <a:spLocks/>
            </p:cNvSpPr>
            <p:nvPr/>
          </p:nvSpPr>
          <p:spPr bwMode="auto">
            <a:xfrm>
              <a:off x="4847544" y="3277739"/>
              <a:ext cx="1617208" cy="45719"/>
            </a:xfrm>
            <a:custGeom>
              <a:avLst/>
              <a:gdLst>
                <a:gd name="T0" fmla="*/ 0 w 1758"/>
                <a:gd name="T1" fmla="*/ 8 h 57"/>
                <a:gd name="T2" fmla="*/ 717 w 1758"/>
                <a:gd name="T3" fmla="*/ 0 h 57"/>
                <a:gd name="T4" fmla="*/ 887 w 1758"/>
                <a:gd name="T5" fmla="*/ 8 h 57"/>
                <a:gd name="T6" fmla="*/ 916 w 1758"/>
                <a:gd name="T7" fmla="*/ 23 h 57"/>
                <a:gd name="T8" fmla="*/ 1012 w 1758"/>
                <a:gd name="T9" fmla="*/ 37 h 57"/>
                <a:gd name="T10" fmla="*/ 1219 w 1758"/>
                <a:gd name="T11" fmla="*/ 0 h 57"/>
                <a:gd name="T12" fmla="*/ 1551 w 1758"/>
                <a:gd name="T13" fmla="*/ 23 h 57"/>
                <a:gd name="T14" fmla="*/ 1758 w 1758"/>
                <a:gd name="T15" fmla="*/ 23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58" h="57">
                  <a:moveTo>
                    <a:pt x="0" y="8"/>
                  </a:moveTo>
                  <a:cubicBezTo>
                    <a:pt x="195" y="13"/>
                    <a:pt x="560" y="57"/>
                    <a:pt x="717" y="0"/>
                  </a:cubicBezTo>
                  <a:cubicBezTo>
                    <a:pt x="774" y="3"/>
                    <a:pt x="831" y="1"/>
                    <a:pt x="887" y="8"/>
                  </a:cubicBezTo>
                  <a:cubicBezTo>
                    <a:pt x="898" y="9"/>
                    <a:pt x="906" y="19"/>
                    <a:pt x="916" y="23"/>
                  </a:cubicBezTo>
                  <a:cubicBezTo>
                    <a:pt x="941" y="32"/>
                    <a:pt x="994" y="35"/>
                    <a:pt x="1012" y="37"/>
                  </a:cubicBezTo>
                  <a:cubicBezTo>
                    <a:pt x="1183" y="28"/>
                    <a:pt x="1116" y="37"/>
                    <a:pt x="1219" y="0"/>
                  </a:cubicBezTo>
                  <a:cubicBezTo>
                    <a:pt x="1338" y="10"/>
                    <a:pt x="1423" y="18"/>
                    <a:pt x="1551" y="23"/>
                  </a:cubicBezTo>
                  <a:cubicBezTo>
                    <a:pt x="1602" y="39"/>
                    <a:pt x="1711" y="23"/>
                    <a:pt x="1758" y="2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0" name="Group 69">
            <a:extLst>
              <a:ext uri="{FF2B5EF4-FFF2-40B4-BE49-F238E27FC236}">
                <a16:creationId xmlns:a16="http://schemas.microsoft.com/office/drawing/2014/main" id="{3DFA4DD4-AAC9-201F-7637-2C29DAF8F429}"/>
              </a:ext>
            </a:extLst>
          </p:cNvPr>
          <p:cNvGrpSpPr/>
          <p:nvPr/>
        </p:nvGrpSpPr>
        <p:grpSpPr>
          <a:xfrm>
            <a:off x="5185846" y="3835405"/>
            <a:ext cx="735231" cy="461666"/>
            <a:chOff x="4686299" y="2286725"/>
            <a:chExt cx="1828800" cy="1036733"/>
          </a:xfrm>
        </p:grpSpPr>
        <p:sp>
          <p:nvSpPr>
            <p:cNvPr id="71" name="Freeform 9">
              <a:extLst>
                <a:ext uri="{FF2B5EF4-FFF2-40B4-BE49-F238E27FC236}">
                  <a16:creationId xmlns:a16="http://schemas.microsoft.com/office/drawing/2014/main" id="{DD9800D4-136D-F903-29CC-D54332E371B5}"/>
                </a:ext>
              </a:extLst>
            </p:cNvPr>
            <p:cNvSpPr>
              <a:spLocks/>
            </p:cNvSpPr>
            <p:nvPr/>
          </p:nvSpPr>
          <p:spPr bwMode="auto">
            <a:xfrm>
              <a:off x="4967287" y="2286725"/>
              <a:ext cx="1266825" cy="76200"/>
            </a:xfrm>
            <a:custGeom>
              <a:avLst/>
              <a:gdLst>
                <a:gd name="T0" fmla="*/ 0 w 1758"/>
                <a:gd name="T1" fmla="*/ 8 h 57"/>
                <a:gd name="T2" fmla="*/ 717 w 1758"/>
                <a:gd name="T3" fmla="*/ 0 h 57"/>
                <a:gd name="T4" fmla="*/ 887 w 1758"/>
                <a:gd name="T5" fmla="*/ 8 h 57"/>
                <a:gd name="T6" fmla="*/ 916 w 1758"/>
                <a:gd name="T7" fmla="*/ 23 h 57"/>
                <a:gd name="T8" fmla="*/ 1012 w 1758"/>
                <a:gd name="T9" fmla="*/ 37 h 57"/>
                <a:gd name="T10" fmla="*/ 1219 w 1758"/>
                <a:gd name="T11" fmla="*/ 0 h 57"/>
                <a:gd name="T12" fmla="*/ 1551 w 1758"/>
                <a:gd name="T13" fmla="*/ 23 h 57"/>
                <a:gd name="T14" fmla="*/ 1758 w 1758"/>
                <a:gd name="T15" fmla="*/ 23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58" h="57">
                  <a:moveTo>
                    <a:pt x="0" y="8"/>
                  </a:moveTo>
                  <a:cubicBezTo>
                    <a:pt x="195" y="13"/>
                    <a:pt x="560" y="57"/>
                    <a:pt x="717" y="0"/>
                  </a:cubicBezTo>
                  <a:cubicBezTo>
                    <a:pt x="774" y="3"/>
                    <a:pt x="831" y="1"/>
                    <a:pt x="887" y="8"/>
                  </a:cubicBezTo>
                  <a:cubicBezTo>
                    <a:pt x="898" y="9"/>
                    <a:pt x="906" y="19"/>
                    <a:pt x="916" y="23"/>
                  </a:cubicBezTo>
                  <a:cubicBezTo>
                    <a:pt x="941" y="32"/>
                    <a:pt x="994" y="35"/>
                    <a:pt x="1012" y="37"/>
                  </a:cubicBezTo>
                  <a:cubicBezTo>
                    <a:pt x="1183" y="28"/>
                    <a:pt x="1116" y="37"/>
                    <a:pt x="1219" y="0"/>
                  </a:cubicBezTo>
                  <a:cubicBezTo>
                    <a:pt x="1338" y="10"/>
                    <a:pt x="1423" y="18"/>
                    <a:pt x="1551" y="23"/>
                  </a:cubicBezTo>
                  <a:cubicBezTo>
                    <a:pt x="1602" y="39"/>
                    <a:pt x="1711" y="23"/>
                    <a:pt x="1758" y="2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 name="Freeform 10">
              <a:extLst>
                <a:ext uri="{FF2B5EF4-FFF2-40B4-BE49-F238E27FC236}">
                  <a16:creationId xmlns:a16="http://schemas.microsoft.com/office/drawing/2014/main" id="{86348A91-190B-2913-5C55-24138C59E428}"/>
                </a:ext>
              </a:extLst>
            </p:cNvPr>
            <p:cNvSpPr>
              <a:spLocks/>
            </p:cNvSpPr>
            <p:nvPr/>
          </p:nvSpPr>
          <p:spPr bwMode="auto">
            <a:xfrm>
              <a:off x="4776786" y="2583420"/>
              <a:ext cx="1647825" cy="76200"/>
            </a:xfrm>
            <a:custGeom>
              <a:avLst/>
              <a:gdLst>
                <a:gd name="T0" fmla="*/ 0 w 1758"/>
                <a:gd name="T1" fmla="*/ 8 h 57"/>
                <a:gd name="T2" fmla="*/ 717 w 1758"/>
                <a:gd name="T3" fmla="*/ 0 h 57"/>
                <a:gd name="T4" fmla="*/ 887 w 1758"/>
                <a:gd name="T5" fmla="*/ 8 h 57"/>
                <a:gd name="T6" fmla="*/ 916 w 1758"/>
                <a:gd name="T7" fmla="*/ 23 h 57"/>
                <a:gd name="T8" fmla="*/ 1012 w 1758"/>
                <a:gd name="T9" fmla="*/ 37 h 57"/>
                <a:gd name="T10" fmla="*/ 1219 w 1758"/>
                <a:gd name="T11" fmla="*/ 0 h 57"/>
                <a:gd name="T12" fmla="*/ 1551 w 1758"/>
                <a:gd name="T13" fmla="*/ 23 h 57"/>
                <a:gd name="T14" fmla="*/ 1758 w 1758"/>
                <a:gd name="T15" fmla="*/ 23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58" h="57">
                  <a:moveTo>
                    <a:pt x="0" y="8"/>
                  </a:moveTo>
                  <a:cubicBezTo>
                    <a:pt x="195" y="13"/>
                    <a:pt x="560" y="57"/>
                    <a:pt x="717" y="0"/>
                  </a:cubicBezTo>
                  <a:cubicBezTo>
                    <a:pt x="774" y="3"/>
                    <a:pt x="831" y="1"/>
                    <a:pt x="887" y="8"/>
                  </a:cubicBezTo>
                  <a:cubicBezTo>
                    <a:pt x="898" y="9"/>
                    <a:pt x="906" y="19"/>
                    <a:pt x="916" y="23"/>
                  </a:cubicBezTo>
                  <a:cubicBezTo>
                    <a:pt x="941" y="32"/>
                    <a:pt x="994" y="35"/>
                    <a:pt x="1012" y="37"/>
                  </a:cubicBezTo>
                  <a:cubicBezTo>
                    <a:pt x="1183" y="28"/>
                    <a:pt x="1116" y="37"/>
                    <a:pt x="1219" y="0"/>
                  </a:cubicBezTo>
                  <a:cubicBezTo>
                    <a:pt x="1338" y="10"/>
                    <a:pt x="1423" y="18"/>
                    <a:pt x="1551" y="23"/>
                  </a:cubicBezTo>
                  <a:cubicBezTo>
                    <a:pt x="1602" y="39"/>
                    <a:pt x="1711" y="23"/>
                    <a:pt x="1758" y="2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 name="Freeform 11">
              <a:extLst>
                <a:ext uri="{FF2B5EF4-FFF2-40B4-BE49-F238E27FC236}">
                  <a16:creationId xmlns:a16="http://schemas.microsoft.com/office/drawing/2014/main" id="{08256DB1-71D8-13AB-1F3A-DACE11AF1B4A}"/>
                </a:ext>
              </a:extLst>
            </p:cNvPr>
            <p:cNvSpPr>
              <a:spLocks/>
            </p:cNvSpPr>
            <p:nvPr/>
          </p:nvSpPr>
          <p:spPr bwMode="auto">
            <a:xfrm>
              <a:off x="4847544" y="2800491"/>
              <a:ext cx="1419225" cy="90488"/>
            </a:xfrm>
            <a:custGeom>
              <a:avLst/>
              <a:gdLst>
                <a:gd name="T0" fmla="*/ 0 w 1758"/>
                <a:gd name="T1" fmla="*/ 8 h 57"/>
                <a:gd name="T2" fmla="*/ 717 w 1758"/>
                <a:gd name="T3" fmla="*/ 0 h 57"/>
                <a:gd name="T4" fmla="*/ 887 w 1758"/>
                <a:gd name="T5" fmla="*/ 8 h 57"/>
                <a:gd name="T6" fmla="*/ 916 w 1758"/>
                <a:gd name="T7" fmla="*/ 23 h 57"/>
                <a:gd name="T8" fmla="*/ 1012 w 1758"/>
                <a:gd name="T9" fmla="*/ 37 h 57"/>
                <a:gd name="T10" fmla="*/ 1219 w 1758"/>
                <a:gd name="T11" fmla="*/ 0 h 57"/>
                <a:gd name="T12" fmla="*/ 1551 w 1758"/>
                <a:gd name="T13" fmla="*/ 23 h 57"/>
                <a:gd name="T14" fmla="*/ 1758 w 1758"/>
                <a:gd name="T15" fmla="*/ 23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58" h="57">
                  <a:moveTo>
                    <a:pt x="0" y="8"/>
                  </a:moveTo>
                  <a:cubicBezTo>
                    <a:pt x="195" y="13"/>
                    <a:pt x="560" y="57"/>
                    <a:pt x="717" y="0"/>
                  </a:cubicBezTo>
                  <a:cubicBezTo>
                    <a:pt x="774" y="3"/>
                    <a:pt x="831" y="1"/>
                    <a:pt x="887" y="8"/>
                  </a:cubicBezTo>
                  <a:cubicBezTo>
                    <a:pt x="898" y="9"/>
                    <a:pt x="906" y="19"/>
                    <a:pt x="916" y="23"/>
                  </a:cubicBezTo>
                  <a:cubicBezTo>
                    <a:pt x="941" y="32"/>
                    <a:pt x="994" y="35"/>
                    <a:pt x="1012" y="37"/>
                  </a:cubicBezTo>
                  <a:cubicBezTo>
                    <a:pt x="1183" y="28"/>
                    <a:pt x="1116" y="37"/>
                    <a:pt x="1219" y="0"/>
                  </a:cubicBezTo>
                  <a:cubicBezTo>
                    <a:pt x="1338" y="10"/>
                    <a:pt x="1423" y="18"/>
                    <a:pt x="1551" y="23"/>
                  </a:cubicBezTo>
                  <a:cubicBezTo>
                    <a:pt x="1602" y="39"/>
                    <a:pt x="1711" y="23"/>
                    <a:pt x="1758" y="2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 name="Freeform 12">
              <a:extLst>
                <a:ext uri="{FF2B5EF4-FFF2-40B4-BE49-F238E27FC236}">
                  <a16:creationId xmlns:a16="http://schemas.microsoft.com/office/drawing/2014/main" id="{A4032185-5C5D-E195-73DF-D800487324D9}"/>
                </a:ext>
              </a:extLst>
            </p:cNvPr>
            <p:cNvSpPr>
              <a:spLocks/>
            </p:cNvSpPr>
            <p:nvPr/>
          </p:nvSpPr>
          <p:spPr bwMode="auto">
            <a:xfrm>
              <a:off x="4686299" y="2996686"/>
              <a:ext cx="1828800" cy="76200"/>
            </a:xfrm>
            <a:custGeom>
              <a:avLst/>
              <a:gdLst>
                <a:gd name="T0" fmla="*/ 0 w 1758"/>
                <a:gd name="T1" fmla="*/ 8 h 57"/>
                <a:gd name="T2" fmla="*/ 717 w 1758"/>
                <a:gd name="T3" fmla="*/ 0 h 57"/>
                <a:gd name="T4" fmla="*/ 887 w 1758"/>
                <a:gd name="T5" fmla="*/ 8 h 57"/>
                <a:gd name="T6" fmla="*/ 916 w 1758"/>
                <a:gd name="T7" fmla="*/ 23 h 57"/>
                <a:gd name="T8" fmla="*/ 1012 w 1758"/>
                <a:gd name="T9" fmla="*/ 37 h 57"/>
                <a:gd name="T10" fmla="*/ 1219 w 1758"/>
                <a:gd name="T11" fmla="*/ 0 h 57"/>
                <a:gd name="T12" fmla="*/ 1551 w 1758"/>
                <a:gd name="T13" fmla="*/ 23 h 57"/>
                <a:gd name="T14" fmla="*/ 1758 w 1758"/>
                <a:gd name="T15" fmla="*/ 23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58" h="57">
                  <a:moveTo>
                    <a:pt x="0" y="8"/>
                  </a:moveTo>
                  <a:cubicBezTo>
                    <a:pt x="195" y="13"/>
                    <a:pt x="560" y="57"/>
                    <a:pt x="717" y="0"/>
                  </a:cubicBezTo>
                  <a:cubicBezTo>
                    <a:pt x="774" y="3"/>
                    <a:pt x="831" y="1"/>
                    <a:pt x="887" y="8"/>
                  </a:cubicBezTo>
                  <a:cubicBezTo>
                    <a:pt x="898" y="9"/>
                    <a:pt x="906" y="19"/>
                    <a:pt x="916" y="23"/>
                  </a:cubicBezTo>
                  <a:cubicBezTo>
                    <a:pt x="941" y="32"/>
                    <a:pt x="994" y="35"/>
                    <a:pt x="1012" y="37"/>
                  </a:cubicBezTo>
                  <a:cubicBezTo>
                    <a:pt x="1183" y="28"/>
                    <a:pt x="1116" y="37"/>
                    <a:pt x="1219" y="0"/>
                  </a:cubicBezTo>
                  <a:cubicBezTo>
                    <a:pt x="1338" y="10"/>
                    <a:pt x="1423" y="18"/>
                    <a:pt x="1551" y="23"/>
                  </a:cubicBezTo>
                  <a:cubicBezTo>
                    <a:pt x="1602" y="39"/>
                    <a:pt x="1711" y="23"/>
                    <a:pt x="1758" y="2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 name="Freeform 13">
              <a:extLst>
                <a:ext uri="{FF2B5EF4-FFF2-40B4-BE49-F238E27FC236}">
                  <a16:creationId xmlns:a16="http://schemas.microsoft.com/office/drawing/2014/main" id="{33495626-88C0-E208-D41E-06A925CE0945}"/>
                </a:ext>
              </a:extLst>
            </p:cNvPr>
            <p:cNvSpPr>
              <a:spLocks/>
            </p:cNvSpPr>
            <p:nvPr/>
          </p:nvSpPr>
          <p:spPr bwMode="auto">
            <a:xfrm>
              <a:off x="4847544" y="3277739"/>
              <a:ext cx="1617208" cy="45719"/>
            </a:xfrm>
            <a:custGeom>
              <a:avLst/>
              <a:gdLst>
                <a:gd name="T0" fmla="*/ 0 w 1758"/>
                <a:gd name="T1" fmla="*/ 8 h 57"/>
                <a:gd name="T2" fmla="*/ 717 w 1758"/>
                <a:gd name="T3" fmla="*/ 0 h 57"/>
                <a:gd name="T4" fmla="*/ 887 w 1758"/>
                <a:gd name="T5" fmla="*/ 8 h 57"/>
                <a:gd name="T6" fmla="*/ 916 w 1758"/>
                <a:gd name="T7" fmla="*/ 23 h 57"/>
                <a:gd name="T8" fmla="*/ 1012 w 1758"/>
                <a:gd name="T9" fmla="*/ 37 h 57"/>
                <a:gd name="T10" fmla="*/ 1219 w 1758"/>
                <a:gd name="T11" fmla="*/ 0 h 57"/>
                <a:gd name="T12" fmla="*/ 1551 w 1758"/>
                <a:gd name="T13" fmla="*/ 23 h 57"/>
                <a:gd name="T14" fmla="*/ 1758 w 1758"/>
                <a:gd name="T15" fmla="*/ 23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58" h="57">
                  <a:moveTo>
                    <a:pt x="0" y="8"/>
                  </a:moveTo>
                  <a:cubicBezTo>
                    <a:pt x="195" y="13"/>
                    <a:pt x="560" y="57"/>
                    <a:pt x="717" y="0"/>
                  </a:cubicBezTo>
                  <a:cubicBezTo>
                    <a:pt x="774" y="3"/>
                    <a:pt x="831" y="1"/>
                    <a:pt x="887" y="8"/>
                  </a:cubicBezTo>
                  <a:cubicBezTo>
                    <a:pt x="898" y="9"/>
                    <a:pt x="906" y="19"/>
                    <a:pt x="916" y="23"/>
                  </a:cubicBezTo>
                  <a:cubicBezTo>
                    <a:pt x="941" y="32"/>
                    <a:pt x="994" y="35"/>
                    <a:pt x="1012" y="37"/>
                  </a:cubicBezTo>
                  <a:cubicBezTo>
                    <a:pt x="1183" y="28"/>
                    <a:pt x="1116" y="37"/>
                    <a:pt x="1219" y="0"/>
                  </a:cubicBezTo>
                  <a:cubicBezTo>
                    <a:pt x="1338" y="10"/>
                    <a:pt x="1423" y="18"/>
                    <a:pt x="1551" y="23"/>
                  </a:cubicBezTo>
                  <a:cubicBezTo>
                    <a:pt x="1602" y="39"/>
                    <a:pt x="1711" y="23"/>
                    <a:pt x="1758" y="2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 name="Arrow: Right 2">
            <a:extLst>
              <a:ext uri="{FF2B5EF4-FFF2-40B4-BE49-F238E27FC236}">
                <a16:creationId xmlns:a16="http://schemas.microsoft.com/office/drawing/2014/main" id="{7DC8023A-5703-7398-BCFF-FF3BE06D8B8C}"/>
              </a:ext>
            </a:extLst>
          </p:cNvPr>
          <p:cNvSpPr/>
          <p:nvPr/>
        </p:nvSpPr>
        <p:spPr>
          <a:xfrm>
            <a:off x="3598003" y="4137198"/>
            <a:ext cx="763525" cy="25497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6" name="Arrow: Right 75">
            <a:extLst>
              <a:ext uri="{FF2B5EF4-FFF2-40B4-BE49-F238E27FC236}">
                <a16:creationId xmlns:a16="http://schemas.microsoft.com/office/drawing/2014/main" id="{5F5EEB83-FBAC-23B4-1B75-3404F1AC437B}"/>
              </a:ext>
            </a:extLst>
          </p:cNvPr>
          <p:cNvSpPr/>
          <p:nvPr/>
        </p:nvSpPr>
        <p:spPr>
          <a:xfrm>
            <a:off x="6416925" y="3712555"/>
            <a:ext cx="763525" cy="254971"/>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80" name="Picture 79">
            <a:extLst>
              <a:ext uri="{FF2B5EF4-FFF2-40B4-BE49-F238E27FC236}">
                <a16:creationId xmlns:a16="http://schemas.microsoft.com/office/drawing/2014/main" id="{FDF25D9A-1304-EE17-846C-6021F45173C2}"/>
              </a:ext>
            </a:extLst>
          </p:cNvPr>
          <p:cNvPicPr>
            <a:picLocks noChangeAspect="1"/>
          </p:cNvPicPr>
          <p:nvPr/>
        </p:nvPicPr>
        <p:blipFill>
          <a:blip r:embed="rId2"/>
          <a:stretch>
            <a:fillRect/>
          </a:stretch>
        </p:blipFill>
        <p:spPr>
          <a:xfrm>
            <a:off x="7470345" y="3123590"/>
            <a:ext cx="1793966" cy="1554023"/>
          </a:xfrm>
          <a:prstGeom prst="rect">
            <a:avLst/>
          </a:prstGeom>
        </p:spPr>
      </p:pic>
      <p:pic>
        <p:nvPicPr>
          <p:cNvPr id="81" name="Picture 80">
            <a:extLst>
              <a:ext uri="{FF2B5EF4-FFF2-40B4-BE49-F238E27FC236}">
                <a16:creationId xmlns:a16="http://schemas.microsoft.com/office/drawing/2014/main" id="{907A1F94-10A2-EC2E-0270-D3AD7D4F9B5E}"/>
              </a:ext>
            </a:extLst>
          </p:cNvPr>
          <p:cNvPicPr>
            <a:picLocks noChangeAspect="1"/>
          </p:cNvPicPr>
          <p:nvPr/>
        </p:nvPicPr>
        <p:blipFill>
          <a:blip r:embed="rId4"/>
          <a:stretch>
            <a:fillRect/>
          </a:stretch>
        </p:blipFill>
        <p:spPr>
          <a:xfrm>
            <a:off x="7968085" y="4677613"/>
            <a:ext cx="2047479" cy="892701"/>
          </a:xfrm>
          <a:prstGeom prst="rect">
            <a:avLst/>
          </a:prstGeom>
        </p:spPr>
      </p:pic>
    </p:spTree>
    <p:extLst>
      <p:ext uri="{BB962C8B-B14F-4D97-AF65-F5344CB8AC3E}">
        <p14:creationId xmlns:p14="http://schemas.microsoft.com/office/powerpoint/2010/main" val="3319613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C6F2BD-247C-DC5B-BA93-F11C972FDF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017D87-B202-8BCB-7936-3995D8FCD15E}"/>
              </a:ext>
            </a:extLst>
          </p:cNvPr>
          <p:cNvSpPr>
            <a:spLocks noGrp="1"/>
          </p:cNvSpPr>
          <p:nvPr>
            <p:ph type="title"/>
          </p:nvPr>
        </p:nvSpPr>
        <p:spPr/>
        <p:txBody>
          <a:bodyPr>
            <a:normAutofit fontScale="90000"/>
          </a:bodyPr>
          <a:lstStyle/>
          <a:p>
            <a:r>
              <a:rPr lang="en-US" dirty="0"/>
              <a:t>DNA sequencing data: (pairs of) reads</a:t>
            </a:r>
          </a:p>
        </p:txBody>
      </p:sp>
      <p:sp>
        <p:nvSpPr>
          <p:cNvPr id="3" name="Content Placeholder 2">
            <a:extLst>
              <a:ext uri="{FF2B5EF4-FFF2-40B4-BE49-F238E27FC236}">
                <a16:creationId xmlns:a16="http://schemas.microsoft.com/office/drawing/2014/main" id="{647E0145-AC11-4853-CB75-4A8A503B0D44}"/>
              </a:ext>
            </a:extLst>
          </p:cNvPr>
          <p:cNvSpPr>
            <a:spLocks noGrp="1"/>
          </p:cNvSpPr>
          <p:nvPr>
            <p:ph idx="1"/>
          </p:nvPr>
        </p:nvSpPr>
        <p:spPr>
          <a:xfrm>
            <a:off x="598620" y="1751768"/>
            <a:ext cx="10972800" cy="4759811"/>
          </a:xfrm>
        </p:spPr>
        <p:txBody>
          <a:bodyPr>
            <a:normAutofit/>
          </a:bodyPr>
          <a:lstStyle/>
          <a:p>
            <a:r>
              <a:rPr lang="en-US" dirty="0"/>
              <a:t>Sequencing machines output letters of DNA and estimated quality scores</a:t>
            </a:r>
          </a:p>
          <a:p>
            <a:r>
              <a:rPr lang="en-US" dirty="0"/>
              <a:t>Two types of data:</a:t>
            </a:r>
          </a:p>
          <a:p>
            <a:pPr lvl="1"/>
            <a:r>
              <a:rPr lang="en-US" dirty="0"/>
              <a:t>Reads</a:t>
            </a:r>
          </a:p>
          <a:p>
            <a:pPr lvl="1"/>
            <a:r>
              <a:rPr lang="en-US" dirty="0"/>
              <a:t>Pairs of reads</a:t>
            </a:r>
          </a:p>
          <a:p>
            <a:r>
              <a:rPr lang="en-US" dirty="0"/>
              <a:t>A read is a sequence of letters read from a forward or reverse strand</a:t>
            </a:r>
          </a:p>
          <a:p>
            <a:r>
              <a:rPr lang="en-US" dirty="0"/>
              <a:t>Letters (bases) typically have quality scores</a:t>
            </a:r>
          </a:p>
        </p:txBody>
      </p:sp>
      <p:sp>
        <p:nvSpPr>
          <p:cNvPr id="4" name="Slide Number Placeholder 3">
            <a:extLst>
              <a:ext uri="{FF2B5EF4-FFF2-40B4-BE49-F238E27FC236}">
                <a16:creationId xmlns:a16="http://schemas.microsoft.com/office/drawing/2014/main" id="{D414E05D-467A-77EE-74DF-B640519A945F}"/>
              </a:ext>
            </a:extLst>
          </p:cNvPr>
          <p:cNvSpPr>
            <a:spLocks noGrp="1"/>
          </p:cNvSpPr>
          <p:nvPr>
            <p:ph type="sldNum" sz="quarter" idx="12"/>
          </p:nvPr>
        </p:nvSpPr>
        <p:spPr/>
        <p:txBody>
          <a:bodyPr/>
          <a:lstStyle/>
          <a:p>
            <a:fld id="{B82CCC60-E8CD-4174-8B1A-7DF615B22EEF}" type="slidenum">
              <a:rPr lang="en-US" smtClean="0"/>
              <a:pPr/>
              <a:t>17</a:t>
            </a:fld>
            <a:endParaRPr lang="en-US"/>
          </a:p>
        </p:txBody>
      </p:sp>
    </p:spTree>
    <p:extLst>
      <p:ext uri="{BB962C8B-B14F-4D97-AF65-F5344CB8AC3E}">
        <p14:creationId xmlns:p14="http://schemas.microsoft.com/office/powerpoint/2010/main" val="661020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9A89C-8B99-B319-CFA8-70AFC69FAA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E06C9F-FE30-21CF-00E3-1C90938C5CC7}"/>
              </a:ext>
            </a:extLst>
          </p:cNvPr>
          <p:cNvSpPr>
            <a:spLocks noGrp="1"/>
          </p:cNvSpPr>
          <p:nvPr>
            <p:ph type="title"/>
          </p:nvPr>
        </p:nvSpPr>
        <p:spPr/>
        <p:txBody>
          <a:bodyPr>
            <a:normAutofit fontScale="90000"/>
          </a:bodyPr>
          <a:lstStyle/>
          <a:p>
            <a:r>
              <a:rPr lang="en-US" dirty="0"/>
              <a:t>Types of sequencing reads</a:t>
            </a:r>
          </a:p>
        </p:txBody>
      </p:sp>
      <p:sp>
        <p:nvSpPr>
          <p:cNvPr id="3" name="Content Placeholder 2">
            <a:extLst>
              <a:ext uri="{FF2B5EF4-FFF2-40B4-BE49-F238E27FC236}">
                <a16:creationId xmlns:a16="http://schemas.microsoft.com/office/drawing/2014/main" id="{5A7122D4-6535-ED97-5E91-D1F1E6186372}"/>
              </a:ext>
            </a:extLst>
          </p:cNvPr>
          <p:cNvSpPr>
            <a:spLocks noGrp="1"/>
          </p:cNvSpPr>
          <p:nvPr>
            <p:ph idx="1"/>
          </p:nvPr>
        </p:nvSpPr>
        <p:spPr>
          <a:xfrm>
            <a:off x="598620" y="1596539"/>
            <a:ext cx="10972800" cy="5039265"/>
          </a:xfrm>
        </p:spPr>
        <p:txBody>
          <a:bodyPr>
            <a:normAutofit/>
          </a:bodyPr>
          <a:lstStyle/>
          <a:p>
            <a:r>
              <a:rPr lang="en-US" dirty="0"/>
              <a:t>Single-end reads: PacBio HiFi or Oxford Nanopore:</a:t>
            </a:r>
            <a:br>
              <a:rPr lang="en-US" dirty="0"/>
            </a:br>
            <a:br>
              <a:rPr lang="en-US" dirty="0"/>
            </a:br>
            <a:r>
              <a:rPr lang="en-US" dirty="0"/>
              <a:t>5’ direction -&gt;</a:t>
            </a:r>
            <a:br>
              <a:rPr lang="en-US" dirty="0"/>
            </a:br>
            <a:r>
              <a:rPr lang="en-US" b="1" dirty="0">
                <a:latin typeface="Courier New" panose="02070309020205020404" pitchFamily="49" charset="0"/>
                <a:cs typeface="Courier New" panose="02070309020205020404" pitchFamily="49" charset="0"/>
              </a:rPr>
              <a:t>AGATAGACATAGACATAGACAGATACACTCGATCG</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TCTATCTGTATCTGTATCTGTCTATGTGAGCTAGC</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a:t>
            </a:r>
            <a:r>
              <a:rPr lang="en-US" dirty="0">
                <a:cs typeface="Courier New" panose="02070309020205020404" pitchFamily="49" charset="0"/>
              </a:rPr>
              <a:t>&lt;-5’ reverse strand direction</a:t>
            </a:r>
          </a:p>
          <a:p>
            <a:r>
              <a:rPr lang="en-US" dirty="0">
                <a:cs typeface="Courier New" panose="02070309020205020404" pitchFamily="49" charset="0"/>
              </a:rPr>
              <a:t>You get:</a:t>
            </a:r>
            <a:br>
              <a:rPr lang="en-US" dirty="0">
                <a:cs typeface="Courier New" panose="02070309020205020404" pitchFamily="49" charset="0"/>
              </a:rPr>
            </a:br>
            <a:r>
              <a:rPr lang="en-US" b="1" dirty="0">
                <a:solidFill>
                  <a:srgbClr val="00B050"/>
                </a:solidFill>
                <a:latin typeface="Courier New" panose="02070309020205020404" pitchFamily="49" charset="0"/>
                <a:cs typeface="Courier New" panose="02070309020205020404" pitchFamily="49" charset="0"/>
              </a:rPr>
              <a:t>AGATAGACATAGACATAGACAGATACACTCGATCG</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a:t>
            </a:r>
            <a:r>
              <a:rPr lang="en-US" dirty="0">
                <a:cs typeface="Courier New" panose="02070309020205020404" pitchFamily="49" charset="0"/>
              </a:rPr>
              <a:t>or</a:t>
            </a:r>
            <a:br>
              <a:rPr lang="en-US" b="1" dirty="0">
                <a:latin typeface="Courier New" panose="02070309020205020404" pitchFamily="49" charset="0"/>
                <a:cs typeface="Courier New" panose="02070309020205020404" pitchFamily="49" charset="0"/>
              </a:rPr>
            </a:br>
            <a:r>
              <a:rPr lang="en-US" b="1" dirty="0">
                <a:solidFill>
                  <a:srgbClr val="00B050"/>
                </a:solidFill>
                <a:latin typeface="Courier New" panose="02070309020205020404" pitchFamily="49" charset="0"/>
                <a:cs typeface="Courier New" panose="02070309020205020404" pitchFamily="49" charset="0"/>
              </a:rPr>
              <a:t>CGATCGAGTGTATCTGTCTATGTCTATGTCTATCT</a:t>
            </a:r>
            <a:br>
              <a:rPr lang="en-US" b="1" dirty="0">
                <a:latin typeface="Courier New" panose="02070309020205020404" pitchFamily="49" charset="0"/>
                <a:cs typeface="Courier New" panose="02070309020205020404" pitchFamily="49" charset="0"/>
              </a:rPr>
            </a:br>
            <a:endParaRPr lang="en-US" dirty="0">
              <a:cs typeface="Courier New" panose="02070309020205020404" pitchFamily="49" charset="0"/>
            </a:endParaRPr>
          </a:p>
          <a:p>
            <a:endParaRPr lang="en-US" dirty="0"/>
          </a:p>
          <a:p>
            <a:pPr marL="457200" lvl="1" indent="0">
              <a:buNone/>
            </a:pPr>
            <a:endParaRPr lang="en-US" dirty="0"/>
          </a:p>
        </p:txBody>
      </p:sp>
      <p:sp>
        <p:nvSpPr>
          <p:cNvPr id="4" name="Slide Number Placeholder 3">
            <a:extLst>
              <a:ext uri="{FF2B5EF4-FFF2-40B4-BE49-F238E27FC236}">
                <a16:creationId xmlns:a16="http://schemas.microsoft.com/office/drawing/2014/main" id="{C30F037C-7BE2-29D0-FF10-971C2238D17C}"/>
              </a:ext>
            </a:extLst>
          </p:cNvPr>
          <p:cNvSpPr>
            <a:spLocks noGrp="1"/>
          </p:cNvSpPr>
          <p:nvPr>
            <p:ph type="sldNum" sz="quarter" idx="12"/>
          </p:nvPr>
        </p:nvSpPr>
        <p:spPr/>
        <p:txBody>
          <a:bodyPr/>
          <a:lstStyle/>
          <a:p>
            <a:fld id="{B82CCC60-E8CD-4174-8B1A-7DF615B22EEF}" type="slidenum">
              <a:rPr lang="en-US" smtClean="0"/>
              <a:pPr/>
              <a:t>18</a:t>
            </a:fld>
            <a:endParaRPr lang="en-US"/>
          </a:p>
        </p:txBody>
      </p:sp>
    </p:spTree>
    <p:extLst>
      <p:ext uri="{BB962C8B-B14F-4D97-AF65-F5344CB8AC3E}">
        <p14:creationId xmlns:p14="http://schemas.microsoft.com/office/powerpoint/2010/main" val="4284398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04C68-1249-845F-D9FB-CB55A950F5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FF6950-5FD2-5C2D-8CC6-A744CF3E1897}"/>
              </a:ext>
            </a:extLst>
          </p:cNvPr>
          <p:cNvSpPr>
            <a:spLocks noGrp="1"/>
          </p:cNvSpPr>
          <p:nvPr>
            <p:ph type="title"/>
          </p:nvPr>
        </p:nvSpPr>
        <p:spPr/>
        <p:txBody>
          <a:bodyPr>
            <a:normAutofit fontScale="90000"/>
          </a:bodyPr>
          <a:lstStyle/>
          <a:p>
            <a:r>
              <a:rPr lang="en-US" dirty="0"/>
              <a:t>Types of sequencing reads</a:t>
            </a:r>
          </a:p>
        </p:txBody>
      </p:sp>
      <p:sp>
        <p:nvSpPr>
          <p:cNvPr id="3" name="Content Placeholder 2">
            <a:extLst>
              <a:ext uri="{FF2B5EF4-FFF2-40B4-BE49-F238E27FC236}">
                <a16:creationId xmlns:a16="http://schemas.microsoft.com/office/drawing/2014/main" id="{2C9F2E48-E662-DD1F-29AE-FA64A8BD7E08}"/>
              </a:ext>
            </a:extLst>
          </p:cNvPr>
          <p:cNvSpPr>
            <a:spLocks noGrp="1"/>
          </p:cNvSpPr>
          <p:nvPr>
            <p:ph idx="1"/>
          </p:nvPr>
        </p:nvSpPr>
        <p:spPr>
          <a:xfrm>
            <a:off x="598620" y="1596539"/>
            <a:ext cx="10972800" cy="5039265"/>
          </a:xfrm>
        </p:spPr>
        <p:txBody>
          <a:bodyPr>
            <a:normAutofit/>
          </a:bodyPr>
          <a:lstStyle/>
          <a:p>
            <a:r>
              <a:rPr lang="en-US" dirty="0"/>
              <a:t>Paired-end reads: Illumina</a:t>
            </a:r>
            <a:br>
              <a:rPr lang="en-US" dirty="0"/>
            </a:br>
            <a:br>
              <a:rPr lang="en-US" dirty="0"/>
            </a:br>
            <a:r>
              <a:rPr lang="en-US" dirty="0"/>
              <a:t>5’ direction -&gt;</a:t>
            </a:r>
            <a:br>
              <a:rPr lang="en-US" dirty="0"/>
            </a:br>
            <a:r>
              <a:rPr lang="en-US" b="1" dirty="0">
                <a:solidFill>
                  <a:srgbClr val="00B050"/>
                </a:solidFill>
                <a:latin typeface="Courier New" panose="02070309020205020404" pitchFamily="49" charset="0"/>
                <a:cs typeface="Courier New" panose="02070309020205020404" pitchFamily="49" charset="0"/>
              </a:rPr>
              <a:t>AGATAGACATA</a:t>
            </a:r>
            <a:r>
              <a:rPr lang="en-US" b="1" dirty="0">
                <a:latin typeface="Courier New" panose="02070309020205020404" pitchFamily="49" charset="0"/>
                <a:cs typeface="Courier New" panose="02070309020205020404" pitchFamily="49" charset="0"/>
              </a:rPr>
              <a:t>GACATAGACAGATACACTCGATCG</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TCTATCTGTATCTGTATCTGTCTA</a:t>
            </a:r>
            <a:r>
              <a:rPr lang="en-US" b="1" dirty="0">
                <a:solidFill>
                  <a:srgbClr val="00B050"/>
                </a:solidFill>
                <a:latin typeface="Courier New" panose="02070309020205020404" pitchFamily="49" charset="0"/>
                <a:cs typeface="Courier New" panose="02070309020205020404" pitchFamily="49" charset="0"/>
              </a:rPr>
              <a:t>TGTGAGCTAGC</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a:t>
            </a:r>
            <a:r>
              <a:rPr lang="en-US" dirty="0">
                <a:cs typeface="Courier New" panose="02070309020205020404" pitchFamily="49" charset="0"/>
              </a:rPr>
              <a:t>&lt;-5’ reverse strand direction</a:t>
            </a:r>
          </a:p>
          <a:p>
            <a:r>
              <a:rPr lang="en-US" dirty="0">
                <a:cs typeface="Courier New" panose="02070309020205020404" pitchFamily="49" charset="0"/>
              </a:rPr>
              <a:t>You get:</a:t>
            </a:r>
            <a:br>
              <a:rPr lang="en-US" dirty="0">
                <a:cs typeface="Courier New" panose="02070309020205020404" pitchFamily="49" charset="0"/>
              </a:rPr>
            </a:br>
            <a:r>
              <a:rPr lang="en-US" b="1" dirty="0">
                <a:solidFill>
                  <a:srgbClr val="00B050"/>
                </a:solidFill>
                <a:latin typeface="Courier New" panose="02070309020205020404" pitchFamily="49" charset="0"/>
                <a:cs typeface="Courier New" panose="02070309020205020404" pitchFamily="49" charset="0"/>
              </a:rPr>
              <a:t>AGATAGACATA</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a:t>
            </a:r>
            <a:r>
              <a:rPr lang="en-US" dirty="0">
                <a:cs typeface="Courier New" panose="02070309020205020404" pitchFamily="49" charset="0"/>
              </a:rPr>
              <a:t>and</a:t>
            </a:r>
            <a:br>
              <a:rPr lang="en-US" b="1" dirty="0">
                <a:latin typeface="Courier New" panose="02070309020205020404" pitchFamily="49" charset="0"/>
                <a:cs typeface="Courier New" panose="02070309020205020404" pitchFamily="49" charset="0"/>
              </a:rPr>
            </a:br>
            <a:r>
              <a:rPr lang="en-US" b="1" dirty="0">
                <a:solidFill>
                  <a:srgbClr val="00B050"/>
                </a:solidFill>
                <a:latin typeface="Courier New" panose="02070309020205020404" pitchFamily="49" charset="0"/>
                <a:cs typeface="Courier New" panose="02070309020205020404" pitchFamily="49" charset="0"/>
              </a:rPr>
              <a:t>CGATCGAGTGT</a:t>
            </a:r>
            <a:br>
              <a:rPr lang="en-US" b="1" dirty="0">
                <a:latin typeface="Courier New" panose="02070309020205020404" pitchFamily="49" charset="0"/>
                <a:cs typeface="Courier New" panose="02070309020205020404" pitchFamily="49" charset="0"/>
              </a:rPr>
            </a:br>
            <a:endParaRPr lang="en-US" dirty="0">
              <a:cs typeface="Courier New" panose="02070309020205020404" pitchFamily="49" charset="0"/>
            </a:endParaRPr>
          </a:p>
          <a:p>
            <a:endParaRPr lang="en-US" dirty="0"/>
          </a:p>
          <a:p>
            <a:pPr marL="457200" lvl="1" indent="0">
              <a:buNone/>
            </a:pPr>
            <a:endParaRPr lang="en-US" dirty="0"/>
          </a:p>
        </p:txBody>
      </p:sp>
      <p:sp>
        <p:nvSpPr>
          <p:cNvPr id="4" name="Slide Number Placeholder 3">
            <a:extLst>
              <a:ext uri="{FF2B5EF4-FFF2-40B4-BE49-F238E27FC236}">
                <a16:creationId xmlns:a16="http://schemas.microsoft.com/office/drawing/2014/main" id="{C1FBD651-E7FD-C63A-00C2-F8B74D668AA5}"/>
              </a:ext>
            </a:extLst>
          </p:cNvPr>
          <p:cNvSpPr>
            <a:spLocks noGrp="1"/>
          </p:cNvSpPr>
          <p:nvPr>
            <p:ph type="sldNum" sz="quarter" idx="12"/>
          </p:nvPr>
        </p:nvSpPr>
        <p:spPr/>
        <p:txBody>
          <a:bodyPr/>
          <a:lstStyle/>
          <a:p>
            <a:fld id="{B82CCC60-E8CD-4174-8B1A-7DF615B22EEF}" type="slidenum">
              <a:rPr lang="en-US" smtClean="0"/>
              <a:pPr/>
              <a:t>19</a:t>
            </a:fld>
            <a:endParaRPr lang="en-US"/>
          </a:p>
        </p:txBody>
      </p:sp>
    </p:spTree>
    <p:extLst>
      <p:ext uri="{BB962C8B-B14F-4D97-AF65-F5344CB8AC3E}">
        <p14:creationId xmlns:p14="http://schemas.microsoft.com/office/powerpoint/2010/main" val="1439868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2B612B-98CB-C932-2033-A12B19051ED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F25939-4658-D534-5643-FDE75514C824}"/>
              </a:ext>
            </a:extLst>
          </p:cNvPr>
          <p:cNvSpPr>
            <a:spLocks noGrp="1"/>
          </p:cNvSpPr>
          <p:nvPr>
            <p:ph type="sldNum" sz="quarter" idx="12"/>
          </p:nvPr>
        </p:nvSpPr>
        <p:spPr/>
        <p:txBody>
          <a:bodyPr/>
          <a:lstStyle/>
          <a:p>
            <a:fld id="{B82CCC60-E8CD-4174-8B1A-7DF615B22EEF}" type="slidenum">
              <a:rPr lang="en-US" smtClean="0"/>
              <a:pPr/>
              <a:t>2</a:t>
            </a:fld>
            <a:endParaRPr lang="en-US"/>
          </a:p>
        </p:txBody>
      </p:sp>
      <p:sp>
        <p:nvSpPr>
          <p:cNvPr id="6" name="TextBox 5">
            <a:extLst>
              <a:ext uri="{FF2B5EF4-FFF2-40B4-BE49-F238E27FC236}">
                <a16:creationId xmlns:a16="http://schemas.microsoft.com/office/drawing/2014/main" id="{195DB5D2-140C-EDF7-8F2A-978926E093C8}"/>
              </a:ext>
            </a:extLst>
          </p:cNvPr>
          <p:cNvSpPr txBox="1"/>
          <p:nvPr/>
        </p:nvSpPr>
        <p:spPr>
          <a:xfrm>
            <a:off x="1308659" y="2437886"/>
            <a:ext cx="9677025" cy="1261884"/>
          </a:xfrm>
          <a:prstGeom prst="rect">
            <a:avLst/>
          </a:prstGeom>
          <a:noFill/>
        </p:spPr>
        <p:txBody>
          <a:bodyPr wrap="square">
            <a:spAutoFit/>
          </a:bodyPr>
          <a:lstStyle/>
          <a:p>
            <a:r>
              <a:rPr lang="en-US" sz="4400" b="1" i="1" dirty="0">
                <a:solidFill>
                  <a:srgbClr val="BE0260"/>
                </a:solidFill>
              </a:rPr>
              <a:t>Week 1</a:t>
            </a:r>
            <a:br>
              <a:rPr lang="en-US" sz="3200" b="1" dirty="0">
                <a:solidFill>
                  <a:srgbClr val="BE0260"/>
                </a:solidFill>
              </a:rPr>
            </a:br>
            <a:endParaRPr lang="en-US" sz="3200" b="1" dirty="0">
              <a:solidFill>
                <a:srgbClr val="BE0260"/>
              </a:solidFill>
            </a:endParaRPr>
          </a:p>
        </p:txBody>
      </p:sp>
      <p:sp>
        <p:nvSpPr>
          <p:cNvPr id="2" name="TextBox 1">
            <a:extLst>
              <a:ext uri="{FF2B5EF4-FFF2-40B4-BE49-F238E27FC236}">
                <a16:creationId xmlns:a16="http://schemas.microsoft.com/office/drawing/2014/main" id="{1019D3E0-3163-0D25-5B12-92B4E6621D3B}"/>
              </a:ext>
            </a:extLst>
          </p:cNvPr>
          <p:cNvSpPr txBox="1"/>
          <p:nvPr/>
        </p:nvSpPr>
        <p:spPr>
          <a:xfrm>
            <a:off x="1308659" y="4376878"/>
            <a:ext cx="9574682" cy="1200329"/>
          </a:xfrm>
          <a:prstGeom prst="rect">
            <a:avLst/>
          </a:prstGeom>
          <a:noFill/>
        </p:spPr>
        <p:txBody>
          <a:bodyPr wrap="square" rtlCol="0">
            <a:spAutoFit/>
          </a:bodyPr>
          <a:lstStyle/>
          <a:p>
            <a:r>
              <a:rPr lang="en-US" sz="2400" dirty="0"/>
              <a:t>Alexey V. Zimin</a:t>
            </a:r>
            <a:br>
              <a:rPr lang="en-US" sz="2400" dirty="0"/>
            </a:br>
            <a:r>
              <a:rPr lang="en-US" sz="2400" dirty="0"/>
              <a:t> </a:t>
            </a:r>
          </a:p>
          <a:p>
            <a:pPr algn="just"/>
            <a:r>
              <a:rPr lang="en-US" sz="2400" dirty="0"/>
              <a:t>JHU BME 580.417.707</a:t>
            </a:r>
          </a:p>
        </p:txBody>
      </p:sp>
    </p:spTree>
    <p:extLst>
      <p:ext uri="{BB962C8B-B14F-4D97-AF65-F5344CB8AC3E}">
        <p14:creationId xmlns:p14="http://schemas.microsoft.com/office/powerpoint/2010/main" val="2642750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Current DNA sequencing technologies</a:t>
            </a:r>
          </a:p>
        </p:txBody>
      </p:sp>
      <p:sp>
        <p:nvSpPr>
          <p:cNvPr id="4" name="Slide Number Placeholder 3">
            <a:extLst>
              <a:ext uri="{FF2B5EF4-FFF2-40B4-BE49-F238E27FC236}">
                <a16:creationId xmlns:a16="http://schemas.microsoft.com/office/drawing/2014/main" id="{BCA34BE0-BD77-4B6B-9720-35840D9D8317}"/>
              </a:ext>
            </a:extLst>
          </p:cNvPr>
          <p:cNvSpPr>
            <a:spLocks noGrp="1"/>
          </p:cNvSpPr>
          <p:nvPr>
            <p:ph type="sldNum" sz="quarter" idx="12"/>
          </p:nvPr>
        </p:nvSpPr>
        <p:spPr/>
        <p:txBody>
          <a:bodyPr/>
          <a:lstStyle/>
          <a:p>
            <a:fld id="{B82CCC60-E8CD-4174-8B1A-7DF615B22EEF}" type="slidenum">
              <a:rPr lang="en-US" smtClean="0"/>
              <a:pPr/>
              <a:t>20</a:t>
            </a:fld>
            <a:endParaRPr lang="en-US"/>
          </a:p>
        </p:txBody>
      </p:sp>
      <p:sp>
        <p:nvSpPr>
          <p:cNvPr id="7" name="Rectangle 3">
            <a:extLst>
              <a:ext uri="{FF2B5EF4-FFF2-40B4-BE49-F238E27FC236}">
                <a16:creationId xmlns:a16="http://schemas.microsoft.com/office/drawing/2014/main" id="{63CC3267-8713-4997-9CAA-BBB2CF4B50A4}"/>
              </a:ext>
            </a:extLst>
          </p:cNvPr>
          <p:cNvSpPr>
            <a:spLocks noGrp="1" noChangeArrowheads="1"/>
          </p:cNvSpPr>
          <p:nvPr>
            <p:ph idx="1"/>
          </p:nvPr>
        </p:nvSpPr>
        <p:spPr>
          <a:xfrm>
            <a:off x="1056735" y="1901950"/>
            <a:ext cx="10689350" cy="5410200"/>
          </a:xfrm>
        </p:spPr>
        <p:txBody>
          <a:bodyPr>
            <a:normAutofit/>
          </a:bodyPr>
          <a:lstStyle/>
          <a:p>
            <a:pPr eaLnBrk="1" hangingPunct="1">
              <a:lnSpc>
                <a:spcPct val="90000"/>
              </a:lnSpc>
              <a:defRPr/>
            </a:pPr>
            <a:r>
              <a:rPr lang="en-US" sz="2800" u="sng" dirty="0"/>
              <a:t>Short Reads: Illumina</a:t>
            </a:r>
          </a:p>
          <a:p>
            <a:pPr lvl="1" eaLnBrk="1" hangingPunct="1">
              <a:lnSpc>
                <a:spcPct val="90000"/>
              </a:lnSpc>
              <a:buFont typeface="Wingdings" pitchFamily="2" charset="2"/>
              <a:buNone/>
              <a:defRPr/>
            </a:pPr>
            <a:r>
              <a:rPr lang="en-US" sz="2400" dirty="0">
                <a:sym typeface="Wingdings" pitchFamily="2" charset="2"/>
              </a:rPr>
              <a:t> </a:t>
            </a:r>
            <a:r>
              <a:rPr lang="en-US" sz="2400" dirty="0"/>
              <a:t>Cheap: as low as $1K for </a:t>
            </a:r>
            <a:r>
              <a:rPr lang="en-US" sz="2400" i="1" dirty="0"/>
              <a:t>de novo </a:t>
            </a:r>
            <a:r>
              <a:rPr lang="en-US" sz="2400" dirty="0"/>
              <a:t>human genome</a:t>
            </a:r>
          </a:p>
          <a:p>
            <a:pPr lvl="1">
              <a:lnSpc>
                <a:spcPct val="90000"/>
              </a:lnSpc>
              <a:buNone/>
              <a:defRPr/>
            </a:pPr>
            <a:r>
              <a:rPr lang="en-US" sz="2400" dirty="0">
                <a:sym typeface="Wingdings" pitchFamily="2" charset="2"/>
              </a:rPr>
              <a:t> </a:t>
            </a:r>
            <a:r>
              <a:rPr lang="en-US" sz="2400" dirty="0"/>
              <a:t>Accurate: ~1% error rate</a:t>
            </a:r>
          </a:p>
          <a:p>
            <a:pPr lvl="1" eaLnBrk="1" hangingPunct="1">
              <a:lnSpc>
                <a:spcPct val="90000"/>
              </a:lnSpc>
              <a:buFont typeface="Wingdings" pitchFamily="2" charset="2"/>
              <a:buNone/>
              <a:defRPr/>
            </a:pPr>
            <a:r>
              <a:rPr lang="en-US" sz="2400" dirty="0">
                <a:sym typeface="Wingdings" pitchFamily="2" charset="2"/>
              </a:rPr>
              <a:t> Only</a:t>
            </a:r>
            <a:r>
              <a:rPr lang="en-US" sz="2400" dirty="0"/>
              <a:t> 150 to 300 bp reads, paired ends of 300-800bp fragments</a:t>
            </a:r>
            <a:br>
              <a:rPr lang="en-US" sz="2400" dirty="0"/>
            </a:br>
            <a:endParaRPr lang="en-US" sz="2400" dirty="0"/>
          </a:p>
          <a:p>
            <a:pPr eaLnBrk="1" hangingPunct="1">
              <a:lnSpc>
                <a:spcPct val="90000"/>
              </a:lnSpc>
              <a:defRPr/>
            </a:pPr>
            <a:r>
              <a:rPr lang="en-US" sz="2800" u="sng" dirty="0"/>
              <a:t>Long Reads: Oxford Nanopore and PacBio </a:t>
            </a:r>
            <a:r>
              <a:rPr lang="en-US" u="sng" dirty="0"/>
              <a:t>HiFi</a:t>
            </a:r>
            <a:endParaRPr lang="en-US" sz="2800" u="sng" dirty="0"/>
          </a:p>
          <a:p>
            <a:pPr lvl="1">
              <a:lnSpc>
                <a:spcPct val="90000"/>
              </a:lnSpc>
              <a:buNone/>
              <a:defRPr/>
            </a:pPr>
            <a:r>
              <a:rPr lang="en-US" sz="2400" dirty="0">
                <a:sym typeface="Wingdings" pitchFamily="2" charset="2"/>
              </a:rPr>
              <a:t> Ine</a:t>
            </a:r>
            <a:r>
              <a:rPr lang="en-US" sz="2400" dirty="0"/>
              <a:t>xpensive: $2-5k for a </a:t>
            </a:r>
            <a:r>
              <a:rPr lang="en-US" sz="2400" i="1" dirty="0"/>
              <a:t>de novo </a:t>
            </a:r>
            <a:r>
              <a:rPr lang="en-US" sz="2400" dirty="0"/>
              <a:t>human genome</a:t>
            </a:r>
          </a:p>
          <a:p>
            <a:pPr lvl="1">
              <a:lnSpc>
                <a:spcPct val="90000"/>
              </a:lnSpc>
              <a:buNone/>
              <a:defRPr/>
            </a:pPr>
            <a:r>
              <a:rPr lang="en-US" sz="2400" dirty="0">
                <a:sym typeface="Wingdings" pitchFamily="2" charset="2"/>
              </a:rPr>
              <a:t> </a:t>
            </a:r>
            <a:r>
              <a:rPr lang="en-US" sz="2400" dirty="0"/>
              <a:t>We get on average long 5-500Kbp reads</a:t>
            </a:r>
          </a:p>
          <a:p>
            <a:pPr lvl="1">
              <a:lnSpc>
                <a:spcPct val="90000"/>
              </a:lnSpc>
              <a:buNone/>
              <a:defRPr/>
            </a:pPr>
            <a:r>
              <a:rPr lang="en-US" sz="2400" dirty="0">
                <a:sym typeface="Wingdings" pitchFamily="2" charset="2"/>
              </a:rPr>
              <a:t> High error rate: ~3-7% for ONT, &lt;1% error rate for HiFi</a:t>
            </a:r>
            <a:endParaRPr lang="en-US" sz="2400" dirty="0"/>
          </a:p>
          <a:p>
            <a:pPr lvl="1" eaLnBrk="1" hangingPunct="1">
              <a:lnSpc>
                <a:spcPct val="90000"/>
              </a:lnSpc>
              <a:buNone/>
              <a:defRPr/>
            </a:pPr>
            <a:endParaRPr lang="en-US" sz="2400" dirty="0"/>
          </a:p>
          <a:p>
            <a:pPr eaLnBrk="1" hangingPunct="1">
              <a:lnSpc>
                <a:spcPct val="90000"/>
              </a:lnSpc>
              <a:defRPr/>
            </a:pPr>
            <a:endParaRPr lang="en-US" sz="2800" dirty="0"/>
          </a:p>
        </p:txBody>
      </p:sp>
    </p:spTree>
    <p:extLst>
      <p:ext uri="{BB962C8B-B14F-4D97-AF65-F5344CB8AC3E}">
        <p14:creationId xmlns:p14="http://schemas.microsoft.com/office/powerpoint/2010/main" val="1257199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2C320-A59E-6BB6-DC92-BC81B08B2E00}"/>
              </a:ext>
            </a:extLst>
          </p:cNvPr>
          <p:cNvSpPr>
            <a:spLocks noGrp="1"/>
          </p:cNvSpPr>
          <p:nvPr>
            <p:ph type="title"/>
          </p:nvPr>
        </p:nvSpPr>
        <p:spPr/>
        <p:txBody>
          <a:bodyPr>
            <a:normAutofit fontScale="90000"/>
          </a:bodyPr>
          <a:lstStyle/>
          <a:p>
            <a:r>
              <a:rPr lang="en-US" dirty="0"/>
              <a:t>Introduction to the course</a:t>
            </a:r>
          </a:p>
        </p:txBody>
      </p:sp>
      <p:sp>
        <p:nvSpPr>
          <p:cNvPr id="3" name="Content Placeholder 2">
            <a:extLst>
              <a:ext uri="{FF2B5EF4-FFF2-40B4-BE49-F238E27FC236}">
                <a16:creationId xmlns:a16="http://schemas.microsoft.com/office/drawing/2014/main" id="{B97B37B7-B419-CB2A-6F45-494BD789BA6B}"/>
              </a:ext>
            </a:extLst>
          </p:cNvPr>
          <p:cNvSpPr>
            <a:spLocks noGrp="1"/>
          </p:cNvSpPr>
          <p:nvPr>
            <p:ph idx="1"/>
          </p:nvPr>
        </p:nvSpPr>
        <p:spPr>
          <a:xfrm>
            <a:off x="598620" y="2054655"/>
            <a:ext cx="10972800" cy="4666821"/>
          </a:xfrm>
        </p:spPr>
        <p:txBody>
          <a:bodyPr>
            <a:normAutofit fontScale="85000" lnSpcReduction="10000"/>
          </a:bodyPr>
          <a:lstStyle/>
          <a:p>
            <a:r>
              <a:rPr lang="en-US" b="1" dirty="0"/>
              <a:t>Professor:</a:t>
            </a:r>
            <a:r>
              <a:rPr lang="en-US" dirty="0"/>
              <a:t> Alexey Zimin,  </a:t>
            </a:r>
            <a:r>
              <a:rPr lang="en-US" u="sng" dirty="0">
                <a:hlinkClick r:id="rId2"/>
              </a:rPr>
              <a:t>https://ccb.jhu.edu/people/alekseyz/</a:t>
            </a:r>
            <a:endParaRPr lang="en-US" u="sng" dirty="0"/>
          </a:p>
          <a:p>
            <a:r>
              <a:rPr lang="en-US" b="1" dirty="0"/>
              <a:t>Times:</a:t>
            </a:r>
            <a:r>
              <a:rPr lang="en-US" dirty="0"/>
              <a:t> MWF, 8:00am – 8:50am </a:t>
            </a:r>
          </a:p>
          <a:p>
            <a:r>
              <a:rPr lang="en-US" b="1" dirty="0"/>
              <a:t>Location:</a:t>
            </a:r>
            <a:r>
              <a:rPr lang="en-US" dirty="0"/>
              <a:t> Hodson 203</a:t>
            </a:r>
          </a:p>
          <a:p>
            <a:r>
              <a:rPr lang="en-US" b="1" dirty="0"/>
              <a:t>Office hours and location:</a:t>
            </a:r>
            <a:r>
              <a:rPr lang="en-US" dirty="0"/>
              <a:t> Wyman Park building, second floor, S237, Wednesdays 4pm-5pm.</a:t>
            </a:r>
          </a:p>
          <a:p>
            <a:r>
              <a:rPr lang="en-US" b="1" dirty="0"/>
              <a:t>Textbook:</a:t>
            </a:r>
            <a:r>
              <a:rPr lang="en-US" dirty="0"/>
              <a:t> None, all lecture slides will be made available online</a:t>
            </a:r>
          </a:p>
          <a:p>
            <a:r>
              <a:rPr lang="en-US" b="1" dirty="0"/>
              <a:t>Attendance policy: </a:t>
            </a:r>
            <a:r>
              <a:rPr lang="en-US" dirty="0"/>
              <a:t>attendance is mandatory, no video/audio lecture recordings will be made available online. Lecture slides will be available online.</a:t>
            </a:r>
          </a:p>
          <a:p>
            <a:r>
              <a:rPr lang="en-US" b="1" dirty="0"/>
              <a:t>GRADING POLICY:</a:t>
            </a:r>
            <a:r>
              <a:rPr lang="en-US" dirty="0"/>
              <a:t> Six laboratory assignments are worth 14% each. The in-class presentation is worth 16%.</a:t>
            </a:r>
          </a:p>
          <a:p>
            <a:r>
              <a:rPr lang="en-US" dirty="0"/>
              <a:t>This is a new course.  The pace of the course and topics covered may be adjusted as we go through the semester.</a:t>
            </a:r>
          </a:p>
        </p:txBody>
      </p:sp>
      <p:sp>
        <p:nvSpPr>
          <p:cNvPr id="4" name="Slide Number Placeholder 3">
            <a:extLst>
              <a:ext uri="{FF2B5EF4-FFF2-40B4-BE49-F238E27FC236}">
                <a16:creationId xmlns:a16="http://schemas.microsoft.com/office/drawing/2014/main" id="{0F9292D2-1731-815F-4FBC-D993321A78FC}"/>
              </a:ext>
            </a:extLst>
          </p:cNvPr>
          <p:cNvSpPr>
            <a:spLocks noGrp="1"/>
          </p:cNvSpPr>
          <p:nvPr>
            <p:ph type="sldNum" sz="quarter" idx="12"/>
          </p:nvPr>
        </p:nvSpPr>
        <p:spPr/>
        <p:txBody>
          <a:bodyPr/>
          <a:lstStyle/>
          <a:p>
            <a:fld id="{B82CCC60-E8CD-4174-8B1A-7DF615B22EEF}" type="slidenum">
              <a:rPr lang="en-US" smtClean="0"/>
              <a:pPr/>
              <a:t>3</a:t>
            </a:fld>
            <a:endParaRPr lang="en-US"/>
          </a:p>
        </p:txBody>
      </p:sp>
    </p:spTree>
    <p:extLst>
      <p:ext uri="{BB962C8B-B14F-4D97-AF65-F5344CB8AC3E}">
        <p14:creationId xmlns:p14="http://schemas.microsoft.com/office/powerpoint/2010/main" val="999224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813C6-CF5E-F19A-1911-C0248DCADEF8}"/>
              </a:ext>
            </a:extLst>
          </p:cNvPr>
          <p:cNvSpPr>
            <a:spLocks noGrp="1"/>
          </p:cNvSpPr>
          <p:nvPr>
            <p:ph type="title"/>
          </p:nvPr>
        </p:nvSpPr>
        <p:spPr/>
        <p:txBody>
          <a:bodyPr>
            <a:normAutofit fontScale="90000"/>
          </a:bodyPr>
          <a:lstStyle/>
          <a:p>
            <a:r>
              <a:rPr lang="en-US" dirty="0"/>
              <a:t>More on the grades</a:t>
            </a:r>
          </a:p>
        </p:txBody>
      </p:sp>
      <p:sp>
        <p:nvSpPr>
          <p:cNvPr id="3" name="Content Placeholder 2">
            <a:extLst>
              <a:ext uri="{FF2B5EF4-FFF2-40B4-BE49-F238E27FC236}">
                <a16:creationId xmlns:a16="http://schemas.microsoft.com/office/drawing/2014/main" id="{19EF5C3B-90EF-64E1-09AF-4D77CB47BE41}"/>
              </a:ext>
            </a:extLst>
          </p:cNvPr>
          <p:cNvSpPr>
            <a:spLocks noGrp="1"/>
          </p:cNvSpPr>
          <p:nvPr>
            <p:ph idx="1"/>
          </p:nvPr>
        </p:nvSpPr>
        <p:spPr>
          <a:xfrm>
            <a:off x="598620" y="1596539"/>
            <a:ext cx="10972800" cy="5039265"/>
          </a:xfrm>
        </p:spPr>
        <p:txBody>
          <a:bodyPr>
            <a:normAutofit lnSpcReduction="10000"/>
          </a:bodyPr>
          <a:lstStyle/>
          <a:p>
            <a:r>
              <a:rPr lang="en-US" dirty="0"/>
              <a:t>Grades will be derived from six lab assignments, and an in-class presentation</a:t>
            </a:r>
          </a:p>
          <a:p>
            <a:r>
              <a:rPr lang="en-US" dirty="0"/>
              <a:t>Lab assignments will include writing a code to accomplish certain task and may include additional task to plot outputs (depending on the assignment)</a:t>
            </a:r>
          </a:p>
          <a:p>
            <a:r>
              <a:rPr lang="en-US" dirty="0"/>
              <a:t>You can write code in python,  all code submissions will be handled and graded by </a:t>
            </a:r>
            <a:r>
              <a:rPr lang="en-US" dirty="0" err="1"/>
              <a:t>GradeScope</a:t>
            </a:r>
            <a:endParaRPr lang="en-US" dirty="0"/>
          </a:p>
          <a:p>
            <a:r>
              <a:rPr lang="en-US" dirty="0"/>
              <a:t>You can use AI (e.g. ChatGPT or MS Copilot) to help you with writing the code, however, the you must understand that an AI will always provide very similar code when prompted. If several students submit very similar code, this will be flagged in </a:t>
            </a:r>
            <a:r>
              <a:rPr lang="en-US" dirty="0" err="1"/>
              <a:t>GradeScope</a:t>
            </a:r>
            <a:r>
              <a:rPr lang="en-US" dirty="0"/>
              <a:t>, and may become grounds for investigation for cheating</a:t>
            </a:r>
          </a:p>
        </p:txBody>
      </p:sp>
      <p:sp>
        <p:nvSpPr>
          <p:cNvPr id="4" name="Slide Number Placeholder 3">
            <a:extLst>
              <a:ext uri="{FF2B5EF4-FFF2-40B4-BE49-F238E27FC236}">
                <a16:creationId xmlns:a16="http://schemas.microsoft.com/office/drawing/2014/main" id="{83A99E4E-B0AA-3BAF-4E55-D4E09E795A22}"/>
              </a:ext>
            </a:extLst>
          </p:cNvPr>
          <p:cNvSpPr>
            <a:spLocks noGrp="1"/>
          </p:cNvSpPr>
          <p:nvPr>
            <p:ph type="sldNum" sz="quarter" idx="12"/>
          </p:nvPr>
        </p:nvSpPr>
        <p:spPr/>
        <p:txBody>
          <a:bodyPr/>
          <a:lstStyle/>
          <a:p>
            <a:fld id="{B82CCC60-E8CD-4174-8B1A-7DF615B22EEF}" type="slidenum">
              <a:rPr lang="en-US" smtClean="0"/>
              <a:pPr/>
              <a:t>4</a:t>
            </a:fld>
            <a:endParaRPr lang="en-US"/>
          </a:p>
        </p:txBody>
      </p:sp>
    </p:spTree>
    <p:extLst>
      <p:ext uri="{BB962C8B-B14F-4D97-AF65-F5344CB8AC3E}">
        <p14:creationId xmlns:p14="http://schemas.microsoft.com/office/powerpoint/2010/main" val="365534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4AF5A-638B-145D-8A82-3BE9133613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DC3353-9A9C-3489-FDEF-EC89FA78FC11}"/>
              </a:ext>
            </a:extLst>
          </p:cNvPr>
          <p:cNvSpPr>
            <a:spLocks noGrp="1"/>
          </p:cNvSpPr>
          <p:nvPr>
            <p:ph type="title"/>
          </p:nvPr>
        </p:nvSpPr>
        <p:spPr/>
        <p:txBody>
          <a:bodyPr>
            <a:normAutofit fontScale="90000"/>
          </a:bodyPr>
          <a:lstStyle/>
          <a:p>
            <a:r>
              <a:rPr lang="en-US" dirty="0"/>
              <a:t>Reading list and presentations</a:t>
            </a:r>
          </a:p>
        </p:txBody>
      </p:sp>
      <p:sp>
        <p:nvSpPr>
          <p:cNvPr id="3" name="Content Placeholder 2">
            <a:extLst>
              <a:ext uri="{FF2B5EF4-FFF2-40B4-BE49-F238E27FC236}">
                <a16:creationId xmlns:a16="http://schemas.microsoft.com/office/drawing/2014/main" id="{2B47A926-0D3F-296B-21A2-0A81ED1DAB52}"/>
              </a:ext>
            </a:extLst>
          </p:cNvPr>
          <p:cNvSpPr>
            <a:spLocks noGrp="1"/>
          </p:cNvSpPr>
          <p:nvPr>
            <p:ph idx="1"/>
          </p:nvPr>
        </p:nvSpPr>
        <p:spPr>
          <a:xfrm>
            <a:off x="597472" y="2054655"/>
            <a:ext cx="10972800" cy="4301696"/>
          </a:xfrm>
        </p:spPr>
        <p:txBody>
          <a:bodyPr>
            <a:normAutofit/>
          </a:bodyPr>
          <a:lstStyle/>
          <a:p>
            <a:r>
              <a:rPr lang="en-US" dirty="0"/>
              <a:t>I will share a Google Sheet listing a set of papers on genome assembly/annotation</a:t>
            </a:r>
          </a:p>
          <a:p>
            <a:r>
              <a:rPr lang="en-US" dirty="0"/>
              <a:t>Each student can choose a paper they will read (you are welcome to read more than one). </a:t>
            </a:r>
          </a:p>
          <a:p>
            <a:r>
              <a:rPr lang="en-US" dirty="0"/>
              <a:t>Each student will them prepare a 10-minute presentation on an aspect of a paper related to what we studied in class. </a:t>
            </a:r>
          </a:p>
          <a:p>
            <a:r>
              <a:rPr lang="en-US" dirty="0"/>
              <a:t>The presentations will be scheduled during the last three weeks of the course, and they are worth 16% of the grade</a:t>
            </a:r>
          </a:p>
          <a:p>
            <a:endParaRPr lang="en-US" dirty="0"/>
          </a:p>
        </p:txBody>
      </p:sp>
      <p:sp>
        <p:nvSpPr>
          <p:cNvPr id="4" name="Slide Number Placeholder 3">
            <a:extLst>
              <a:ext uri="{FF2B5EF4-FFF2-40B4-BE49-F238E27FC236}">
                <a16:creationId xmlns:a16="http://schemas.microsoft.com/office/drawing/2014/main" id="{CA619E31-38DC-B6A3-9554-C6BA937F30D2}"/>
              </a:ext>
            </a:extLst>
          </p:cNvPr>
          <p:cNvSpPr>
            <a:spLocks noGrp="1"/>
          </p:cNvSpPr>
          <p:nvPr>
            <p:ph type="sldNum" sz="quarter" idx="12"/>
          </p:nvPr>
        </p:nvSpPr>
        <p:spPr/>
        <p:txBody>
          <a:bodyPr/>
          <a:lstStyle/>
          <a:p>
            <a:fld id="{B82CCC60-E8CD-4174-8B1A-7DF615B22EEF}" type="slidenum">
              <a:rPr lang="en-US" smtClean="0"/>
              <a:pPr/>
              <a:t>5</a:t>
            </a:fld>
            <a:endParaRPr lang="en-US"/>
          </a:p>
        </p:txBody>
      </p:sp>
    </p:spTree>
    <p:extLst>
      <p:ext uri="{BB962C8B-B14F-4D97-AF65-F5344CB8AC3E}">
        <p14:creationId xmlns:p14="http://schemas.microsoft.com/office/powerpoint/2010/main" val="3790567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E613B-1931-5322-CE3B-0410BFF18CCF}"/>
              </a:ext>
            </a:extLst>
          </p:cNvPr>
          <p:cNvSpPr>
            <a:spLocks noGrp="1"/>
          </p:cNvSpPr>
          <p:nvPr>
            <p:ph type="title"/>
          </p:nvPr>
        </p:nvSpPr>
        <p:spPr/>
        <p:txBody>
          <a:bodyPr>
            <a:normAutofit fontScale="90000"/>
          </a:bodyPr>
          <a:lstStyle/>
          <a:p>
            <a:r>
              <a:rPr lang="en-US" dirty="0"/>
              <a:t>Concepts we will learn</a:t>
            </a:r>
          </a:p>
        </p:txBody>
      </p:sp>
      <p:sp>
        <p:nvSpPr>
          <p:cNvPr id="3" name="Content Placeholder 2">
            <a:extLst>
              <a:ext uri="{FF2B5EF4-FFF2-40B4-BE49-F238E27FC236}">
                <a16:creationId xmlns:a16="http://schemas.microsoft.com/office/drawing/2014/main" id="{350B2E19-F44E-A885-A753-15020D4916B1}"/>
              </a:ext>
            </a:extLst>
          </p:cNvPr>
          <p:cNvSpPr>
            <a:spLocks noGrp="1"/>
          </p:cNvSpPr>
          <p:nvPr>
            <p:ph idx="1"/>
          </p:nvPr>
        </p:nvSpPr>
        <p:spPr>
          <a:xfrm>
            <a:off x="597472" y="2054655"/>
            <a:ext cx="10972800" cy="3918803"/>
          </a:xfrm>
        </p:spPr>
        <p:txBody>
          <a:bodyPr/>
          <a:lstStyle/>
          <a:p>
            <a:r>
              <a:rPr lang="en-US" dirty="0"/>
              <a:t>Basics DNA/RNA sequencing</a:t>
            </a:r>
          </a:p>
          <a:p>
            <a:r>
              <a:rPr lang="en-US" dirty="0"/>
              <a:t>Alignment of DNA/RNA/AA sequences, suffix arrays, BW transform, Smith-Waterman alignment</a:t>
            </a:r>
          </a:p>
          <a:p>
            <a:r>
              <a:rPr lang="en-US" dirty="0"/>
              <a:t>Assembly methods of DNA/RNA sequencing data and corresponding data structures: k-mer and overlap graphs</a:t>
            </a:r>
          </a:p>
          <a:p>
            <a:r>
              <a:rPr lang="en-US" dirty="0"/>
              <a:t>Evaluation of assemblies</a:t>
            </a:r>
          </a:p>
          <a:p>
            <a:r>
              <a:rPr lang="en-US" dirty="0"/>
              <a:t>Making sense of the genomic sequence -- introduction to genome annotation</a:t>
            </a:r>
          </a:p>
          <a:p>
            <a:endParaRPr lang="en-US" dirty="0"/>
          </a:p>
        </p:txBody>
      </p:sp>
      <p:sp>
        <p:nvSpPr>
          <p:cNvPr id="4" name="Slide Number Placeholder 3">
            <a:extLst>
              <a:ext uri="{FF2B5EF4-FFF2-40B4-BE49-F238E27FC236}">
                <a16:creationId xmlns:a16="http://schemas.microsoft.com/office/drawing/2014/main" id="{AE15C277-C6A4-E5B7-63B3-0BC8B74D377D}"/>
              </a:ext>
            </a:extLst>
          </p:cNvPr>
          <p:cNvSpPr>
            <a:spLocks noGrp="1"/>
          </p:cNvSpPr>
          <p:nvPr>
            <p:ph type="sldNum" sz="quarter" idx="12"/>
          </p:nvPr>
        </p:nvSpPr>
        <p:spPr/>
        <p:txBody>
          <a:bodyPr/>
          <a:lstStyle/>
          <a:p>
            <a:fld id="{B82CCC60-E8CD-4174-8B1A-7DF615B22EEF}" type="slidenum">
              <a:rPr lang="en-US" smtClean="0"/>
              <a:pPr/>
              <a:t>6</a:t>
            </a:fld>
            <a:endParaRPr lang="en-US"/>
          </a:p>
        </p:txBody>
      </p:sp>
    </p:spTree>
    <p:extLst>
      <p:ext uri="{BB962C8B-B14F-4D97-AF65-F5344CB8AC3E}">
        <p14:creationId xmlns:p14="http://schemas.microsoft.com/office/powerpoint/2010/main" val="3431220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C4F8B-CDAB-CFF6-2F26-3E0E42DF55CA}"/>
              </a:ext>
            </a:extLst>
          </p:cNvPr>
          <p:cNvSpPr>
            <a:spLocks noGrp="1"/>
          </p:cNvSpPr>
          <p:nvPr>
            <p:ph type="title"/>
          </p:nvPr>
        </p:nvSpPr>
        <p:spPr/>
        <p:txBody>
          <a:bodyPr>
            <a:normAutofit fontScale="90000"/>
          </a:bodyPr>
          <a:lstStyle/>
          <a:p>
            <a:r>
              <a:rPr lang="en-US" dirty="0"/>
              <a:t>Computing facility</a:t>
            </a:r>
          </a:p>
        </p:txBody>
      </p:sp>
      <p:sp>
        <p:nvSpPr>
          <p:cNvPr id="3" name="Content Placeholder 2">
            <a:extLst>
              <a:ext uri="{FF2B5EF4-FFF2-40B4-BE49-F238E27FC236}">
                <a16:creationId xmlns:a16="http://schemas.microsoft.com/office/drawing/2014/main" id="{4BCFBD16-2336-DD16-E500-F0C719D3871C}"/>
              </a:ext>
            </a:extLst>
          </p:cNvPr>
          <p:cNvSpPr>
            <a:spLocks noGrp="1"/>
          </p:cNvSpPr>
          <p:nvPr>
            <p:ph idx="1"/>
          </p:nvPr>
        </p:nvSpPr>
        <p:spPr>
          <a:xfrm>
            <a:off x="597472" y="1787986"/>
            <a:ext cx="10972800" cy="3918803"/>
          </a:xfrm>
        </p:spPr>
        <p:txBody>
          <a:bodyPr/>
          <a:lstStyle/>
          <a:p>
            <a:r>
              <a:rPr lang="en-US" dirty="0"/>
              <a:t>I designed most of the lab assignments to be light on the data/computing, a laptop with 8-16Gb of RAM and a few Gb of available disk space will be enough for the labs</a:t>
            </a:r>
          </a:p>
          <a:p>
            <a:r>
              <a:rPr lang="en-US" dirty="0"/>
              <a:t>You can use campus computing facilities that are available to you</a:t>
            </a:r>
          </a:p>
          <a:p>
            <a:r>
              <a:rPr lang="en-US" dirty="0"/>
              <a:t>Talk to me after class if you need computer access</a:t>
            </a:r>
          </a:p>
        </p:txBody>
      </p:sp>
      <p:sp>
        <p:nvSpPr>
          <p:cNvPr id="4" name="Slide Number Placeholder 3">
            <a:extLst>
              <a:ext uri="{FF2B5EF4-FFF2-40B4-BE49-F238E27FC236}">
                <a16:creationId xmlns:a16="http://schemas.microsoft.com/office/drawing/2014/main" id="{2877BFDB-D530-D602-2E8C-DACC5E75CC18}"/>
              </a:ext>
            </a:extLst>
          </p:cNvPr>
          <p:cNvSpPr>
            <a:spLocks noGrp="1"/>
          </p:cNvSpPr>
          <p:nvPr>
            <p:ph type="sldNum" sz="quarter" idx="12"/>
          </p:nvPr>
        </p:nvSpPr>
        <p:spPr/>
        <p:txBody>
          <a:bodyPr/>
          <a:lstStyle/>
          <a:p>
            <a:fld id="{B82CCC60-E8CD-4174-8B1A-7DF615B22EEF}" type="slidenum">
              <a:rPr lang="en-US" smtClean="0"/>
              <a:pPr/>
              <a:t>7</a:t>
            </a:fld>
            <a:endParaRPr lang="en-US"/>
          </a:p>
        </p:txBody>
      </p:sp>
    </p:spTree>
    <p:extLst>
      <p:ext uri="{BB962C8B-B14F-4D97-AF65-F5344CB8AC3E}">
        <p14:creationId xmlns:p14="http://schemas.microsoft.com/office/powerpoint/2010/main" val="2756968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9705F-2E18-7D0C-AFCA-58EF3F1E778E}"/>
              </a:ext>
            </a:extLst>
          </p:cNvPr>
          <p:cNvSpPr>
            <a:spLocks noGrp="1"/>
          </p:cNvSpPr>
          <p:nvPr>
            <p:ph type="title"/>
          </p:nvPr>
        </p:nvSpPr>
        <p:spPr/>
        <p:txBody>
          <a:bodyPr>
            <a:normAutofit fontScale="90000"/>
          </a:bodyPr>
          <a:lstStyle/>
          <a:p>
            <a:r>
              <a:rPr lang="en-US" dirty="0"/>
              <a:t>What is DNA?</a:t>
            </a:r>
          </a:p>
        </p:txBody>
      </p:sp>
      <p:sp>
        <p:nvSpPr>
          <p:cNvPr id="4" name="Slide Number Placeholder 3">
            <a:extLst>
              <a:ext uri="{FF2B5EF4-FFF2-40B4-BE49-F238E27FC236}">
                <a16:creationId xmlns:a16="http://schemas.microsoft.com/office/drawing/2014/main" id="{26BEAA35-F6C6-8520-E052-73608F11DB4D}"/>
              </a:ext>
            </a:extLst>
          </p:cNvPr>
          <p:cNvSpPr>
            <a:spLocks noGrp="1"/>
          </p:cNvSpPr>
          <p:nvPr>
            <p:ph type="sldNum" sz="quarter" idx="12"/>
          </p:nvPr>
        </p:nvSpPr>
        <p:spPr/>
        <p:txBody>
          <a:bodyPr/>
          <a:lstStyle/>
          <a:p>
            <a:fld id="{B82CCC60-E8CD-4174-8B1A-7DF615B22EEF}" type="slidenum">
              <a:rPr lang="en-US" smtClean="0"/>
              <a:pPr/>
              <a:t>8</a:t>
            </a:fld>
            <a:endParaRPr lang="en-US"/>
          </a:p>
        </p:txBody>
      </p:sp>
      <p:pic>
        <p:nvPicPr>
          <p:cNvPr id="7" name="Picture 4" descr="dna_cpk_lg">
            <a:extLst>
              <a:ext uri="{FF2B5EF4-FFF2-40B4-BE49-F238E27FC236}">
                <a16:creationId xmlns:a16="http://schemas.microsoft.com/office/drawing/2014/main" id="{C8F8BB85-2D21-0D62-902C-EC586E217A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210" y="1749245"/>
            <a:ext cx="4733855" cy="4840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a:extLst>
              <a:ext uri="{FF2B5EF4-FFF2-40B4-BE49-F238E27FC236}">
                <a16:creationId xmlns:a16="http://schemas.microsoft.com/office/drawing/2014/main" id="{901210FC-B53E-1AF0-E2E2-F75F5A29BB0E}"/>
              </a:ext>
            </a:extLst>
          </p:cNvPr>
          <p:cNvSpPr txBox="1">
            <a:spLocks noChangeArrowheads="1"/>
          </p:cNvSpPr>
          <p:nvPr/>
        </p:nvSpPr>
        <p:spPr bwMode="auto">
          <a:xfrm>
            <a:off x="5105400" y="1410355"/>
            <a:ext cx="6466020"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257300" indent="-3429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a:spcBef>
                <a:spcPct val="50000"/>
              </a:spcBef>
              <a:buFontTx/>
              <a:buChar char="•"/>
            </a:pPr>
            <a:r>
              <a:rPr lang="en-US" altLang="en-US" sz="2400" dirty="0">
                <a:latin typeface="Arial" panose="020B0604020202020204" pitchFamily="34" charset="0"/>
              </a:rPr>
              <a:t>Most cells in all living beings have a DNA molecule in their nucleus </a:t>
            </a:r>
          </a:p>
          <a:p>
            <a:pPr>
              <a:spcBef>
                <a:spcPct val="50000"/>
              </a:spcBef>
              <a:buFontTx/>
              <a:buChar char="•"/>
            </a:pPr>
            <a:r>
              <a:rPr lang="en-US" altLang="en-US" sz="2400" dirty="0">
                <a:latin typeface="Arial" panose="020B0604020202020204" pitchFamily="34" charset="0"/>
              </a:rPr>
              <a:t>DNA abbreviates </a:t>
            </a:r>
            <a:r>
              <a:rPr lang="en-US" altLang="en-US" sz="2400" dirty="0" err="1">
                <a:latin typeface="Arial" panose="020B0604020202020204" pitchFamily="34" charset="0"/>
              </a:rPr>
              <a:t>DeoxyriboNucleic</a:t>
            </a:r>
            <a:r>
              <a:rPr lang="en-US" altLang="en-US" sz="2400" dirty="0">
                <a:latin typeface="Arial" panose="020B0604020202020204" pitchFamily="34" charset="0"/>
              </a:rPr>
              <a:t> Acid </a:t>
            </a:r>
          </a:p>
          <a:p>
            <a:pPr>
              <a:spcBef>
                <a:spcPct val="50000"/>
              </a:spcBef>
              <a:buFontTx/>
              <a:buChar char="•"/>
            </a:pPr>
            <a:r>
              <a:rPr lang="en-US" altLang="en-US" sz="2400" dirty="0">
                <a:latin typeface="Arial" panose="020B0604020202020204" pitchFamily="34" charset="0"/>
              </a:rPr>
              <a:t>Determines the structure, function, and behavior of the cell </a:t>
            </a:r>
          </a:p>
          <a:p>
            <a:pPr eaLnBrk="1" hangingPunct="1">
              <a:spcBef>
                <a:spcPct val="50000"/>
              </a:spcBef>
              <a:buFontTx/>
              <a:buChar char="•"/>
            </a:pPr>
            <a:r>
              <a:rPr lang="en-US" altLang="en-US" sz="2400" dirty="0">
                <a:latin typeface="Arial" panose="020B0604020202020204" pitchFamily="34" charset="0"/>
              </a:rPr>
              <a:t>Linear, d</a:t>
            </a:r>
            <a:r>
              <a:rPr lang="ru-RU" altLang="en-US" sz="2400" dirty="0">
                <a:latin typeface="Arial" panose="020B0604020202020204" pitchFamily="34" charset="0"/>
              </a:rPr>
              <a:t>ouble-stranded, </a:t>
            </a:r>
            <a:r>
              <a:rPr lang="en-US" altLang="en-US" sz="2400" dirty="0">
                <a:latin typeface="Arial" panose="020B0604020202020204" pitchFamily="34" charset="0"/>
              </a:rPr>
              <a:t>h</a:t>
            </a:r>
            <a:r>
              <a:rPr lang="ru-RU" altLang="en-US" sz="2400" dirty="0">
                <a:latin typeface="Arial" panose="020B0604020202020204" pitchFamily="34" charset="0"/>
              </a:rPr>
              <a:t>elical molecul</a:t>
            </a:r>
            <a:r>
              <a:rPr lang="en-US" altLang="en-US" sz="2400" dirty="0">
                <a:latin typeface="Arial" panose="020B0604020202020204" pitchFamily="34" charset="0"/>
              </a:rPr>
              <a:t>e.</a:t>
            </a:r>
          </a:p>
          <a:p>
            <a:pPr eaLnBrk="1" hangingPunct="1">
              <a:spcBef>
                <a:spcPct val="50000"/>
              </a:spcBef>
              <a:buFontTx/>
              <a:buChar char="•"/>
            </a:pPr>
            <a:r>
              <a:rPr lang="en-US" altLang="en-US" sz="2400" dirty="0">
                <a:latin typeface="Arial" panose="020B0604020202020204" pitchFamily="34" charset="0"/>
              </a:rPr>
              <a:t>Consists of four types of nucleotides (bases):</a:t>
            </a:r>
          </a:p>
          <a:p>
            <a:pPr eaLnBrk="1" hangingPunct="1">
              <a:spcBef>
                <a:spcPct val="50000"/>
              </a:spcBef>
            </a:pPr>
            <a:r>
              <a:rPr lang="en-US" altLang="en-US" sz="2400" dirty="0">
                <a:latin typeface="Arial" panose="020B0604020202020204" pitchFamily="34" charset="0"/>
              </a:rPr>
              <a:t>           </a:t>
            </a:r>
            <a:r>
              <a:rPr lang="ru-RU" altLang="en-US" sz="2400" dirty="0">
                <a:latin typeface="Arial" panose="020B0604020202020204" pitchFamily="34" charset="0"/>
              </a:rPr>
              <a:t>adenine (</a:t>
            </a:r>
            <a:r>
              <a:rPr lang="ru-RU" altLang="en-US" sz="2400" dirty="0">
                <a:solidFill>
                  <a:schemeClr val="accent4"/>
                </a:solidFill>
                <a:latin typeface="Arial" panose="020B0604020202020204" pitchFamily="34" charset="0"/>
              </a:rPr>
              <a:t>A</a:t>
            </a:r>
            <a:r>
              <a:rPr lang="ru-RU" altLang="en-US" sz="2400" dirty="0">
                <a:latin typeface="Arial" panose="020B0604020202020204" pitchFamily="34" charset="0"/>
              </a:rPr>
              <a:t>)</a:t>
            </a:r>
            <a:endParaRPr lang="en-US" altLang="en-US" sz="2400" dirty="0">
              <a:latin typeface="Arial" panose="020B0604020202020204" pitchFamily="34" charset="0"/>
            </a:endParaRPr>
          </a:p>
          <a:p>
            <a:pPr lvl="2" eaLnBrk="1" hangingPunct="1"/>
            <a:r>
              <a:rPr lang="ru-RU" altLang="en-US" sz="2400" dirty="0">
                <a:latin typeface="Arial" panose="020B0604020202020204" pitchFamily="34" charset="0"/>
              </a:rPr>
              <a:t>thymine (</a:t>
            </a:r>
            <a:r>
              <a:rPr lang="ru-RU" altLang="en-US" sz="2400" dirty="0">
                <a:solidFill>
                  <a:schemeClr val="accent4"/>
                </a:solidFill>
                <a:latin typeface="Arial" panose="020B0604020202020204" pitchFamily="34" charset="0"/>
              </a:rPr>
              <a:t>T</a:t>
            </a:r>
            <a:r>
              <a:rPr lang="en-US" altLang="en-US" sz="2400" dirty="0">
                <a:latin typeface="Arial" panose="020B0604020202020204" pitchFamily="34" charset="0"/>
              </a:rPr>
              <a:t>)</a:t>
            </a:r>
          </a:p>
          <a:p>
            <a:pPr lvl="2" eaLnBrk="1" hangingPunct="1"/>
            <a:r>
              <a:rPr lang="ru-RU" altLang="en-US" sz="2400" dirty="0">
                <a:latin typeface="Arial" panose="020B0604020202020204" pitchFamily="34" charset="0"/>
              </a:rPr>
              <a:t>guanine (</a:t>
            </a:r>
            <a:r>
              <a:rPr lang="ru-RU" altLang="en-US" sz="2400" dirty="0">
                <a:solidFill>
                  <a:schemeClr val="accent4"/>
                </a:solidFill>
                <a:latin typeface="Arial" panose="020B0604020202020204" pitchFamily="34" charset="0"/>
              </a:rPr>
              <a:t>G</a:t>
            </a:r>
            <a:r>
              <a:rPr lang="ru-RU" altLang="en-US" sz="2400" dirty="0">
                <a:latin typeface="Arial" panose="020B0604020202020204" pitchFamily="34" charset="0"/>
              </a:rPr>
              <a:t>)</a:t>
            </a:r>
            <a:endParaRPr lang="en-US" altLang="en-US" sz="2400" dirty="0">
              <a:latin typeface="Arial" panose="020B0604020202020204" pitchFamily="34" charset="0"/>
            </a:endParaRPr>
          </a:p>
          <a:p>
            <a:pPr lvl="2" eaLnBrk="1" hangingPunct="1"/>
            <a:r>
              <a:rPr lang="ru-RU" altLang="en-US" sz="2400" dirty="0">
                <a:latin typeface="Arial" panose="020B0604020202020204" pitchFamily="34" charset="0"/>
              </a:rPr>
              <a:t>cytosine (</a:t>
            </a:r>
            <a:r>
              <a:rPr lang="ru-RU" altLang="en-US" sz="2400" dirty="0">
                <a:solidFill>
                  <a:schemeClr val="accent4"/>
                </a:solidFill>
                <a:latin typeface="Arial" panose="020B0604020202020204" pitchFamily="34" charset="0"/>
              </a:rPr>
              <a:t>C</a:t>
            </a:r>
            <a:r>
              <a:rPr lang="ru-RU" altLang="en-US" sz="2400" dirty="0">
                <a:latin typeface="Arial" panose="020B0604020202020204" pitchFamily="34" charset="0"/>
              </a:rPr>
              <a:t>)</a:t>
            </a:r>
          </a:p>
        </p:txBody>
      </p:sp>
    </p:spTree>
    <p:extLst>
      <p:ext uri="{BB962C8B-B14F-4D97-AF65-F5344CB8AC3E}">
        <p14:creationId xmlns:p14="http://schemas.microsoft.com/office/powerpoint/2010/main" val="134464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Effect transition="in" filter="box(in)">
                                      <p:cBhvr>
                                        <p:cTn id="7" dur="500"/>
                                        <p:tgtEl>
                                          <p:spTgt spid="8">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5" end="5"/>
                                            </p:txEl>
                                          </p:spTgt>
                                        </p:tgtEl>
                                        <p:attrNameLst>
                                          <p:attrName>style.visibility</p:attrName>
                                        </p:attrNameLst>
                                      </p:cBhvr>
                                      <p:to>
                                        <p:strVal val="visible"/>
                                      </p:to>
                                    </p:set>
                                    <p:animEffect transition="in" filter="blinds(horizontal)">
                                      <p:cBhvr>
                                        <p:cTn id="12" dur="500"/>
                                        <p:tgtEl>
                                          <p:spTgt spid="8">
                                            <p:txEl>
                                              <p:pRg st="5" end="5"/>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animEffect transition="in" filter="blinds(horizontal)">
                                      <p:cBhvr>
                                        <p:cTn id="15" dur="500"/>
                                        <p:tgtEl>
                                          <p:spTgt spid="8">
                                            <p:txEl>
                                              <p:pRg st="6" end="6"/>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8">
                                            <p:txEl>
                                              <p:pRg st="7" end="7"/>
                                            </p:txEl>
                                          </p:spTgt>
                                        </p:tgtEl>
                                        <p:attrNameLst>
                                          <p:attrName>style.visibility</p:attrName>
                                        </p:attrNameLst>
                                      </p:cBhvr>
                                      <p:to>
                                        <p:strVal val="visible"/>
                                      </p:to>
                                    </p:set>
                                    <p:animEffect transition="in" filter="blinds(horizontal)">
                                      <p:cBhvr>
                                        <p:cTn id="18" dur="500"/>
                                        <p:tgtEl>
                                          <p:spTgt spid="8">
                                            <p:txEl>
                                              <p:pRg st="7" end="7"/>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8">
                                            <p:txEl>
                                              <p:pRg st="8" end="8"/>
                                            </p:txEl>
                                          </p:spTgt>
                                        </p:tgtEl>
                                        <p:attrNameLst>
                                          <p:attrName>style.visibility</p:attrName>
                                        </p:attrNameLst>
                                      </p:cBhvr>
                                      <p:to>
                                        <p:strVal val="visible"/>
                                      </p:to>
                                    </p:set>
                                    <p:animEffect transition="in" filter="blinds(horizontal)">
                                      <p:cBhvr>
                                        <p:cTn id="21"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1CFDA-8F37-5126-B5C4-E996A15E16C0}"/>
              </a:ext>
            </a:extLst>
          </p:cNvPr>
          <p:cNvSpPr>
            <a:spLocks noGrp="1"/>
          </p:cNvSpPr>
          <p:nvPr>
            <p:ph type="title"/>
          </p:nvPr>
        </p:nvSpPr>
        <p:spPr>
          <a:xfrm>
            <a:off x="255271" y="121061"/>
            <a:ext cx="7177135" cy="916230"/>
          </a:xfrm>
        </p:spPr>
        <p:txBody>
          <a:bodyPr>
            <a:normAutofit fontScale="90000"/>
          </a:bodyPr>
          <a:lstStyle/>
          <a:p>
            <a:r>
              <a:rPr lang="en-US" dirty="0"/>
              <a:t>Nucleotide: Phosphate, Base and Pentose sugar</a:t>
            </a:r>
          </a:p>
        </p:txBody>
      </p:sp>
      <p:sp>
        <p:nvSpPr>
          <p:cNvPr id="4" name="Slide Number Placeholder 3">
            <a:extLst>
              <a:ext uri="{FF2B5EF4-FFF2-40B4-BE49-F238E27FC236}">
                <a16:creationId xmlns:a16="http://schemas.microsoft.com/office/drawing/2014/main" id="{4F3F724D-32A2-45C6-F865-47EC044B5421}"/>
              </a:ext>
            </a:extLst>
          </p:cNvPr>
          <p:cNvSpPr>
            <a:spLocks noGrp="1"/>
          </p:cNvSpPr>
          <p:nvPr>
            <p:ph type="sldNum" sz="quarter" idx="12"/>
          </p:nvPr>
        </p:nvSpPr>
        <p:spPr/>
        <p:txBody>
          <a:bodyPr/>
          <a:lstStyle/>
          <a:p>
            <a:fld id="{B82CCC60-E8CD-4174-8B1A-7DF615B22EEF}" type="slidenum">
              <a:rPr lang="en-US" smtClean="0"/>
              <a:pPr/>
              <a:t>9</a:t>
            </a:fld>
            <a:endParaRPr lang="en-US"/>
          </a:p>
        </p:txBody>
      </p:sp>
      <p:cxnSp>
        <p:nvCxnSpPr>
          <p:cNvPr id="6" name="Straight Connector 5">
            <a:extLst>
              <a:ext uri="{FF2B5EF4-FFF2-40B4-BE49-F238E27FC236}">
                <a16:creationId xmlns:a16="http://schemas.microsoft.com/office/drawing/2014/main" id="{C59CEBD8-E8FA-6407-FA11-80985A23A658}"/>
              </a:ext>
            </a:extLst>
          </p:cNvPr>
          <p:cNvCxnSpPr/>
          <p:nvPr/>
        </p:nvCxnSpPr>
        <p:spPr>
          <a:xfrm>
            <a:off x="1362145" y="2207360"/>
            <a:ext cx="0" cy="45811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90F1219-1E1C-D142-9792-CB723FAECCEB}"/>
              </a:ext>
            </a:extLst>
          </p:cNvPr>
          <p:cNvSpPr txBox="1"/>
          <p:nvPr/>
        </p:nvSpPr>
        <p:spPr>
          <a:xfrm>
            <a:off x="1209440" y="1622585"/>
            <a:ext cx="713657" cy="584775"/>
          </a:xfrm>
          <a:prstGeom prst="rect">
            <a:avLst/>
          </a:prstGeom>
          <a:noFill/>
        </p:spPr>
        <p:txBody>
          <a:bodyPr wrap="none" rtlCol="0">
            <a:spAutoFit/>
          </a:bodyPr>
          <a:lstStyle/>
          <a:p>
            <a:r>
              <a:rPr lang="en-US" sz="3200" dirty="0"/>
              <a:t>OH</a:t>
            </a:r>
          </a:p>
        </p:txBody>
      </p:sp>
      <p:sp>
        <p:nvSpPr>
          <p:cNvPr id="9" name="TextBox 8">
            <a:extLst>
              <a:ext uri="{FF2B5EF4-FFF2-40B4-BE49-F238E27FC236}">
                <a16:creationId xmlns:a16="http://schemas.microsoft.com/office/drawing/2014/main" id="{7F25C6E0-1562-23AB-DB59-7A5BCFCDF792}"/>
              </a:ext>
            </a:extLst>
          </p:cNvPr>
          <p:cNvSpPr txBox="1"/>
          <p:nvPr/>
        </p:nvSpPr>
        <p:spPr>
          <a:xfrm>
            <a:off x="1209440" y="2613246"/>
            <a:ext cx="396262" cy="584775"/>
          </a:xfrm>
          <a:prstGeom prst="rect">
            <a:avLst/>
          </a:prstGeom>
          <a:noFill/>
        </p:spPr>
        <p:txBody>
          <a:bodyPr wrap="none" rtlCol="0">
            <a:spAutoFit/>
          </a:bodyPr>
          <a:lstStyle/>
          <a:p>
            <a:r>
              <a:rPr lang="en-US" sz="3200" dirty="0"/>
              <a:t>P</a:t>
            </a:r>
          </a:p>
        </p:txBody>
      </p:sp>
      <p:cxnSp>
        <p:nvCxnSpPr>
          <p:cNvPr id="10" name="Straight Connector 9">
            <a:extLst>
              <a:ext uri="{FF2B5EF4-FFF2-40B4-BE49-F238E27FC236}">
                <a16:creationId xmlns:a16="http://schemas.microsoft.com/office/drawing/2014/main" id="{8CCB24F8-D379-8818-423D-D1B7E99C2B5C}"/>
              </a:ext>
            </a:extLst>
          </p:cNvPr>
          <p:cNvCxnSpPr/>
          <p:nvPr/>
        </p:nvCxnSpPr>
        <p:spPr>
          <a:xfrm>
            <a:off x="1362145" y="3188128"/>
            <a:ext cx="0" cy="458115"/>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E97C265-E613-C3EB-FE56-240D76B309AF}"/>
              </a:ext>
            </a:extLst>
          </p:cNvPr>
          <p:cNvSpPr txBox="1"/>
          <p:nvPr/>
        </p:nvSpPr>
        <p:spPr>
          <a:xfrm>
            <a:off x="1205414" y="3584121"/>
            <a:ext cx="713657" cy="584775"/>
          </a:xfrm>
          <a:prstGeom prst="rect">
            <a:avLst/>
          </a:prstGeom>
          <a:noFill/>
        </p:spPr>
        <p:txBody>
          <a:bodyPr wrap="none" rtlCol="0">
            <a:spAutoFit/>
          </a:bodyPr>
          <a:lstStyle/>
          <a:p>
            <a:r>
              <a:rPr lang="en-US" sz="3200" dirty="0"/>
              <a:t>OH</a:t>
            </a:r>
          </a:p>
        </p:txBody>
      </p:sp>
      <p:cxnSp>
        <p:nvCxnSpPr>
          <p:cNvPr id="13" name="Straight Connector 12">
            <a:extLst>
              <a:ext uri="{FF2B5EF4-FFF2-40B4-BE49-F238E27FC236}">
                <a16:creationId xmlns:a16="http://schemas.microsoft.com/office/drawing/2014/main" id="{24D04792-F684-1A66-9DA3-6245FDC41DAD}"/>
              </a:ext>
            </a:extLst>
          </p:cNvPr>
          <p:cNvCxnSpPr>
            <a:cxnSpLocks/>
          </p:cNvCxnSpPr>
          <p:nvPr/>
        </p:nvCxnSpPr>
        <p:spPr>
          <a:xfrm flipH="1">
            <a:off x="1562242" y="2891818"/>
            <a:ext cx="56342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625EE9E-F5DC-1308-887C-6745C926B476}"/>
              </a:ext>
            </a:extLst>
          </p:cNvPr>
          <p:cNvCxnSpPr>
            <a:cxnSpLocks/>
          </p:cNvCxnSpPr>
          <p:nvPr/>
        </p:nvCxnSpPr>
        <p:spPr>
          <a:xfrm flipH="1">
            <a:off x="1562242" y="2970885"/>
            <a:ext cx="56342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4A7403C-8C5B-7763-F0C4-F60E684A8B87}"/>
              </a:ext>
            </a:extLst>
          </p:cNvPr>
          <p:cNvCxnSpPr>
            <a:cxnSpLocks/>
          </p:cNvCxnSpPr>
          <p:nvPr/>
        </p:nvCxnSpPr>
        <p:spPr>
          <a:xfrm flipH="1">
            <a:off x="641986" y="2891818"/>
            <a:ext cx="56342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AC2711A-2FED-8CC7-ABD3-511B100487D6}"/>
              </a:ext>
            </a:extLst>
          </p:cNvPr>
          <p:cNvCxnSpPr>
            <a:cxnSpLocks/>
          </p:cNvCxnSpPr>
          <p:nvPr/>
        </p:nvCxnSpPr>
        <p:spPr>
          <a:xfrm flipH="1">
            <a:off x="641986" y="2970885"/>
            <a:ext cx="56342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A860F89-FA43-D71A-DB05-8082E6E104A9}"/>
              </a:ext>
            </a:extLst>
          </p:cNvPr>
          <p:cNvSpPr txBox="1"/>
          <p:nvPr/>
        </p:nvSpPr>
        <p:spPr>
          <a:xfrm>
            <a:off x="2121643" y="2652837"/>
            <a:ext cx="457176" cy="584775"/>
          </a:xfrm>
          <a:prstGeom prst="rect">
            <a:avLst/>
          </a:prstGeom>
          <a:noFill/>
        </p:spPr>
        <p:txBody>
          <a:bodyPr wrap="none" rtlCol="0">
            <a:spAutoFit/>
          </a:bodyPr>
          <a:lstStyle/>
          <a:p>
            <a:r>
              <a:rPr lang="en-US" sz="3200" dirty="0"/>
              <a:t>O</a:t>
            </a:r>
          </a:p>
        </p:txBody>
      </p:sp>
      <p:sp>
        <p:nvSpPr>
          <p:cNvPr id="20" name="TextBox 19">
            <a:extLst>
              <a:ext uri="{FF2B5EF4-FFF2-40B4-BE49-F238E27FC236}">
                <a16:creationId xmlns:a16="http://schemas.microsoft.com/office/drawing/2014/main" id="{280CA31B-66B6-ACB1-1D0A-1A0B0B797155}"/>
              </a:ext>
            </a:extLst>
          </p:cNvPr>
          <p:cNvSpPr txBox="1"/>
          <p:nvPr/>
        </p:nvSpPr>
        <p:spPr>
          <a:xfrm>
            <a:off x="255271" y="2623401"/>
            <a:ext cx="457176" cy="584775"/>
          </a:xfrm>
          <a:prstGeom prst="rect">
            <a:avLst/>
          </a:prstGeom>
          <a:noFill/>
        </p:spPr>
        <p:txBody>
          <a:bodyPr wrap="none" rtlCol="0">
            <a:spAutoFit/>
          </a:bodyPr>
          <a:lstStyle/>
          <a:p>
            <a:r>
              <a:rPr lang="en-US" sz="3200" dirty="0"/>
              <a:t>O</a:t>
            </a:r>
          </a:p>
        </p:txBody>
      </p:sp>
      <p:cxnSp>
        <p:nvCxnSpPr>
          <p:cNvPr id="21" name="Straight Connector 20">
            <a:extLst>
              <a:ext uri="{FF2B5EF4-FFF2-40B4-BE49-F238E27FC236}">
                <a16:creationId xmlns:a16="http://schemas.microsoft.com/office/drawing/2014/main" id="{EF2C8E1E-D8B7-E31F-29D1-1DA15BB2FEBD}"/>
              </a:ext>
            </a:extLst>
          </p:cNvPr>
          <p:cNvCxnSpPr>
            <a:cxnSpLocks/>
            <a:stCxn id="23" idx="1"/>
            <a:endCxn id="25" idx="0"/>
          </p:cNvCxnSpPr>
          <p:nvPr/>
        </p:nvCxnSpPr>
        <p:spPr>
          <a:xfrm flipH="1">
            <a:off x="5140891" y="3404716"/>
            <a:ext cx="530274" cy="52249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86F7D1F-9B79-471A-09F6-43850B25393B}"/>
              </a:ext>
            </a:extLst>
          </p:cNvPr>
          <p:cNvSpPr txBox="1"/>
          <p:nvPr/>
        </p:nvSpPr>
        <p:spPr>
          <a:xfrm>
            <a:off x="5671165" y="3112328"/>
            <a:ext cx="457176" cy="584775"/>
          </a:xfrm>
          <a:prstGeom prst="rect">
            <a:avLst/>
          </a:prstGeom>
          <a:noFill/>
        </p:spPr>
        <p:txBody>
          <a:bodyPr wrap="none" rtlCol="0">
            <a:spAutoFit/>
          </a:bodyPr>
          <a:lstStyle/>
          <a:p>
            <a:r>
              <a:rPr lang="en-US" sz="3200" dirty="0"/>
              <a:t>O</a:t>
            </a:r>
          </a:p>
        </p:txBody>
      </p:sp>
      <p:cxnSp>
        <p:nvCxnSpPr>
          <p:cNvPr id="24" name="Straight Connector 23">
            <a:extLst>
              <a:ext uri="{FF2B5EF4-FFF2-40B4-BE49-F238E27FC236}">
                <a16:creationId xmlns:a16="http://schemas.microsoft.com/office/drawing/2014/main" id="{973DBCFB-E0C6-E45C-2E55-83B9B8EAD2E3}"/>
              </a:ext>
            </a:extLst>
          </p:cNvPr>
          <p:cNvCxnSpPr>
            <a:cxnSpLocks/>
            <a:stCxn id="23" idx="3"/>
            <a:endCxn id="28" idx="0"/>
          </p:cNvCxnSpPr>
          <p:nvPr/>
        </p:nvCxnSpPr>
        <p:spPr>
          <a:xfrm>
            <a:off x="6128341" y="3404716"/>
            <a:ext cx="826043" cy="49050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FB99F5F-BCD4-5C58-41F6-1D6BDF335A59}"/>
              </a:ext>
            </a:extLst>
          </p:cNvPr>
          <p:cNvSpPr txBox="1"/>
          <p:nvPr/>
        </p:nvSpPr>
        <p:spPr>
          <a:xfrm>
            <a:off x="6471719" y="3895225"/>
            <a:ext cx="965329" cy="584775"/>
          </a:xfrm>
          <a:prstGeom prst="rect">
            <a:avLst/>
          </a:prstGeom>
          <a:noFill/>
        </p:spPr>
        <p:txBody>
          <a:bodyPr wrap="none" rtlCol="0">
            <a:spAutoFit/>
          </a:bodyPr>
          <a:lstStyle/>
          <a:p>
            <a:r>
              <a:rPr lang="en-US" sz="3200" dirty="0"/>
              <a:t>C(1’)</a:t>
            </a:r>
          </a:p>
        </p:txBody>
      </p:sp>
      <p:cxnSp>
        <p:nvCxnSpPr>
          <p:cNvPr id="29" name="Straight Connector 28">
            <a:extLst>
              <a:ext uri="{FF2B5EF4-FFF2-40B4-BE49-F238E27FC236}">
                <a16:creationId xmlns:a16="http://schemas.microsoft.com/office/drawing/2014/main" id="{07138A59-0F5C-3CE2-BDCC-00AB45951950}"/>
              </a:ext>
            </a:extLst>
          </p:cNvPr>
          <p:cNvCxnSpPr>
            <a:cxnSpLocks/>
            <a:stCxn id="28" idx="2"/>
            <a:endCxn id="32" idx="0"/>
          </p:cNvCxnSpPr>
          <p:nvPr/>
        </p:nvCxnSpPr>
        <p:spPr>
          <a:xfrm flipH="1">
            <a:off x="6900909" y="4480000"/>
            <a:ext cx="53475" cy="54674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1FB4347-8CBC-B679-FB8B-1575A6402199}"/>
              </a:ext>
            </a:extLst>
          </p:cNvPr>
          <p:cNvSpPr txBox="1"/>
          <p:nvPr/>
        </p:nvSpPr>
        <p:spPr>
          <a:xfrm>
            <a:off x="6418244" y="5026746"/>
            <a:ext cx="965329" cy="584775"/>
          </a:xfrm>
          <a:prstGeom prst="rect">
            <a:avLst/>
          </a:prstGeom>
          <a:noFill/>
        </p:spPr>
        <p:txBody>
          <a:bodyPr wrap="none" rtlCol="0">
            <a:spAutoFit/>
          </a:bodyPr>
          <a:lstStyle/>
          <a:p>
            <a:r>
              <a:rPr lang="en-US" sz="3200" dirty="0"/>
              <a:t>C(2’)</a:t>
            </a:r>
          </a:p>
        </p:txBody>
      </p:sp>
      <p:cxnSp>
        <p:nvCxnSpPr>
          <p:cNvPr id="3" name="Straight Connector 2">
            <a:extLst>
              <a:ext uri="{FF2B5EF4-FFF2-40B4-BE49-F238E27FC236}">
                <a16:creationId xmlns:a16="http://schemas.microsoft.com/office/drawing/2014/main" id="{6C877F77-FB66-3EBD-E905-CC8229DEF779}"/>
              </a:ext>
            </a:extLst>
          </p:cNvPr>
          <p:cNvCxnSpPr>
            <a:cxnSpLocks/>
            <a:stCxn id="32" idx="1"/>
            <a:endCxn id="7" idx="3"/>
          </p:cNvCxnSpPr>
          <p:nvPr/>
        </p:nvCxnSpPr>
        <p:spPr>
          <a:xfrm flipH="1">
            <a:off x="5773757" y="5319134"/>
            <a:ext cx="644487" cy="888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217CBBD-D63D-A145-241F-D88AC0C8F9FB}"/>
              </a:ext>
            </a:extLst>
          </p:cNvPr>
          <p:cNvSpPr txBox="1"/>
          <p:nvPr/>
        </p:nvSpPr>
        <p:spPr>
          <a:xfrm>
            <a:off x="4808428" y="5035629"/>
            <a:ext cx="965329" cy="584775"/>
          </a:xfrm>
          <a:prstGeom prst="rect">
            <a:avLst/>
          </a:prstGeom>
          <a:noFill/>
        </p:spPr>
        <p:txBody>
          <a:bodyPr wrap="none" rtlCol="0">
            <a:spAutoFit/>
          </a:bodyPr>
          <a:lstStyle/>
          <a:p>
            <a:r>
              <a:rPr lang="en-US" sz="3200" dirty="0"/>
              <a:t>C(3’)</a:t>
            </a:r>
          </a:p>
        </p:txBody>
      </p:sp>
      <p:cxnSp>
        <p:nvCxnSpPr>
          <p:cNvPr id="12" name="Straight Connector 11">
            <a:extLst>
              <a:ext uri="{FF2B5EF4-FFF2-40B4-BE49-F238E27FC236}">
                <a16:creationId xmlns:a16="http://schemas.microsoft.com/office/drawing/2014/main" id="{26C8B25F-2E60-FC89-33F9-10D5A6DCB903}"/>
              </a:ext>
            </a:extLst>
          </p:cNvPr>
          <p:cNvCxnSpPr>
            <a:cxnSpLocks/>
            <a:stCxn id="7" idx="0"/>
            <a:endCxn id="25" idx="2"/>
          </p:cNvCxnSpPr>
          <p:nvPr/>
        </p:nvCxnSpPr>
        <p:spPr>
          <a:xfrm flipH="1" flipV="1">
            <a:off x="5140891" y="4511989"/>
            <a:ext cx="150202" cy="52364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B558A5E-D50C-B8CC-BC8C-27A26F96F055}"/>
              </a:ext>
            </a:extLst>
          </p:cNvPr>
          <p:cNvSpPr txBox="1"/>
          <p:nvPr/>
        </p:nvSpPr>
        <p:spPr>
          <a:xfrm>
            <a:off x="4658226" y="3927214"/>
            <a:ext cx="965329" cy="584775"/>
          </a:xfrm>
          <a:prstGeom prst="rect">
            <a:avLst/>
          </a:prstGeom>
          <a:noFill/>
        </p:spPr>
        <p:txBody>
          <a:bodyPr wrap="none" rtlCol="0">
            <a:spAutoFit/>
          </a:bodyPr>
          <a:lstStyle/>
          <a:p>
            <a:r>
              <a:rPr lang="en-US" sz="3200" dirty="0"/>
              <a:t>C(4’)</a:t>
            </a:r>
          </a:p>
        </p:txBody>
      </p:sp>
      <p:cxnSp>
        <p:nvCxnSpPr>
          <p:cNvPr id="26" name="Straight Connector 25">
            <a:extLst>
              <a:ext uri="{FF2B5EF4-FFF2-40B4-BE49-F238E27FC236}">
                <a16:creationId xmlns:a16="http://schemas.microsoft.com/office/drawing/2014/main" id="{A0656ABC-C7E9-C9F8-7500-3BAABBF93E5C}"/>
              </a:ext>
            </a:extLst>
          </p:cNvPr>
          <p:cNvCxnSpPr>
            <a:cxnSpLocks/>
            <a:stCxn id="56" idx="3"/>
            <a:endCxn id="30" idx="1"/>
          </p:cNvCxnSpPr>
          <p:nvPr/>
        </p:nvCxnSpPr>
        <p:spPr>
          <a:xfrm>
            <a:off x="3590010" y="3333773"/>
            <a:ext cx="457176"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6C52303-D13C-3352-8012-74EE1EC0B0CF}"/>
              </a:ext>
            </a:extLst>
          </p:cNvPr>
          <p:cNvSpPr txBox="1"/>
          <p:nvPr/>
        </p:nvSpPr>
        <p:spPr>
          <a:xfrm>
            <a:off x="4047186" y="3041385"/>
            <a:ext cx="965329" cy="584775"/>
          </a:xfrm>
          <a:prstGeom prst="rect">
            <a:avLst/>
          </a:prstGeom>
          <a:noFill/>
        </p:spPr>
        <p:txBody>
          <a:bodyPr wrap="none" rtlCol="0">
            <a:spAutoFit/>
          </a:bodyPr>
          <a:lstStyle/>
          <a:p>
            <a:r>
              <a:rPr lang="en-US" sz="3200" dirty="0"/>
              <a:t>C(5’)</a:t>
            </a:r>
          </a:p>
        </p:txBody>
      </p:sp>
      <p:cxnSp>
        <p:nvCxnSpPr>
          <p:cNvPr id="35" name="Straight Connector 34">
            <a:extLst>
              <a:ext uri="{FF2B5EF4-FFF2-40B4-BE49-F238E27FC236}">
                <a16:creationId xmlns:a16="http://schemas.microsoft.com/office/drawing/2014/main" id="{D5170215-83AC-5445-87B0-347853C546C7}"/>
              </a:ext>
            </a:extLst>
          </p:cNvPr>
          <p:cNvCxnSpPr>
            <a:cxnSpLocks/>
            <a:stCxn id="25" idx="1"/>
            <a:endCxn id="30" idx="2"/>
          </p:cNvCxnSpPr>
          <p:nvPr/>
        </p:nvCxnSpPr>
        <p:spPr>
          <a:xfrm flipH="1" flipV="1">
            <a:off x="4529851" y="3626160"/>
            <a:ext cx="128375" cy="59344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081B94DE-9F75-D177-7FB8-3F0407ED5B89}"/>
              </a:ext>
            </a:extLst>
          </p:cNvPr>
          <p:cNvSpPr txBox="1"/>
          <p:nvPr/>
        </p:nvSpPr>
        <p:spPr>
          <a:xfrm>
            <a:off x="2876353" y="3041385"/>
            <a:ext cx="713657" cy="584775"/>
          </a:xfrm>
          <a:prstGeom prst="rect">
            <a:avLst/>
          </a:prstGeom>
          <a:noFill/>
        </p:spPr>
        <p:txBody>
          <a:bodyPr wrap="none" rtlCol="0">
            <a:spAutoFit/>
          </a:bodyPr>
          <a:lstStyle/>
          <a:p>
            <a:r>
              <a:rPr lang="en-US" sz="3200" dirty="0"/>
              <a:t>OH</a:t>
            </a:r>
          </a:p>
        </p:txBody>
      </p:sp>
      <p:cxnSp>
        <p:nvCxnSpPr>
          <p:cNvPr id="59" name="Straight Connector 58">
            <a:extLst>
              <a:ext uri="{FF2B5EF4-FFF2-40B4-BE49-F238E27FC236}">
                <a16:creationId xmlns:a16="http://schemas.microsoft.com/office/drawing/2014/main" id="{8FE9A664-1405-852E-613C-CD763076BF78}"/>
              </a:ext>
            </a:extLst>
          </p:cNvPr>
          <p:cNvCxnSpPr>
            <a:cxnSpLocks/>
            <a:stCxn id="62" idx="0"/>
            <a:endCxn id="7" idx="2"/>
          </p:cNvCxnSpPr>
          <p:nvPr/>
        </p:nvCxnSpPr>
        <p:spPr>
          <a:xfrm flipV="1">
            <a:off x="5237303" y="5620404"/>
            <a:ext cx="53790" cy="64300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67744E23-C9FA-0913-E686-7577E28B370A}"/>
              </a:ext>
            </a:extLst>
          </p:cNvPr>
          <p:cNvSpPr txBox="1"/>
          <p:nvPr/>
        </p:nvSpPr>
        <p:spPr>
          <a:xfrm>
            <a:off x="4880474" y="6263411"/>
            <a:ext cx="713657" cy="584775"/>
          </a:xfrm>
          <a:prstGeom prst="rect">
            <a:avLst/>
          </a:prstGeom>
          <a:noFill/>
        </p:spPr>
        <p:txBody>
          <a:bodyPr wrap="none" rtlCol="0">
            <a:spAutoFit/>
          </a:bodyPr>
          <a:lstStyle/>
          <a:p>
            <a:r>
              <a:rPr lang="en-US" sz="3200" dirty="0"/>
              <a:t>OH</a:t>
            </a:r>
          </a:p>
        </p:txBody>
      </p:sp>
      <p:cxnSp>
        <p:nvCxnSpPr>
          <p:cNvPr id="64" name="Straight Connector 63">
            <a:extLst>
              <a:ext uri="{FF2B5EF4-FFF2-40B4-BE49-F238E27FC236}">
                <a16:creationId xmlns:a16="http://schemas.microsoft.com/office/drawing/2014/main" id="{0E512A0D-D729-E2B7-B2E6-2838B9569DF5}"/>
              </a:ext>
            </a:extLst>
          </p:cNvPr>
          <p:cNvCxnSpPr>
            <a:cxnSpLocks/>
            <a:stCxn id="28" idx="3"/>
            <a:endCxn id="67" idx="1"/>
          </p:cNvCxnSpPr>
          <p:nvPr/>
        </p:nvCxnSpPr>
        <p:spPr>
          <a:xfrm flipV="1">
            <a:off x="7437048" y="4185781"/>
            <a:ext cx="393642" cy="183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0B4B3F01-60B2-1D84-791D-4D1EECA8E067}"/>
              </a:ext>
            </a:extLst>
          </p:cNvPr>
          <p:cNvSpPr txBox="1"/>
          <p:nvPr/>
        </p:nvSpPr>
        <p:spPr>
          <a:xfrm>
            <a:off x="7830690" y="3893393"/>
            <a:ext cx="713657" cy="584775"/>
          </a:xfrm>
          <a:prstGeom prst="rect">
            <a:avLst/>
          </a:prstGeom>
          <a:noFill/>
        </p:spPr>
        <p:txBody>
          <a:bodyPr wrap="none" rtlCol="0">
            <a:spAutoFit/>
          </a:bodyPr>
          <a:lstStyle/>
          <a:p>
            <a:r>
              <a:rPr lang="en-US" sz="3200" dirty="0"/>
              <a:t>OH</a:t>
            </a:r>
          </a:p>
        </p:txBody>
      </p:sp>
      <p:sp>
        <p:nvSpPr>
          <p:cNvPr id="69" name="TextBox 68">
            <a:extLst>
              <a:ext uri="{FF2B5EF4-FFF2-40B4-BE49-F238E27FC236}">
                <a16:creationId xmlns:a16="http://schemas.microsoft.com/office/drawing/2014/main" id="{6CA5A169-25C5-3D49-BCF1-77685EB06DEC}"/>
              </a:ext>
            </a:extLst>
          </p:cNvPr>
          <p:cNvSpPr txBox="1"/>
          <p:nvPr/>
        </p:nvSpPr>
        <p:spPr>
          <a:xfrm>
            <a:off x="241791" y="4376793"/>
            <a:ext cx="1952586" cy="584775"/>
          </a:xfrm>
          <a:prstGeom prst="rect">
            <a:avLst/>
          </a:prstGeom>
          <a:noFill/>
        </p:spPr>
        <p:txBody>
          <a:bodyPr wrap="none" rtlCol="0">
            <a:spAutoFit/>
          </a:bodyPr>
          <a:lstStyle/>
          <a:p>
            <a:r>
              <a:rPr lang="en-US" sz="3200" dirty="0"/>
              <a:t>Phosphate</a:t>
            </a:r>
          </a:p>
        </p:txBody>
      </p:sp>
      <p:sp>
        <p:nvSpPr>
          <p:cNvPr id="70" name="TextBox 69">
            <a:extLst>
              <a:ext uri="{FF2B5EF4-FFF2-40B4-BE49-F238E27FC236}">
                <a16:creationId xmlns:a16="http://schemas.microsoft.com/office/drawing/2014/main" id="{7EBBC627-29D5-2653-3927-7A7B0164E08A}"/>
              </a:ext>
            </a:extLst>
          </p:cNvPr>
          <p:cNvSpPr txBox="1"/>
          <p:nvPr/>
        </p:nvSpPr>
        <p:spPr>
          <a:xfrm>
            <a:off x="4432572" y="2360449"/>
            <a:ext cx="3971344" cy="584775"/>
          </a:xfrm>
          <a:prstGeom prst="rect">
            <a:avLst/>
          </a:prstGeom>
          <a:noFill/>
        </p:spPr>
        <p:txBody>
          <a:bodyPr wrap="none" rtlCol="0">
            <a:spAutoFit/>
          </a:bodyPr>
          <a:lstStyle/>
          <a:p>
            <a:r>
              <a:rPr lang="en-US" sz="3200" dirty="0"/>
              <a:t>Pentose sugar (Ribose)</a:t>
            </a:r>
          </a:p>
        </p:txBody>
      </p:sp>
      <p:sp>
        <p:nvSpPr>
          <p:cNvPr id="71" name="TextBox 70">
            <a:extLst>
              <a:ext uri="{FF2B5EF4-FFF2-40B4-BE49-F238E27FC236}">
                <a16:creationId xmlns:a16="http://schemas.microsoft.com/office/drawing/2014/main" id="{B62101E9-3B1C-D47E-B46E-DBF8D5665ABC}"/>
              </a:ext>
            </a:extLst>
          </p:cNvPr>
          <p:cNvSpPr txBox="1"/>
          <p:nvPr/>
        </p:nvSpPr>
        <p:spPr>
          <a:xfrm>
            <a:off x="9913625" y="4711406"/>
            <a:ext cx="1548822" cy="584775"/>
          </a:xfrm>
          <a:prstGeom prst="rect">
            <a:avLst/>
          </a:prstGeom>
          <a:noFill/>
        </p:spPr>
        <p:txBody>
          <a:bodyPr wrap="none" rtlCol="0">
            <a:spAutoFit/>
          </a:bodyPr>
          <a:lstStyle/>
          <a:p>
            <a:r>
              <a:rPr lang="en-US" sz="3200" dirty="0"/>
              <a:t>Base (A)</a:t>
            </a:r>
          </a:p>
        </p:txBody>
      </p:sp>
      <p:pic>
        <p:nvPicPr>
          <p:cNvPr id="77" name="Picture 76">
            <a:extLst>
              <a:ext uri="{FF2B5EF4-FFF2-40B4-BE49-F238E27FC236}">
                <a16:creationId xmlns:a16="http://schemas.microsoft.com/office/drawing/2014/main" id="{CF0DDFBE-0B61-97D2-4537-D61E382E17AF}"/>
              </a:ext>
            </a:extLst>
          </p:cNvPr>
          <p:cNvPicPr>
            <a:picLocks noChangeAspect="1"/>
          </p:cNvPicPr>
          <p:nvPr/>
        </p:nvPicPr>
        <p:blipFill>
          <a:blip r:embed="rId2"/>
          <a:stretch>
            <a:fillRect/>
          </a:stretch>
        </p:blipFill>
        <p:spPr>
          <a:xfrm>
            <a:off x="8516955" y="1259047"/>
            <a:ext cx="3662572" cy="3252942"/>
          </a:xfrm>
          <a:prstGeom prst="rect">
            <a:avLst/>
          </a:prstGeom>
        </p:spPr>
      </p:pic>
      <p:cxnSp>
        <p:nvCxnSpPr>
          <p:cNvPr id="78" name="Straight Connector 77">
            <a:extLst>
              <a:ext uri="{FF2B5EF4-FFF2-40B4-BE49-F238E27FC236}">
                <a16:creationId xmlns:a16="http://schemas.microsoft.com/office/drawing/2014/main" id="{501F58C0-51C5-C713-26CD-07613FE94F4F}"/>
              </a:ext>
            </a:extLst>
          </p:cNvPr>
          <p:cNvCxnSpPr>
            <a:cxnSpLocks/>
            <a:stCxn id="79" idx="0"/>
            <a:endCxn id="32" idx="2"/>
          </p:cNvCxnSpPr>
          <p:nvPr/>
        </p:nvCxnSpPr>
        <p:spPr>
          <a:xfrm flipH="1" flipV="1">
            <a:off x="6900909" y="5611521"/>
            <a:ext cx="264957" cy="66170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285B96AC-1327-976E-F9D6-9ED15F25E9AA}"/>
              </a:ext>
            </a:extLst>
          </p:cNvPr>
          <p:cNvSpPr txBox="1"/>
          <p:nvPr/>
        </p:nvSpPr>
        <p:spPr>
          <a:xfrm>
            <a:off x="6809037" y="6273225"/>
            <a:ext cx="713657" cy="584775"/>
          </a:xfrm>
          <a:prstGeom prst="rect">
            <a:avLst/>
          </a:prstGeom>
          <a:noFill/>
        </p:spPr>
        <p:txBody>
          <a:bodyPr wrap="none" rtlCol="0">
            <a:spAutoFit/>
          </a:bodyPr>
          <a:lstStyle/>
          <a:p>
            <a:r>
              <a:rPr lang="en-US" sz="3200" dirty="0"/>
              <a:t>OH</a:t>
            </a:r>
          </a:p>
        </p:txBody>
      </p:sp>
    </p:spTree>
    <p:extLst>
      <p:ext uri="{BB962C8B-B14F-4D97-AF65-F5344CB8AC3E}">
        <p14:creationId xmlns:p14="http://schemas.microsoft.com/office/powerpoint/2010/main" val="3362776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8504</TotalTime>
  <Words>1160</Words>
  <Application>Microsoft Office PowerPoint</Application>
  <PresentationFormat>Widescreen</PresentationFormat>
  <Paragraphs>149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Courier New</vt:lpstr>
      <vt:lpstr>Trebuchet MS</vt:lpstr>
      <vt:lpstr>Wingdings</vt:lpstr>
      <vt:lpstr>Office Theme</vt:lpstr>
      <vt:lpstr>PowerPoint Presentation</vt:lpstr>
      <vt:lpstr>PowerPoint Presentation</vt:lpstr>
      <vt:lpstr>Introduction to the course</vt:lpstr>
      <vt:lpstr>More on the grades</vt:lpstr>
      <vt:lpstr>Reading list and presentations</vt:lpstr>
      <vt:lpstr>Concepts we will learn</vt:lpstr>
      <vt:lpstr>Computing facility</vt:lpstr>
      <vt:lpstr>What is DNA?</vt:lpstr>
      <vt:lpstr>Nucleotide: Phosphate, Base and Pentose sugar</vt:lpstr>
      <vt:lpstr>Nucleotide: Phosphate, Base and Pentose sugar</vt:lpstr>
      <vt:lpstr>DNA replication</vt:lpstr>
      <vt:lpstr>Complementary strands</vt:lpstr>
      <vt:lpstr>DNA extraction</vt:lpstr>
      <vt:lpstr>DNA Extraction -Video</vt:lpstr>
      <vt:lpstr>Library preparation</vt:lpstr>
      <vt:lpstr>DNA sequencing overview</vt:lpstr>
      <vt:lpstr>DNA sequencing data: (pairs of) reads</vt:lpstr>
      <vt:lpstr>Types of sequencing reads</vt:lpstr>
      <vt:lpstr>Types of sequencing reads</vt:lpstr>
      <vt:lpstr>Current DNA sequencing technologies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Aleksey Zimin</cp:lastModifiedBy>
  <cp:revision>30</cp:revision>
  <dcterms:created xsi:type="dcterms:W3CDTF">2013-08-21T19:17:07Z</dcterms:created>
  <dcterms:modified xsi:type="dcterms:W3CDTF">2025-08-25T13:33:22Z</dcterms:modified>
</cp:coreProperties>
</file>