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72" r:id="rId2"/>
    <p:sldId id="470" r:id="rId3"/>
    <p:sldId id="269" r:id="rId4"/>
    <p:sldId id="482" r:id="rId5"/>
    <p:sldId id="483" r:id="rId6"/>
    <p:sldId id="461" r:id="rId7"/>
    <p:sldId id="281" r:id="rId8"/>
    <p:sldId id="282" r:id="rId9"/>
    <p:sldId id="462" r:id="rId10"/>
    <p:sldId id="474" r:id="rId11"/>
    <p:sldId id="280" r:id="rId12"/>
    <p:sldId id="279" r:id="rId13"/>
    <p:sldId id="263" r:id="rId14"/>
    <p:sldId id="475" r:id="rId15"/>
    <p:sldId id="463" r:id="rId16"/>
    <p:sldId id="473" r:id="rId17"/>
    <p:sldId id="464" r:id="rId18"/>
    <p:sldId id="258" r:id="rId19"/>
    <p:sldId id="261" r:id="rId20"/>
    <p:sldId id="285" r:id="rId21"/>
    <p:sldId id="262" r:id="rId22"/>
    <p:sldId id="465" r:id="rId23"/>
    <p:sldId id="466" r:id="rId24"/>
    <p:sldId id="286" r:id="rId25"/>
    <p:sldId id="265" r:id="rId26"/>
    <p:sldId id="287" r:id="rId27"/>
    <p:sldId id="288" r:id="rId28"/>
    <p:sldId id="289" r:id="rId29"/>
    <p:sldId id="260" r:id="rId30"/>
    <p:sldId id="270" r:id="rId31"/>
    <p:sldId id="271" r:id="rId32"/>
    <p:sldId id="273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BE0260"/>
    <a:srgbClr val="D0005E"/>
    <a:srgbClr val="018AC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8" autoAdjust="0"/>
    <p:restoredTop sz="93721" autoAdjust="0"/>
  </p:normalViewPr>
  <p:slideViewPr>
    <p:cSldViewPr>
      <p:cViewPr varScale="1">
        <p:scale>
          <a:sx n="87" d="100"/>
          <a:sy n="87" d="100"/>
        </p:scale>
        <p:origin x="91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y Zimin" userId="7f2637d0bc515791" providerId="LiveId" clId="{964AE2BC-6382-4D99-9D4D-EF0FB276F7CE}"/>
    <pc:docChg chg="delSld">
      <pc:chgData name="Aleksey Zimin" userId="7f2637d0bc515791" providerId="LiveId" clId="{964AE2BC-6382-4D99-9D4D-EF0FB276F7CE}" dt="2025-08-27T13:09:24.046" v="2" actId="47"/>
      <pc:docMkLst>
        <pc:docMk/>
      </pc:docMkLst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1314267360" sldId="257"/>
        </pc:sldMkLst>
      </pc:sldChg>
      <pc:sldChg chg="del">
        <pc:chgData name="Aleksey Zimin" userId="7f2637d0bc515791" providerId="LiveId" clId="{964AE2BC-6382-4D99-9D4D-EF0FB276F7CE}" dt="2025-08-27T13:09:03.935" v="1" actId="47"/>
        <pc:sldMkLst>
          <pc:docMk/>
          <pc:sldMk cId="376118783" sldId="264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496989918" sldId="268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580217187" sldId="397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592540094" sldId="406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807348765" sldId="407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4233309679" sldId="409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3009805394" sldId="410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3540739500" sldId="411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3995109930" sldId="412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1345575573" sldId="413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1634069567" sldId="414"/>
        </pc:sldMkLst>
      </pc:sldChg>
      <pc:sldChg chg="del">
        <pc:chgData name="Aleksey Zimin" userId="7f2637d0bc515791" providerId="LiveId" clId="{964AE2BC-6382-4D99-9D4D-EF0FB276F7CE}" dt="2025-08-27T13:08:53.306" v="0" actId="47"/>
        <pc:sldMkLst>
          <pc:docMk/>
          <pc:sldMk cId="4284398908" sldId="415"/>
        </pc:sldMkLst>
      </pc:sldChg>
      <pc:sldChg chg="del">
        <pc:chgData name="Aleksey Zimin" userId="7f2637d0bc515791" providerId="LiveId" clId="{964AE2BC-6382-4D99-9D4D-EF0FB276F7CE}" dt="2025-08-27T13:08:53.306" v="0" actId="47"/>
        <pc:sldMkLst>
          <pc:docMk/>
          <pc:sldMk cId="1439868913" sldId="416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2118070247" sldId="420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1902230169" sldId="421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3130437174" sldId="423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1381858232" sldId="424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2194738520" sldId="425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809032690" sldId="426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1762822495" sldId="427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2968288127" sldId="428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708600537" sldId="429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3229156974" sldId="430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1201566736" sldId="431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224006590" sldId="432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2261212866" sldId="433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2841383390" sldId="434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2387758340" sldId="435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737597283" sldId="436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3812887506" sldId="437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1402074185" sldId="440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4268804242" sldId="441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3290336111" sldId="442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1196692292" sldId="443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2158056362" sldId="444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2006090250" sldId="445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1978762931" sldId="446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1290344996" sldId="447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1210766213" sldId="448"/>
        </pc:sldMkLst>
      </pc:sldChg>
      <pc:sldChg chg="del">
        <pc:chgData name="Aleksey Zimin" userId="7f2637d0bc515791" providerId="LiveId" clId="{964AE2BC-6382-4D99-9D4D-EF0FB276F7CE}" dt="2025-08-27T13:08:53.306" v="0" actId="47"/>
        <pc:sldMkLst>
          <pc:docMk/>
          <pc:sldMk cId="999224894" sldId="449"/>
        </pc:sldMkLst>
      </pc:sldChg>
      <pc:sldChg chg="del">
        <pc:chgData name="Aleksey Zimin" userId="7f2637d0bc515791" providerId="LiveId" clId="{964AE2BC-6382-4D99-9D4D-EF0FB276F7CE}" dt="2025-08-27T13:08:53.306" v="0" actId="47"/>
        <pc:sldMkLst>
          <pc:docMk/>
          <pc:sldMk cId="3655342026" sldId="450"/>
        </pc:sldMkLst>
      </pc:sldChg>
      <pc:sldChg chg="del">
        <pc:chgData name="Aleksey Zimin" userId="7f2637d0bc515791" providerId="LiveId" clId="{964AE2BC-6382-4D99-9D4D-EF0FB276F7CE}" dt="2025-08-27T13:08:53.306" v="0" actId="47"/>
        <pc:sldMkLst>
          <pc:docMk/>
          <pc:sldMk cId="3431220297" sldId="451"/>
        </pc:sldMkLst>
      </pc:sldChg>
      <pc:sldChg chg="del">
        <pc:chgData name="Aleksey Zimin" userId="7f2637d0bc515791" providerId="LiveId" clId="{964AE2BC-6382-4D99-9D4D-EF0FB276F7CE}" dt="2025-08-27T13:08:53.306" v="0" actId="47"/>
        <pc:sldMkLst>
          <pc:docMk/>
          <pc:sldMk cId="3790567690" sldId="452"/>
        </pc:sldMkLst>
      </pc:sldChg>
      <pc:sldChg chg="del">
        <pc:chgData name="Aleksey Zimin" userId="7f2637d0bc515791" providerId="LiveId" clId="{964AE2BC-6382-4D99-9D4D-EF0FB276F7CE}" dt="2025-08-27T13:08:53.306" v="0" actId="47"/>
        <pc:sldMkLst>
          <pc:docMk/>
          <pc:sldMk cId="2756968431" sldId="453"/>
        </pc:sldMkLst>
      </pc:sldChg>
      <pc:sldChg chg="del">
        <pc:chgData name="Aleksey Zimin" userId="7f2637d0bc515791" providerId="LiveId" clId="{964AE2BC-6382-4D99-9D4D-EF0FB276F7CE}" dt="2025-08-27T13:08:53.306" v="0" actId="47"/>
        <pc:sldMkLst>
          <pc:docMk/>
          <pc:sldMk cId="1344649677" sldId="454"/>
        </pc:sldMkLst>
      </pc:sldChg>
      <pc:sldChg chg="del">
        <pc:chgData name="Aleksey Zimin" userId="7f2637d0bc515791" providerId="LiveId" clId="{964AE2BC-6382-4D99-9D4D-EF0FB276F7CE}" dt="2025-08-27T13:08:53.306" v="0" actId="47"/>
        <pc:sldMkLst>
          <pc:docMk/>
          <pc:sldMk cId="2862415392" sldId="455"/>
        </pc:sldMkLst>
      </pc:sldChg>
      <pc:sldChg chg="del">
        <pc:chgData name="Aleksey Zimin" userId="7f2637d0bc515791" providerId="LiveId" clId="{964AE2BC-6382-4D99-9D4D-EF0FB276F7CE}" dt="2025-08-27T13:08:53.306" v="0" actId="47"/>
        <pc:sldMkLst>
          <pc:docMk/>
          <pc:sldMk cId="2301376120" sldId="456"/>
        </pc:sldMkLst>
      </pc:sldChg>
      <pc:sldChg chg="del">
        <pc:chgData name="Aleksey Zimin" userId="7f2637d0bc515791" providerId="LiveId" clId="{964AE2BC-6382-4D99-9D4D-EF0FB276F7CE}" dt="2025-08-27T13:08:53.306" v="0" actId="47"/>
        <pc:sldMkLst>
          <pc:docMk/>
          <pc:sldMk cId="1996286991" sldId="457"/>
        </pc:sldMkLst>
      </pc:sldChg>
      <pc:sldChg chg="del">
        <pc:chgData name="Aleksey Zimin" userId="7f2637d0bc515791" providerId="LiveId" clId="{964AE2BC-6382-4D99-9D4D-EF0FB276F7CE}" dt="2025-08-27T13:08:53.306" v="0" actId="47"/>
        <pc:sldMkLst>
          <pc:docMk/>
          <pc:sldMk cId="881716971" sldId="458"/>
        </pc:sldMkLst>
      </pc:sldChg>
      <pc:sldChg chg="del">
        <pc:chgData name="Aleksey Zimin" userId="7f2637d0bc515791" providerId="LiveId" clId="{964AE2BC-6382-4D99-9D4D-EF0FB276F7CE}" dt="2025-08-27T13:08:53.306" v="0" actId="47"/>
        <pc:sldMkLst>
          <pc:docMk/>
          <pc:sldMk cId="3319613254" sldId="459"/>
        </pc:sldMkLst>
      </pc:sldChg>
      <pc:sldChg chg="del">
        <pc:chgData name="Aleksey Zimin" userId="7f2637d0bc515791" providerId="LiveId" clId="{964AE2BC-6382-4D99-9D4D-EF0FB276F7CE}" dt="2025-08-27T13:08:53.306" v="0" actId="47"/>
        <pc:sldMkLst>
          <pc:docMk/>
          <pc:sldMk cId="661020550" sldId="460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4212240204" sldId="467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3275239011" sldId="468"/>
        </pc:sldMkLst>
      </pc:sldChg>
      <pc:sldChg chg="del">
        <pc:chgData name="Aleksey Zimin" userId="7f2637d0bc515791" providerId="LiveId" clId="{964AE2BC-6382-4D99-9D4D-EF0FB276F7CE}" dt="2025-08-27T13:08:53.306" v="0" actId="47"/>
        <pc:sldMkLst>
          <pc:docMk/>
          <pc:sldMk cId="2924610669" sldId="469"/>
        </pc:sldMkLst>
      </pc:sldChg>
      <pc:sldChg chg="del">
        <pc:chgData name="Aleksey Zimin" userId="7f2637d0bc515791" providerId="LiveId" clId="{964AE2BC-6382-4D99-9D4D-EF0FB276F7CE}" dt="2025-08-27T13:08:53.306" v="0" actId="47"/>
        <pc:sldMkLst>
          <pc:docMk/>
          <pc:sldMk cId="3362776961" sldId="471"/>
        </pc:sldMkLst>
      </pc:sldChg>
      <pc:sldChg chg="del">
        <pc:chgData name="Aleksey Zimin" userId="7f2637d0bc515791" providerId="LiveId" clId="{964AE2BC-6382-4D99-9D4D-EF0FB276F7CE}" dt="2025-08-27T13:08:53.306" v="0" actId="47"/>
        <pc:sldMkLst>
          <pc:docMk/>
          <pc:sldMk cId="2875518736" sldId="472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3764873792" sldId="476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839253812" sldId="477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3139525371" sldId="478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1413603901" sldId="479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721180325" sldId="480"/>
        </pc:sldMkLst>
      </pc:sldChg>
      <pc:sldChg chg="del">
        <pc:chgData name="Aleksey Zimin" userId="7f2637d0bc515791" providerId="LiveId" clId="{964AE2BC-6382-4D99-9D4D-EF0FB276F7CE}" dt="2025-08-27T13:09:24.046" v="2" actId="47"/>
        <pc:sldMkLst>
          <pc:docMk/>
          <pc:sldMk cId="860761429" sldId="4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61B90-1233-4265-A8E1-4CB85DE126F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3FD6-7C7B-4426-BFC4-490AC0C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1138426"/>
            <a:ext cx="103632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8293" y="4650641"/>
            <a:ext cx="85344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3EFF-6084-460D-96FA-2FA787A98816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92F8-B2BD-4E07-9A92-E5080B238DFA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673-6F42-4090-A040-176AF0E6DEAE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5288-B7FB-4510-97B0-C840A6671DDD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39126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0720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9427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680310"/>
            <a:ext cx="109728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6A1-0F17-41D8-9FFA-9520AF33BFC6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527605"/>
            <a:ext cx="9354927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2" y="1138425"/>
            <a:ext cx="9354927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F4-087A-4F4C-9829-F340F0646973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0BFE-E826-4B70-BF6B-3710B05194AF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82DA-5425-42F9-BDB8-0DBDA15B981E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27605"/>
            <a:ext cx="109728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596539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226402"/>
            <a:ext cx="5386917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596539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226402"/>
            <a:ext cx="53890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164-C7F7-495E-9D5F-43BBDEBECF81}" type="datetime1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AB8-78AA-4DA3-952F-F5057D2DAAA5}" type="datetime1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B869-D2D8-4282-A525-D63712C1B900}" type="datetime1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F58-29B0-4D31-BE55-D9C1F05848B7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395F-151A-4402-98B5-C84E535B9AEF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5" r:id="rId13"/>
    <p:sldLayoutId id="2147483666" r:id="rId14"/>
    <p:sldLayoutId id="2147483667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hred_(software)#cite_note-1" TargetMode="External"/><Relationship Id="rId2" Type="http://schemas.openxmlformats.org/officeDocument/2006/relationships/hyperlink" Target="https://en.wikipedia.org/wiki/Philip_Palmer_Gre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27074-6C76-4B66-80C9-856F75BD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F0520F-6299-4676-8176-653C51F4D7A4}"/>
              </a:ext>
            </a:extLst>
          </p:cNvPr>
          <p:cNvSpPr txBox="1"/>
          <p:nvPr/>
        </p:nvSpPr>
        <p:spPr>
          <a:xfrm>
            <a:off x="1308659" y="2437886"/>
            <a:ext cx="96770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1" dirty="0">
                <a:solidFill>
                  <a:srgbClr val="BE0260"/>
                </a:solidFill>
              </a:rPr>
              <a:t>Algorithms for Analysis of Genomic Sequence Data</a:t>
            </a:r>
            <a:br>
              <a:rPr lang="en-US" sz="3200" b="1" dirty="0">
                <a:solidFill>
                  <a:srgbClr val="BE0260"/>
                </a:solidFill>
              </a:rPr>
            </a:br>
            <a:endParaRPr lang="en-US" sz="3200" b="1" dirty="0">
              <a:solidFill>
                <a:srgbClr val="BE02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9679F-F038-40F8-96EA-47D38F6DFC66}"/>
              </a:ext>
            </a:extLst>
          </p:cNvPr>
          <p:cNvSpPr txBox="1"/>
          <p:nvPr/>
        </p:nvSpPr>
        <p:spPr>
          <a:xfrm>
            <a:off x="1308659" y="4376878"/>
            <a:ext cx="9574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Alexey V. Zimin</a:t>
            </a:r>
            <a:br>
              <a:rPr lang="en-US" sz="2400" dirty="0"/>
            </a:b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JHU </a:t>
            </a:r>
            <a:r>
              <a:rPr lang="en-US" sz="2400"/>
              <a:t>BME 580.417/707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2403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ED73-BA2E-08CC-2536-4F4929FB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fasta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4AE2F-09EC-4169-C031-981CCEBEC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&gt;sequence1 tag1=value1</a:t>
            </a:r>
          </a:p>
          <a:p>
            <a:pPr marL="0" indent="0">
              <a:buNone/>
            </a:pPr>
            <a:r>
              <a:rPr lang="en-US" dirty="0"/>
              <a:t>AGATAGATACAGATCAG</a:t>
            </a:r>
          </a:p>
          <a:p>
            <a:pPr marL="0" indent="0">
              <a:buNone/>
            </a:pPr>
            <a:r>
              <a:rPr lang="en-US" dirty="0"/>
              <a:t>&gt;sequence2 tag1=value1</a:t>
            </a:r>
          </a:p>
          <a:p>
            <a:pPr marL="0" indent="0">
              <a:buNone/>
            </a:pPr>
            <a:r>
              <a:rPr lang="en-US" dirty="0"/>
              <a:t>AAGAATCATACACAAA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3C274-D290-0C5C-2B30-71E6E529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66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BC7A7-9B7D-72F2-B7D5-C584EDE0E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AB7E-52D9-A226-87CC-090FD655C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Fastq</a:t>
            </a:r>
            <a:r>
              <a:rPr lang="en-US" dirty="0"/>
              <a:t> format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CE1F73-EB74-E96A-1F09-4459B1632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5191970"/>
          </a:xfrm>
        </p:spPr>
        <p:txBody>
          <a:bodyPr>
            <a:normAutofit fontScale="92500" lnSpcReduction="20000"/>
          </a:bodyPr>
          <a:lstStyle/>
          <a:p>
            <a:r>
              <a:rPr lang="en-US" sz="3100" dirty="0"/>
              <a:t>Each sequence definition starts with “@”, read name immediately follows</a:t>
            </a:r>
          </a:p>
          <a:p>
            <a:pPr lvl="1"/>
            <a:r>
              <a:rPr lang="en-US" sz="3100"/>
              <a:t>^@ </a:t>
            </a:r>
            <a:r>
              <a:rPr lang="en-US" sz="3100" dirty="0"/>
              <a:t>line may contain more space-separated fields</a:t>
            </a:r>
          </a:p>
          <a:p>
            <a:endParaRPr lang="en-US" sz="3100" dirty="0"/>
          </a:p>
          <a:p>
            <a:r>
              <a:rPr lang="en-US" sz="3100" dirty="0"/>
              <a:t>Next set of lines is the sequence (ACGTN), no limit on the line length</a:t>
            </a:r>
          </a:p>
          <a:p>
            <a:endParaRPr lang="en-US" sz="3100" dirty="0"/>
          </a:p>
          <a:p>
            <a:r>
              <a:rPr lang="en-US" sz="3100" dirty="0"/>
              <a:t>New line starting with “+” ends sequence; read name may be duplicated after the “+”</a:t>
            </a:r>
          </a:p>
          <a:p>
            <a:endParaRPr lang="en-US" sz="3100" dirty="0"/>
          </a:p>
          <a:p>
            <a:r>
              <a:rPr lang="en-US" sz="3100" dirty="0"/>
              <a:t>Quality scores follow.  Number of characters equal to the number of letters in the sequence</a:t>
            </a:r>
          </a:p>
          <a:p>
            <a:pPr lvl="1"/>
            <a:r>
              <a:rPr lang="en-US" sz="3100" dirty="0"/>
              <a:t>“@” symbol may appear in the quality scores!!!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8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C3CA-B3C4-89BC-229C-994C18C1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r>
              <a:rPr lang="en-US" dirty="0" err="1"/>
              <a:t>fastq</a:t>
            </a:r>
            <a:r>
              <a:rPr lang="en-US" dirty="0"/>
              <a:t>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51A9E-1A61-372A-DF4C-B8459544A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57" y="1423686"/>
            <a:ext cx="10984375" cy="51507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@read1 property=value </a:t>
            </a:r>
            <a:r>
              <a:rPr lang="en-US" dirty="0" err="1">
                <a:latin typeface="Consolas" panose="020B0609020204030204" pitchFamily="49" charset="0"/>
              </a:rPr>
              <a:t>someotherstuff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NAGCATGACATAGAC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D@JNDKJNDKSSSNS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@read2 property=value </a:t>
            </a:r>
            <a:r>
              <a:rPr lang="en-US" dirty="0" err="1">
                <a:latin typeface="Consolas" panose="020B0609020204030204" pitchFamily="49" charset="0"/>
              </a:rPr>
              <a:t>someotherstuff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NGAGATCATGACTAG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KIDBDHBJSHAJHS3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09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930E-0559-0DA2-C7D6-9FA3A1A5F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 format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9582D-B5FB-116C-8289-AB6D4D6EE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220" y="1596540"/>
            <a:ext cx="10515600" cy="4351338"/>
          </a:xfrm>
        </p:spPr>
        <p:txBody>
          <a:bodyPr/>
          <a:lstStyle/>
          <a:p>
            <a:r>
              <a:rPr lang="en-US" dirty="0"/>
              <a:t>Tab-separated file, human readable with the following columns</a:t>
            </a:r>
          </a:p>
          <a:p>
            <a:r>
              <a:rPr lang="en-US" dirty="0"/>
              <a:t>Missing or not defined values are *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382D2E-359B-7BA9-E7C9-8E93FFA76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4" y="2720449"/>
            <a:ext cx="11460174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4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29B8D-FE68-3D2A-95BD-379A514D8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EA62-F0ED-F6B9-1261-43404885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 format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F65BD-836B-7F8D-93CB-C56A4CA5F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220" y="1596540"/>
            <a:ext cx="10515600" cy="4351338"/>
          </a:xfrm>
        </p:spPr>
        <p:txBody>
          <a:bodyPr/>
          <a:lstStyle/>
          <a:p>
            <a:r>
              <a:rPr lang="en-US" dirty="0"/>
              <a:t>Tab-separated file, human readable with the following columns</a:t>
            </a:r>
          </a:p>
          <a:p>
            <a:r>
              <a:rPr lang="en-US" dirty="0"/>
              <a:t>Missing or not defined values are *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0E925A-892E-B96A-00D4-0069CD5E6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4" y="2720449"/>
            <a:ext cx="11460174" cy="37724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FF3D46-F312-4D7A-2428-E800AD577CDE}"/>
              </a:ext>
            </a:extLst>
          </p:cNvPr>
          <p:cNvSpPr/>
          <p:nvPr/>
        </p:nvSpPr>
        <p:spPr>
          <a:xfrm>
            <a:off x="598620" y="3123590"/>
            <a:ext cx="8856890" cy="3054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BE2D6B-AB66-86FA-FD8B-9345280C0970}"/>
              </a:ext>
            </a:extLst>
          </p:cNvPr>
          <p:cNvSpPr/>
          <p:nvPr/>
        </p:nvSpPr>
        <p:spPr>
          <a:xfrm>
            <a:off x="527864" y="5632404"/>
            <a:ext cx="10454695" cy="545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64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CEC0-1AE7-074B-282C-87D6FAED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SAM/BAM and samtools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00C5-A733-FC80-1F6D-CD59AE818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2782" cy="4795094"/>
          </a:xfrm>
        </p:spPr>
        <p:txBody>
          <a:bodyPr>
            <a:normAutofit/>
          </a:bodyPr>
          <a:lstStyle/>
          <a:p>
            <a:r>
              <a:rPr lang="en-US" dirty="0"/>
              <a:t>BAM files are compressed SAM files</a:t>
            </a:r>
          </a:p>
          <a:p>
            <a:r>
              <a:rPr lang="en-US" dirty="0"/>
              <a:t>Use </a:t>
            </a:r>
            <a:r>
              <a:rPr lang="en-US" i="1" dirty="0"/>
              <a:t>samtools</a:t>
            </a:r>
            <a:r>
              <a:rPr lang="en-US" dirty="0"/>
              <a:t> for SAM </a:t>
            </a:r>
            <a:r>
              <a:rPr lang="en-US" dirty="0">
                <a:sym typeface="Wingdings" panose="05000000000000000000" pitchFamily="2" charset="2"/>
              </a:rPr>
              <a:t> BAM conversion:</a:t>
            </a:r>
            <a:endParaRPr lang="en-US" dirty="0"/>
          </a:p>
          <a:p>
            <a:pPr lvl="1"/>
            <a:r>
              <a:rPr lang="en-US" dirty="0"/>
              <a:t>Useful utility to work with SAM/BAM files</a:t>
            </a:r>
          </a:p>
          <a:p>
            <a:pPr lvl="1"/>
            <a:r>
              <a:rPr lang="en-US" dirty="0"/>
              <a:t>To view help type samtools –help</a:t>
            </a:r>
          </a:p>
          <a:p>
            <a:pPr lvl="1"/>
            <a:r>
              <a:rPr lang="en-US" dirty="0"/>
              <a:t>Most frequently used options</a:t>
            </a:r>
          </a:p>
          <a:p>
            <a:pPr lvl="2"/>
            <a:r>
              <a:rPr lang="en-US" i="1" dirty="0"/>
              <a:t>samtools view</a:t>
            </a:r>
          </a:p>
          <a:p>
            <a:pPr lvl="2"/>
            <a:r>
              <a:rPr lang="en-US" i="1" dirty="0"/>
              <a:t>samtools </a:t>
            </a:r>
            <a:r>
              <a:rPr lang="en-US" i="1" dirty="0" err="1"/>
              <a:t>faidx</a:t>
            </a:r>
            <a:r>
              <a:rPr lang="en-US" i="1" dirty="0"/>
              <a:t>/index</a:t>
            </a:r>
          </a:p>
          <a:p>
            <a:pPr lvl="2"/>
            <a:r>
              <a:rPr lang="en-US" i="1" dirty="0"/>
              <a:t>samtools sort </a:t>
            </a:r>
          </a:p>
        </p:txBody>
      </p:sp>
    </p:spTree>
    <p:extLst>
      <p:ext uri="{BB962C8B-B14F-4D97-AF65-F5344CB8AC3E}">
        <p14:creationId xmlns:p14="http://schemas.microsoft.com/office/powerpoint/2010/main" val="76669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7419-24E6-32CD-3F70-1774472F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1: Convert fastq to fasta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CCDEE-5F86-2947-1AE6-861B5FA3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7598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Goal:  write a python script that reads a fastq file from stdin, converts it to fasta and outputs to </a:t>
            </a:r>
            <a:r>
              <a:rPr lang="en-US" dirty="0" err="1"/>
              <a:t>stdout</a:t>
            </a:r>
            <a:r>
              <a:rPr lang="en-US" dirty="0"/>
              <a:t>; familiarize yourself with </a:t>
            </a:r>
            <a:r>
              <a:rPr lang="en-US" dirty="0" err="1"/>
              <a:t>GradeScope</a:t>
            </a:r>
            <a:r>
              <a:rPr lang="en-US" dirty="0"/>
              <a:t> </a:t>
            </a:r>
          </a:p>
          <a:p>
            <a:r>
              <a:rPr lang="en-US" dirty="0"/>
              <a:t>There may be one or more than one sequence in the fastq file</a:t>
            </a:r>
          </a:p>
          <a:p>
            <a:r>
              <a:rPr lang="en-US" dirty="0"/>
              <a:t>Name your program </a:t>
            </a:r>
            <a:r>
              <a:rPr lang="en-US" b="1" dirty="0"/>
              <a:t>fastq_to_fasta.py</a:t>
            </a:r>
          </a:p>
          <a:p>
            <a:r>
              <a:rPr lang="en-US" dirty="0"/>
              <a:t>Do not assume that sequence/quality are on a single line. Remember: number of characters in the sequence (before line starting with “+”) specifies how many characters of quality you must read</a:t>
            </a:r>
          </a:p>
          <a:p>
            <a:r>
              <a:rPr lang="en-US" dirty="0"/>
              <a:t>Due date: </a:t>
            </a:r>
            <a:r>
              <a:rPr lang="en-US">
                <a:solidFill>
                  <a:srgbClr val="FF0000"/>
                </a:solidFill>
              </a:rPr>
              <a:t>September 5, </a:t>
            </a:r>
            <a:r>
              <a:rPr lang="en-US" dirty="0">
                <a:solidFill>
                  <a:srgbClr val="FF0000"/>
                </a:solidFill>
              </a:rPr>
              <a:t>8:00pm</a:t>
            </a:r>
            <a:r>
              <a:rPr lang="en-US" dirty="0"/>
              <a:t>.</a:t>
            </a:r>
          </a:p>
          <a:p>
            <a:r>
              <a:rPr lang="en-US" dirty="0"/>
              <a:t>Submit your code to </a:t>
            </a:r>
            <a:r>
              <a:rPr lang="en-US" dirty="0" err="1"/>
              <a:t>GradeScope</a:t>
            </a:r>
            <a:r>
              <a:rPr lang="en-US" dirty="0"/>
              <a:t>, it will be graded automatically right away, you have unlimited submission attempts until due date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749AD-3405-084C-7069-0304F382C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57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D630-5568-5317-6062-65F8EA6C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22" y="336078"/>
            <a:ext cx="5849178" cy="802347"/>
          </a:xfrm>
        </p:spPr>
        <p:txBody>
          <a:bodyPr>
            <a:normAutofit fontScale="90000"/>
          </a:bodyPr>
          <a:lstStyle/>
          <a:p>
            <a:r>
              <a:rPr lang="en-US" dirty="0"/>
              <a:t>National Center for Biotechnology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1A15F-8799-7DD9-7CC9-16364B8D3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822" y="1690688"/>
            <a:ext cx="484378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National Center for Biotechnology Information (NCBI) hosts multiple databases:</a:t>
            </a:r>
          </a:p>
          <a:p>
            <a:pPr lvl="1"/>
            <a:r>
              <a:rPr lang="en-US" b="1" dirty="0"/>
              <a:t>GenBank</a:t>
            </a:r>
            <a:r>
              <a:rPr lang="en-US" dirty="0"/>
              <a:t>:  repository of draft genomes</a:t>
            </a:r>
          </a:p>
          <a:p>
            <a:pPr lvl="1"/>
            <a:r>
              <a:rPr lang="en-US" b="1" dirty="0"/>
              <a:t>RefSeq</a:t>
            </a:r>
            <a:r>
              <a:rPr lang="en-US" dirty="0"/>
              <a:t>: repository of high quality genomes</a:t>
            </a:r>
          </a:p>
          <a:p>
            <a:pPr lvl="1"/>
            <a:r>
              <a:rPr lang="en-US" dirty="0"/>
              <a:t>Sequence Read Archive or the </a:t>
            </a:r>
            <a:r>
              <a:rPr lang="en-US" b="1" dirty="0"/>
              <a:t>SRA</a:t>
            </a:r>
            <a:r>
              <a:rPr lang="en-US" dirty="0"/>
              <a:t>: the biggest repository of the sequencing data</a:t>
            </a:r>
          </a:p>
          <a:p>
            <a:pPr lvl="1"/>
            <a:r>
              <a:rPr lang="en-US" dirty="0"/>
              <a:t>And many others (genes, proteins, literature, clinical trials, </a:t>
            </a:r>
            <a:r>
              <a:rPr lang="en-US" dirty="0" err="1"/>
              <a:t>etc</a:t>
            </a:r>
            <a:r>
              <a:rPr lang="en-US" dirty="0"/>
              <a:t> 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C99BC-3572-796C-C6AA-3D133BAF0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602" y="1690688"/>
            <a:ext cx="6968876" cy="423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87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30AE-DEFD-F1ED-765D-430E0A6A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information at NCBI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49C20-BA32-279C-12BD-63D0868E9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6" y="2142945"/>
            <a:ext cx="11517332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0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2C54F-D123-9FFD-B337-B24B47EDC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86FE-BC17-9551-AD71-763E5B689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155" y="0"/>
            <a:ext cx="10515600" cy="1325563"/>
          </a:xfrm>
        </p:spPr>
        <p:txBody>
          <a:bodyPr/>
          <a:lstStyle/>
          <a:p>
            <a:r>
              <a:rPr lang="en-US" dirty="0"/>
              <a:t>Finding information at NCBI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2C672A-A98F-60B5-E62F-6DD5CB5EF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84" y="1152327"/>
            <a:ext cx="7579971" cy="57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5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B612B-98CB-C932-2033-A12B19051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25939-4658-D534-5643-FDE75514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5DB5D2-140C-EDF7-8F2A-978926E093C8}"/>
              </a:ext>
            </a:extLst>
          </p:cNvPr>
          <p:cNvSpPr txBox="1"/>
          <p:nvPr/>
        </p:nvSpPr>
        <p:spPr>
          <a:xfrm>
            <a:off x="1308659" y="2437886"/>
            <a:ext cx="967702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1" dirty="0">
                <a:solidFill>
                  <a:srgbClr val="BE0260"/>
                </a:solidFill>
              </a:rPr>
              <a:t>Week 1</a:t>
            </a:r>
            <a:br>
              <a:rPr lang="en-US" sz="3200" b="1" dirty="0">
                <a:solidFill>
                  <a:srgbClr val="BE0260"/>
                </a:solidFill>
              </a:rPr>
            </a:br>
            <a:endParaRPr lang="en-US" sz="3200" b="1" dirty="0">
              <a:solidFill>
                <a:srgbClr val="BE02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9D3E0-3163-0D25-5B12-92B4E6621D3B}"/>
              </a:ext>
            </a:extLst>
          </p:cNvPr>
          <p:cNvSpPr txBox="1"/>
          <p:nvPr/>
        </p:nvSpPr>
        <p:spPr>
          <a:xfrm>
            <a:off x="1308659" y="4376878"/>
            <a:ext cx="9574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Alexey V. Zimin</a:t>
            </a:r>
            <a:br>
              <a:rPr lang="en-US" sz="2400" dirty="0"/>
            </a:b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JHU BME 580.417.707</a:t>
            </a:r>
          </a:p>
        </p:txBody>
      </p:sp>
    </p:spTree>
    <p:extLst>
      <p:ext uri="{BB962C8B-B14F-4D97-AF65-F5344CB8AC3E}">
        <p14:creationId xmlns:p14="http://schemas.microsoft.com/office/powerpoint/2010/main" val="2642750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A8731-0013-CB34-EE8A-B1BAE3827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A2470-1231-0685-15BB-D384E18A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155" y="0"/>
            <a:ext cx="10515600" cy="1325563"/>
          </a:xfrm>
        </p:spPr>
        <p:txBody>
          <a:bodyPr/>
          <a:lstStyle/>
          <a:p>
            <a:r>
              <a:rPr lang="en-US" dirty="0"/>
              <a:t>Finding information at NCBI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C92FD1-389A-5297-FF28-BE25A1138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84" y="1152327"/>
            <a:ext cx="7579971" cy="570567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034B549-A6ED-81C5-EAD8-153F533AA3C1}"/>
              </a:ext>
            </a:extLst>
          </p:cNvPr>
          <p:cNvSpPr/>
          <p:nvPr/>
        </p:nvSpPr>
        <p:spPr>
          <a:xfrm>
            <a:off x="2184935" y="4822257"/>
            <a:ext cx="2021305" cy="3850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69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31E08-712F-6B96-E087-9BB06A54D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377DD6-CF46-C4E7-FB4F-9C8E0B915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1" y="881967"/>
            <a:ext cx="8864335" cy="5976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FABAC-FB10-C7DD-581A-178DE0E7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8"/>
            <a:ext cx="10515600" cy="1325563"/>
          </a:xfrm>
        </p:spPr>
        <p:txBody>
          <a:bodyPr/>
          <a:lstStyle/>
          <a:p>
            <a:r>
              <a:rPr lang="en-US" dirty="0"/>
              <a:t>Finding information at </a:t>
            </a:r>
            <a:r>
              <a:rPr lang="en-US" dirty="0" err="1"/>
              <a:t>NCBI:GenBank</a:t>
            </a:r>
            <a:r>
              <a:rPr lang="en-US" dirty="0"/>
              <a:t>/RefSeq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823866-4334-00AF-63A0-C90B867B33E6}"/>
              </a:ext>
            </a:extLst>
          </p:cNvPr>
          <p:cNvSpPr/>
          <p:nvPr/>
        </p:nvSpPr>
        <p:spPr>
          <a:xfrm>
            <a:off x="2243384" y="5495780"/>
            <a:ext cx="715282" cy="3948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7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54709-9D6C-74C1-9825-D064554A9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C7C5A8-D5F4-323F-C448-7EBF1818F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99" y="1047484"/>
            <a:ext cx="8274227" cy="5810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7E5096-1339-0149-700B-685FA370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/>
          <a:lstStyle/>
          <a:p>
            <a:r>
              <a:rPr lang="en-US" dirty="0"/>
              <a:t>Finding information at </a:t>
            </a:r>
            <a:r>
              <a:rPr lang="en-US" dirty="0" err="1"/>
              <a:t>NCBI:GenBank</a:t>
            </a:r>
            <a:r>
              <a:rPr lang="en-US" dirty="0"/>
              <a:t>/RefSeq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8130BE-A478-4EBB-7D30-24480A0D4A3E}"/>
              </a:ext>
            </a:extLst>
          </p:cNvPr>
          <p:cNvSpPr/>
          <p:nvPr/>
        </p:nvSpPr>
        <p:spPr>
          <a:xfrm>
            <a:off x="5014762" y="3710210"/>
            <a:ext cx="596768" cy="2425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87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80821-A0D0-7382-6A9B-34C795A1C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0C8B6A-654C-4F8B-CA26-319AC5C78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2319"/>
            <a:ext cx="9173855" cy="5182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95F086-82EC-4EBE-939E-98D65C56B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information at </a:t>
            </a:r>
            <a:r>
              <a:rPr lang="en-US" dirty="0" err="1"/>
              <a:t>NCBI:GenBank</a:t>
            </a:r>
            <a:r>
              <a:rPr lang="en-US" dirty="0"/>
              <a:t>/RefSeq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7E0AB-E8E1-1781-0DCA-A251F8A4908D}"/>
              </a:ext>
            </a:extLst>
          </p:cNvPr>
          <p:cNvSpPr txBox="1"/>
          <p:nvPr/>
        </p:nvSpPr>
        <p:spPr>
          <a:xfrm>
            <a:off x="6597446" y="3303638"/>
            <a:ext cx="41566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Right-click on the link and choose “Copy link”</a:t>
            </a:r>
          </a:p>
          <a:p>
            <a:endParaRPr lang="en-US" dirty="0"/>
          </a:p>
          <a:p>
            <a:r>
              <a:rPr lang="en-US" dirty="0"/>
              <a:t>Then go to your terminal and type </a:t>
            </a:r>
            <a:r>
              <a:rPr lang="en-US" dirty="0" err="1"/>
              <a:t>wget</a:t>
            </a:r>
            <a:r>
              <a:rPr lang="en-US" dirty="0"/>
              <a:t> and paste the link:</a:t>
            </a:r>
          </a:p>
          <a:p>
            <a:endParaRPr lang="en-US" dirty="0"/>
          </a:p>
          <a:p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dirty="0" err="1"/>
              <a:t>paste_the_link_here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12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C4F91-B837-09C4-B1FB-D1E02E8D0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BB14AC-5308-EB21-2703-44C3F3C29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99" y="1047484"/>
            <a:ext cx="8274227" cy="5810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8332C3-8217-7D62-5214-9A07F2211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/>
          <a:lstStyle/>
          <a:p>
            <a:r>
              <a:rPr lang="en-US" dirty="0"/>
              <a:t>Finding information at </a:t>
            </a:r>
            <a:r>
              <a:rPr lang="en-US" dirty="0" err="1"/>
              <a:t>NCBI:GenBank</a:t>
            </a:r>
            <a:r>
              <a:rPr lang="en-US" dirty="0"/>
              <a:t>/RefSeq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872B2C-60E3-C460-5C3B-B7310B5FB6AB}"/>
              </a:ext>
            </a:extLst>
          </p:cNvPr>
          <p:cNvSpPr/>
          <p:nvPr/>
        </p:nvSpPr>
        <p:spPr>
          <a:xfrm>
            <a:off x="3205212" y="3710210"/>
            <a:ext cx="596768" cy="2425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10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86214-ABA1-2359-8DED-B7BA619E0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0D0D-FFF4-EE0B-C3FB-3AE8BC574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Finding information at </a:t>
            </a:r>
            <a:r>
              <a:rPr lang="en-US" dirty="0" err="1"/>
              <a:t>NCBI:GenBank</a:t>
            </a:r>
            <a:r>
              <a:rPr lang="en-US" dirty="0"/>
              <a:t>/RefSeq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FB72E-7C96-D110-C2C4-144854C6B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1695"/>
            <a:ext cx="7074296" cy="566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49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BA25E-9179-C903-9036-FA6AC0BDD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737F84-A7F4-ED5E-8C2C-44E4E7CB0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699" y="1047484"/>
            <a:ext cx="8274227" cy="5810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3FF5ED-886A-5507-3EE8-4F86C2AE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/>
          <a:lstStyle/>
          <a:p>
            <a:r>
              <a:rPr lang="en-US" dirty="0"/>
              <a:t>Finding information at </a:t>
            </a:r>
            <a:r>
              <a:rPr lang="en-US" dirty="0" err="1"/>
              <a:t>NCBI:GenBank</a:t>
            </a:r>
            <a:r>
              <a:rPr lang="en-US" dirty="0"/>
              <a:t>/RefSeq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2E205C-3C39-434D-153E-1679E29ED3FD}"/>
              </a:ext>
            </a:extLst>
          </p:cNvPr>
          <p:cNvSpPr/>
          <p:nvPr/>
        </p:nvSpPr>
        <p:spPr>
          <a:xfrm>
            <a:off x="7517329" y="4124096"/>
            <a:ext cx="596768" cy="6019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47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2952A-C249-6998-9016-D01BE5216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365C9D-F98A-F6DA-6994-636F8304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448" y="1001742"/>
            <a:ext cx="8228658" cy="58562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95E68E-7A7D-50BC-54B9-7FB8C8634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/>
          <a:lstStyle/>
          <a:p>
            <a:r>
              <a:rPr lang="en-US" dirty="0"/>
              <a:t>Finding information at </a:t>
            </a:r>
            <a:r>
              <a:rPr lang="en-US" dirty="0" err="1"/>
              <a:t>NCBI:GenBank</a:t>
            </a:r>
            <a:r>
              <a:rPr lang="en-US" dirty="0"/>
              <a:t>/RefSeq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E121A6F-FE36-B09A-C9DD-F5B3FFE6BE69}"/>
              </a:ext>
            </a:extLst>
          </p:cNvPr>
          <p:cNvSpPr/>
          <p:nvPr/>
        </p:nvSpPr>
        <p:spPr>
          <a:xfrm>
            <a:off x="7517328" y="5082138"/>
            <a:ext cx="1989223" cy="4042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12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50E2B-EFC9-6F76-C19E-BEB450F19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F337-93DC-90B2-DDA6-23BA0928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155" y="0"/>
            <a:ext cx="10515600" cy="1325563"/>
          </a:xfrm>
        </p:spPr>
        <p:txBody>
          <a:bodyPr/>
          <a:lstStyle/>
          <a:p>
            <a:r>
              <a:rPr lang="en-US" dirty="0"/>
              <a:t>Finding information at NCBI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0B8B3-AB55-620D-51C4-BA1E2EB5B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84" y="1152327"/>
            <a:ext cx="7579971" cy="570567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CDE8FF6E-1E27-312E-A4AA-23CB8865371C}"/>
              </a:ext>
            </a:extLst>
          </p:cNvPr>
          <p:cNvSpPr/>
          <p:nvPr/>
        </p:nvSpPr>
        <p:spPr>
          <a:xfrm>
            <a:off x="2252313" y="6006164"/>
            <a:ext cx="2348564" cy="3850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94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141EF-6BB9-B23D-CB93-38E78C443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6EB5-5715-229F-F801-F84E41C2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information at NCBI:SRA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7A1B0D-B7B7-1112-0E9F-9CFC2B7FF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86" y="1270722"/>
            <a:ext cx="7810656" cy="558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8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DNA sequencing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34BE0-BD77-4B6B-9720-35840D9D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CC3267-8713-4997-9CAA-BBB2CF4B50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6735" y="1901950"/>
            <a:ext cx="10689350" cy="5410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/>
              <a:t>Short Reads: Illumina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sym typeface="Wingdings" pitchFamily="2" charset="2"/>
              </a:rPr>
              <a:t> </a:t>
            </a:r>
            <a:r>
              <a:rPr lang="en-US" sz="2400" dirty="0"/>
              <a:t>Cheap: as low as $1K for </a:t>
            </a:r>
            <a:r>
              <a:rPr lang="en-US" sz="2400" i="1" dirty="0"/>
              <a:t>de novo </a:t>
            </a:r>
            <a:r>
              <a:rPr lang="en-US" sz="2400" dirty="0"/>
              <a:t>human genome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sz="2400" dirty="0">
                <a:sym typeface="Wingdings" pitchFamily="2" charset="2"/>
              </a:rPr>
              <a:t> </a:t>
            </a:r>
            <a:r>
              <a:rPr lang="en-US" sz="2400" dirty="0"/>
              <a:t>Accurate: ~1% error rate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400" dirty="0">
                <a:sym typeface="Wingdings" pitchFamily="2" charset="2"/>
              </a:rPr>
              <a:t> Only</a:t>
            </a:r>
            <a:r>
              <a:rPr lang="en-US" sz="2400" dirty="0"/>
              <a:t> 150 to 300 bp reads, paired ends of 300-800bp fragments</a:t>
            </a:r>
            <a:br>
              <a:rPr lang="en-US" sz="2400" dirty="0"/>
            </a:b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u="sng" dirty="0"/>
              <a:t>Long Reads: Oxford Nanopore and PacBio </a:t>
            </a:r>
            <a:r>
              <a:rPr lang="en-US" u="sng" dirty="0"/>
              <a:t>HiFi</a:t>
            </a:r>
            <a:endParaRPr lang="en-US" sz="2800" u="sng" dirty="0"/>
          </a:p>
          <a:p>
            <a:pPr lvl="1">
              <a:lnSpc>
                <a:spcPct val="90000"/>
              </a:lnSpc>
              <a:buNone/>
              <a:defRPr/>
            </a:pPr>
            <a:r>
              <a:rPr lang="en-US" sz="2400" dirty="0">
                <a:sym typeface="Wingdings" pitchFamily="2" charset="2"/>
              </a:rPr>
              <a:t> Ine</a:t>
            </a:r>
            <a:r>
              <a:rPr lang="en-US" sz="2400" dirty="0"/>
              <a:t>xpensive: $2-5k for a </a:t>
            </a:r>
            <a:r>
              <a:rPr lang="en-US" sz="2400" i="1" dirty="0"/>
              <a:t>de novo </a:t>
            </a:r>
            <a:r>
              <a:rPr lang="en-US" sz="2400" dirty="0"/>
              <a:t>human genome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sz="2400" dirty="0">
                <a:sym typeface="Wingdings" pitchFamily="2" charset="2"/>
              </a:rPr>
              <a:t> </a:t>
            </a:r>
            <a:r>
              <a:rPr lang="en-US" sz="2400" dirty="0"/>
              <a:t>We get on average long 10-500Kbp reads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sz="2400" dirty="0">
                <a:sym typeface="Wingdings" pitchFamily="2" charset="2"/>
              </a:rPr>
              <a:t> High error rate: ~3-7% for ONT, &lt;1% error rate for HiFi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buNone/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719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F38AF-3490-19F6-2FB0-7C6EB9FD5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1F1C-4F6D-021A-4163-379DDAEE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information at NCBI:SRA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94F8A-9B17-E719-73A0-0E896BA49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2787"/>
            <a:ext cx="6533387" cy="556521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8B643CA-3921-8D7F-DCDB-F4D903BA76DB}"/>
              </a:ext>
            </a:extLst>
          </p:cNvPr>
          <p:cNvSpPr/>
          <p:nvPr/>
        </p:nvSpPr>
        <p:spPr>
          <a:xfrm>
            <a:off x="297522" y="6215083"/>
            <a:ext cx="2504326" cy="277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5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A8D36-59D4-CC4F-682A-C317B7193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16BC5-CFD8-20A7-082B-759158F0E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0" y="248424"/>
            <a:ext cx="6108200" cy="890001"/>
          </a:xfrm>
        </p:spPr>
        <p:txBody>
          <a:bodyPr>
            <a:normAutofit fontScale="90000"/>
          </a:bodyPr>
          <a:lstStyle/>
          <a:p>
            <a:r>
              <a:rPr lang="en-US" dirty="0"/>
              <a:t>Downloading data from NCBI SRA: small 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F1CB35-29C7-1D37-5BFB-EA108B6D3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4185"/>
            <a:ext cx="5977006" cy="548381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3CC1BA8-4EB9-0A2D-3E75-EDDAFCFBC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904" y="1374185"/>
            <a:ext cx="4850296" cy="5291658"/>
          </a:xfrm>
        </p:spPr>
        <p:txBody>
          <a:bodyPr/>
          <a:lstStyle/>
          <a:p>
            <a:r>
              <a:rPr lang="en-US" dirty="0"/>
              <a:t>Using GUI at NCBI is the easiest way to download </a:t>
            </a:r>
            <a:r>
              <a:rPr lang="en-US" i="1" u="sng" dirty="0"/>
              <a:t>small</a:t>
            </a:r>
            <a:r>
              <a:rPr lang="en-US" dirty="0"/>
              <a:t> data sets</a:t>
            </a:r>
          </a:p>
          <a:p>
            <a:endParaRPr lang="en-US" dirty="0"/>
          </a:p>
          <a:p>
            <a:r>
              <a:rPr lang="en-US" dirty="0"/>
              <a:t>For most data you have to use NCBI SRA toolkit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494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660C1-ACCA-6E3A-6513-88158CFED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8D85-A784-2341-84D1-3DE5A776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Downloading data from NCBI SRA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129253-50B7-ADB4-F708-36FCD07E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2787"/>
            <a:ext cx="6533387" cy="556521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6F25B4E-4DA0-3E13-DAFB-199C5AB51E8B}"/>
              </a:ext>
            </a:extLst>
          </p:cNvPr>
          <p:cNvSpPr/>
          <p:nvPr/>
        </p:nvSpPr>
        <p:spPr>
          <a:xfrm>
            <a:off x="297522" y="6215083"/>
            <a:ext cx="2504326" cy="2777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981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837C6-B491-FA46-A113-93E8779E0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BD6B-EEC6-E171-B18C-1B4C3E86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10" y="374900"/>
            <a:ext cx="10972800" cy="458115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fastq-dump (part of </a:t>
            </a:r>
            <a:r>
              <a:rPr lang="en-US" dirty="0" err="1"/>
              <a:t>sratoolkit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E390-F9CE-F057-E341-C3B79C05D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77" y="1540042"/>
            <a:ext cx="10571273" cy="4943058"/>
          </a:xfrm>
        </p:spPr>
        <p:txBody>
          <a:bodyPr>
            <a:noAutofit/>
          </a:bodyPr>
          <a:lstStyle/>
          <a:p>
            <a:endParaRPr lang="en-US" sz="2400" i="1" dirty="0"/>
          </a:p>
          <a:p>
            <a:r>
              <a:rPr lang="en-US" sz="2400" i="1" dirty="0" err="1"/>
              <a:t>sratoolkit</a:t>
            </a:r>
            <a:r>
              <a:rPr lang="en-US" sz="2400" i="1" dirty="0"/>
              <a:t> </a:t>
            </a:r>
            <a:r>
              <a:rPr lang="en-US" sz="2400" dirty="0"/>
              <a:t>is available from NCBI</a:t>
            </a:r>
          </a:p>
          <a:p>
            <a:r>
              <a:rPr lang="en-US" sz="2400" i="1" dirty="0"/>
              <a:t>fastq-dump </a:t>
            </a:r>
            <a:r>
              <a:rPr lang="en-US" sz="2400" dirty="0"/>
              <a:t>is used to get data from NCBI SRA</a:t>
            </a:r>
          </a:p>
          <a:p>
            <a:r>
              <a:rPr lang="en-US" sz="2400" dirty="0"/>
              <a:t>fastq-dump </a:t>
            </a:r>
            <a:r>
              <a:rPr lang="en-US" sz="2400" dirty="0">
                <a:solidFill>
                  <a:srgbClr val="FF0000"/>
                </a:solidFill>
              </a:rPr>
              <a:t>--split-3 </a:t>
            </a:r>
            <a:r>
              <a:rPr lang="en-US" sz="2400" dirty="0"/>
              <a:t>SRRXXXXXXXX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Produces files: </a:t>
            </a:r>
          </a:p>
          <a:p>
            <a:pPr marL="0" indent="0">
              <a:buNone/>
            </a:pPr>
            <a:r>
              <a:rPr lang="en-US" sz="2400" dirty="0"/>
              <a:t>	SRRXXXXXXXX_1.fastq – Illumina paired end forward reads</a:t>
            </a:r>
          </a:p>
          <a:p>
            <a:pPr marL="0" indent="0">
              <a:buNone/>
            </a:pPr>
            <a:r>
              <a:rPr lang="en-US" sz="2400" dirty="0"/>
              <a:t>	SRRXXXXXXXX_2.fastq and/or – Illumina paired end reverse reads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SRRXXXXXXXX.fastq</a:t>
            </a:r>
            <a:r>
              <a:rPr lang="en-US" sz="2400" dirty="0"/>
              <a:t> – single-end reads</a:t>
            </a:r>
          </a:p>
          <a:p>
            <a:pPr marL="457200" lvl="1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8880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Repeat regions cause mistakes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34BE0-BD77-4B6B-9720-35840D9D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Line 38">
            <a:extLst>
              <a:ext uri="{FF2B5EF4-FFF2-40B4-BE49-F238E27FC236}">
                <a16:creationId xmlns:a16="http://schemas.microsoft.com/office/drawing/2014/main" id="{0BF4681C-216C-4CCE-991A-78601E4CB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4245" y="3908146"/>
            <a:ext cx="1143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40">
            <a:extLst>
              <a:ext uri="{FF2B5EF4-FFF2-40B4-BE49-F238E27FC236}">
                <a16:creationId xmlns:a16="http://schemas.microsoft.com/office/drawing/2014/main" id="{8B357437-4DA2-4E2E-B578-49936F0FD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7245" y="3908146"/>
            <a:ext cx="1371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057C525C-49EC-45FC-AB4D-23A3B5674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645" y="39843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A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044DE586-5071-4F10-B063-DFC6A0E59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045" y="39843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R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49DE7835-7352-4E6B-8C66-DD027FDBA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245" y="39843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B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DD80223E-0643-4A89-B647-F1F036242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9845" y="39843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R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82593F8E-58B8-4F56-AB17-FAE9D0441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0045" y="39843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C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55953275-43FB-49D3-A55C-32E2AF9DD835}"/>
              </a:ext>
            </a:extLst>
          </p:cNvPr>
          <p:cNvGrpSpPr>
            <a:grpSpLocks/>
          </p:cNvGrpSpPr>
          <p:nvPr/>
        </p:nvGrpSpPr>
        <p:grpSpPr bwMode="auto">
          <a:xfrm>
            <a:off x="2054045" y="3527146"/>
            <a:ext cx="2743200" cy="152400"/>
            <a:chOff x="624" y="2208"/>
            <a:chExt cx="1728" cy="96"/>
          </a:xfrm>
        </p:grpSpPr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9D1D29B0-E12C-4270-8A93-E34BF775B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208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8B9E08C3-C78E-466F-B06A-43420B0DD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04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D06B97E0-B050-445F-B4BE-AA4199188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08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92E53289-C0D7-46DC-8A96-5EF9B90FF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256"/>
              <a:ext cx="24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CE5CAE08-2588-4247-9AAC-E4D2EB714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208"/>
              <a:ext cx="38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ADC83BF8-B581-4422-A088-EDBD84323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256"/>
              <a:ext cx="38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2A178F42-845B-406C-9CBC-715B6147A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256"/>
              <a:ext cx="24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17">
            <a:extLst>
              <a:ext uri="{FF2B5EF4-FFF2-40B4-BE49-F238E27FC236}">
                <a16:creationId xmlns:a16="http://schemas.microsoft.com/office/drawing/2014/main" id="{4792BA97-09E0-4F2B-80F4-04ADA3D3E3D8}"/>
              </a:ext>
            </a:extLst>
          </p:cNvPr>
          <p:cNvGrpSpPr>
            <a:grpSpLocks/>
          </p:cNvGrpSpPr>
          <p:nvPr/>
        </p:nvGrpSpPr>
        <p:grpSpPr bwMode="auto">
          <a:xfrm>
            <a:off x="4416245" y="3527146"/>
            <a:ext cx="2133600" cy="152400"/>
            <a:chOff x="2112" y="2208"/>
            <a:chExt cx="1344" cy="96"/>
          </a:xfrm>
        </p:grpSpPr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1BDCF5FF-C38A-4ECF-BF0F-2FAD31309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08"/>
              <a:ext cx="24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EAEDB3B8-8D22-4688-8235-9DF407C83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304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7608BCD4-D162-4A93-B48E-5157CC4ED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282EDD10-C1ED-446C-B209-DED3A0841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208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675E27E7-2C84-4BD2-AE11-3FBCFE172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256"/>
              <a:ext cx="14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01F49BF3-24A7-441D-BD35-75AE12303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208"/>
              <a:ext cx="24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3E69E1B2-B4DC-48E1-8038-6A3ED2E99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256"/>
              <a:ext cx="24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5">
            <a:extLst>
              <a:ext uri="{FF2B5EF4-FFF2-40B4-BE49-F238E27FC236}">
                <a16:creationId xmlns:a16="http://schemas.microsoft.com/office/drawing/2014/main" id="{5141FF4C-7128-4607-9FC3-22051B79A50C}"/>
              </a:ext>
            </a:extLst>
          </p:cNvPr>
          <p:cNvGrpSpPr>
            <a:grpSpLocks/>
          </p:cNvGrpSpPr>
          <p:nvPr/>
        </p:nvGrpSpPr>
        <p:grpSpPr bwMode="auto">
          <a:xfrm>
            <a:off x="6245045" y="3450946"/>
            <a:ext cx="3276600" cy="228600"/>
            <a:chOff x="3264" y="2160"/>
            <a:chExt cx="2064" cy="144"/>
          </a:xfrm>
        </p:grpSpPr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2919A293-939E-4650-89D3-53E206116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160"/>
              <a:ext cx="38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7">
              <a:extLst>
                <a:ext uri="{FF2B5EF4-FFF2-40B4-BE49-F238E27FC236}">
                  <a16:creationId xmlns:a16="http://schemas.microsoft.com/office/drawing/2014/main" id="{D57152A8-49C5-4D58-B4DA-4C659BCEF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3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8">
              <a:extLst>
                <a:ext uri="{FF2B5EF4-FFF2-40B4-BE49-F238E27FC236}">
                  <a16:creationId xmlns:a16="http://schemas.microsoft.com/office/drawing/2014/main" id="{5B974226-B455-422E-A8F5-8B2D62334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208"/>
              <a:ext cx="2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9">
              <a:extLst>
                <a:ext uri="{FF2B5EF4-FFF2-40B4-BE49-F238E27FC236}">
                  <a16:creationId xmlns:a16="http://schemas.microsoft.com/office/drawing/2014/main" id="{B7D2FBE6-33B6-42BC-BA20-2D6B574AE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256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39CE081C-84A6-48FE-92B3-41E4045B1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256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1">
              <a:extLst>
                <a:ext uri="{FF2B5EF4-FFF2-40B4-BE49-F238E27FC236}">
                  <a16:creationId xmlns:a16="http://schemas.microsoft.com/office/drawing/2014/main" id="{61DCBD6A-6A4B-41B8-BDD5-8533D22C2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08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2">
              <a:extLst>
                <a:ext uri="{FF2B5EF4-FFF2-40B4-BE49-F238E27FC236}">
                  <a16:creationId xmlns:a16="http://schemas.microsoft.com/office/drawing/2014/main" id="{44097C2C-B0D0-44DE-B8C1-F105E7803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304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174F5BB8-B18B-4F35-8C53-3EAFD6078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304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51509FED-C68E-407B-8958-F8491049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E19049FF-76DD-40E0-8702-4164617C1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208"/>
              <a:ext cx="24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Line 36">
            <a:extLst>
              <a:ext uri="{FF2B5EF4-FFF2-40B4-BE49-F238E27FC236}">
                <a16:creationId xmlns:a16="http://schemas.microsoft.com/office/drawing/2014/main" id="{8D00D421-EA88-4DE3-8129-4E0AFA30B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4045" y="3908146"/>
            <a:ext cx="16002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FA1FB302-C6B8-4D2B-879B-20D8978EB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1845" y="3908146"/>
            <a:ext cx="2209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9">
            <a:extLst>
              <a:ext uri="{FF2B5EF4-FFF2-40B4-BE49-F238E27FC236}">
                <a16:creationId xmlns:a16="http://schemas.microsoft.com/office/drawing/2014/main" id="{87B5EE79-9835-4C75-B909-17FF0068B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8845" y="3908146"/>
            <a:ext cx="1143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" name="Group 41">
            <a:extLst>
              <a:ext uri="{FF2B5EF4-FFF2-40B4-BE49-F238E27FC236}">
                <a16:creationId xmlns:a16="http://schemas.microsoft.com/office/drawing/2014/main" id="{1EFFBE78-4160-4CD5-A5F4-322C85F9E7F7}"/>
              </a:ext>
            </a:extLst>
          </p:cNvPr>
          <p:cNvGrpSpPr>
            <a:grpSpLocks/>
          </p:cNvGrpSpPr>
          <p:nvPr/>
        </p:nvGrpSpPr>
        <p:grpSpPr bwMode="auto">
          <a:xfrm>
            <a:off x="2054045" y="3527146"/>
            <a:ext cx="2743200" cy="152400"/>
            <a:chOff x="624" y="2208"/>
            <a:chExt cx="1728" cy="96"/>
          </a:xfrm>
        </p:grpSpPr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46930E3F-CBD9-4BF2-B946-32C69EFBA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208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95BCBA5B-7864-4FEF-8250-C9FCF282C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04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F0D4B4EC-3E72-47BF-A3F1-55E49CC3A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08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id="{A2BD9E8A-ABDD-4B45-A84D-2EFF7B106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256"/>
              <a:ext cx="24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F0412969-5E4D-4A4B-B9C8-0EBAA73B7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208"/>
              <a:ext cx="38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E7B4DBA8-D9CB-47E0-9E20-1677D4FF0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256"/>
              <a:ext cx="38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ECE655D1-2699-4334-A2D8-763891DF5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256"/>
              <a:ext cx="24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49">
            <a:extLst>
              <a:ext uri="{FF2B5EF4-FFF2-40B4-BE49-F238E27FC236}">
                <a16:creationId xmlns:a16="http://schemas.microsoft.com/office/drawing/2014/main" id="{CC1BF781-971A-40ED-831E-AA1C84B16F13}"/>
              </a:ext>
            </a:extLst>
          </p:cNvPr>
          <p:cNvGrpSpPr>
            <a:grpSpLocks/>
          </p:cNvGrpSpPr>
          <p:nvPr/>
        </p:nvGrpSpPr>
        <p:grpSpPr bwMode="auto">
          <a:xfrm>
            <a:off x="6245045" y="3450946"/>
            <a:ext cx="3276600" cy="228600"/>
            <a:chOff x="3264" y="2160"/>
            <a:chExt cx="2064" cy="144"/>
          </a:xfrm>
        </p:grpSpPr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DC3197F1-569E-4AF7-A0EE-8859D4266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160"/>
              <a:ext cx="38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2015051D-B10B-49D4-B957-37162AB8D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3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F3D122AA-0B61-47FF-9F1A-602C992D2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208"/>
              <a:ext cx="2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F5B38FC7-3CFD-44CF-84DE-353D27678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256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9EEA7956-5B73-4720-A75B-F427A8FA0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256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A351C404-C0F7-4BBD-BF52-C99BDD6BE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08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86E19AAF-6EF5-4FEA-8DE1-24666D49C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304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7">
              <a:extLst>
                <a:ext uri="{FF2B5EF4-FFF2-40B4-BE49-F238E27FC236}">
                  <a16:creationId xmlns:a16="http://schemas.microsoft.com/office/drawing/2014/main" id="{122BF23A-6C51-41B1-8290-25F574632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304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8">
              <a:extLst>
                <a:ext uri="{FF2B5EF4-FFF2-40B4-BE49-F238E27FC236}">
                  <a16:creationId xmlns:a16="http://schemas.microsoft.com/office/drawing/2014/main" id="{A586DAC7-EEEB-49B9-BD8F-8F6224963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9">
              <a:extLst>
                <a:ext uri="{FF2B5EF4-FFF2-40B4-BE49-F238E27FC236}">
                  <a16:creationId xmlns:a16="http://schemas.microsoft.com/office/drawing/2014/main" id="{5C0C2DDE-0EAC-4880-BF60-B08FBB1EF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208"/>
              <a:ext cx="24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Line 60">
            <a:extLst>
              <a:ext uri="{FF2B5EF4-FFF2-40B4-BE49-F238E27FC236}">
                <a16:creationId xmlns:a16="http://schemas.microsoft.com/office/drawing/2014/main" id="{86A8D2B4-E880-4585-8918-7F1E20693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3245" y="5203546"/>
            <a:ext cx="16002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61">
            <a:extLst>
              <a:ext uri="{FF2B5EF4-FFF2-40B4-BE49-F238E27FC236}">
                <a16:creationId xmlns:a16="http://schemas.microsoft.com/office/drawing/2014/main" id="{FAB93629-3E76-4C50-B34B-BAC7161CE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2645" y="5203546"/>
            <a:ext cx="2209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62">
            <a:extLst>
              <a:ext uri="{FF2B5EF4-FFF2-40B4-BE49-F238E27FC236}">
                <a16:creationId xmlns:a16="http://schemas.microsoft.com/office/drawing/2014/main" id="{AB4A4147-470D-4536-AE4E-EDD43F5D5C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3445" y="5203546"/>
            <a:ext cx="12192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Text Box 63">
            <a:extLst>
              <a:ext uri="{FF2B5EF4-FFF2-40B4-BE49-F238E27FC236}">
                <a16:creationId xmlns:a16="http://schemas.microsoft.com/office/drawing/2014/main" id="{9768E41A-B366-47A7-B279-8283AC5FB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645" y="52797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A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sp>
        <p:nvSpPr>
          <p:cNvPr id="67" name="Text Box 64">
            <a:extLst>
              <a:ext uri="{FF2B5EF4-FFF2-40B4-BE49-F238E27FC236}">
                <a16:creationId xmlns:a16="http://schemas.microsoft.com/office/drawing/2014/main" id="{B6897430-D447-47A6-A0C2-D0768AED9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245" y="52797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R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sp>
        <p:nvSpPr>
          <p:cNvPr id="68" name="Text Box 65">
            <a:extLst>
              <a:ext uri="{FF2B5EF4-FFF2-40B4-BE49-F238E27FC236}">
                <a16:creationId xmlns:a16="http://schemas.microsoft.com/office/drawing/2014/main" id="{E8A70AC7-C06F-48D5-B576-9824BD20D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645" y="52797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C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grpSp>
        <p:nvGrpSpPr>
          <p:cNvPr id="69" name="Group 66">
            <a:extLst>
              <a:ext uri="{FF2B5EF4-FFF2-40B4-BE49-F238E27FC236}">
                <a16:creationId xmlns:a16="http://schemas.microsoft.com/office/drawing/2014/main" id="{C17CE37F-B228-463C-BD27-FA6560023F9B}"/>
              </a:ext>
            </a:extLst>
          </p:cNvPr>
          <p:cNvGrpSpPr>
            <a:grpSpLocks/>
          </p:cNvGrpSpPr>
          <p:nvPr/>
        </p:nvGrpSpPr>
        <p:grpSpPr bwMode="auto">
          <a:xfrm>
            <a:off x="4416245" y="3527146"/>
            <a:ext cx="2133600" cy="152400"/>
            <a:chOff x="2112" y="2208"/>
            <a:chExt cx="1344" cy="96"/>
          </a:xfrm>
        </p:grpSpPr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0BD2DC4B-63B2-4CEC-B2FB-0FD28A820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08"/>
              <a:ext cx="24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8">
              <a:extLst>
                <a:ext uri="{FF2B5EF4-FFF2-40B4-BE49-F238E27FC236}">
                  <a16:creationId xmlns:a16="http://schemas.microsoft.com/office/drawing/2014/main" id="{6A37ADCF-C103-43BF-93B7-54EFFA263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304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69">
              <a:extLst>
                <a:ext uri="{FF2B5EF4-FFF2-40B4-BE49-F238E27FC236}">
                  <a16:creationId xmlns:a16="http://schemas.microsoft.com/office/drawing/2014/main" id="{FFFC9E14-09D1-4CEB-9157-921822DC9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867FCBD3-F6EC-4223-B2A4-BB22A271E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208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1">
              <a:extLst>
                <a:ext uri="{FF2B5EF4-FFF2-40B4-BE49-F238E27FC236}">
                  <a16:creationId xmlns:a16="http://schemas.microsoft.com/office/drawing/2014/main" id="{2C74D31E-65D2-45FA-8043-68FF52588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256"/>
              <a:ext cx="14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5B460D12-39C0-4EEC-A736-20F673EDE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208"/>
              <a:ext cx="24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84BB9C08-AEB3-4BDC-929F-D9C1DCE99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256"/>
              <a:ext cx="24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543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1 0.18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0.00741 L -0.1 0.186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8A3AF-8A14-AC93-0E3C-6D6E62FC7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81D8-3E26-A68B-E1F3-9BC8F097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 reads help avoid mistakes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D7324-67F1-CE32-3ABB-7B4F4E75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Line 38">
            <a:extLst>
              <a:ext uri="{FF2B5EF4-FFF2-40B4-BE49-F238E27FC236}">
                <a16:creationId xmlns:a16="http://schemas.microsoft.com/office/drawing/2014/main" id="{557043B5-6A9F-9C36-5396-D03C2E44D4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4245" y="3908146"/>
            <a:ext cx="1143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40">
            <a:extLst>
              <a:ext uri="{FF2B5EF4-FFF2-40B4-BE49-F238E27FC236}">
                <a16:creationId xmlns:a16="http://schemas.microsoft.com/office/drawing/2014/main" id="{72F8D5E0-9FBF-225E-1684-FECA0AC89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7245" y="3908146"/>
            <a:ext cx="1371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D53CDCCA-5B02-8FC5-0159-F11D53726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645" y="39843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A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D0259C26-55F3-0A89-C879-26119A94D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045" y="39843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R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2B88799D-73A8-A80F-A1B6-70E12D632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245" y="39843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B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710CDF8A-4E2D-D5E9-C417-0B9EFFBD3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9845" y="39843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R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9FF8AB77-EC6C-50F8-8579-6ADBEA813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0045" y="39843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C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969395CB-422A-F738-9394-51892C55B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4045" y="3908146"/>
            <a:ext cx="16002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DD1DDF51-EB23-109C-871E-6A40DDE8D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1845" y="3908146"/>
            <a:ext cx="2209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9">
            <a:extLst>
              <a:ext uri="{FF2B5EF4-FFF2-40B4-BE49-F238E27FC236}">
                <a16:creationId xmlns:a16="http://schemas.microsoft.com/office/drawing/2014/main" id="{3999099A-B3B4-51BF-327F-9B2059B03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8845" y="3908146"/>
            <a:ext cx="1143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2">
            <a:extLst>
              <a:ext uri="{FF2B5EF4-FFF2-40B4-BE49-F238E27FC236}">
                <a16:creationId xmlns:a16="http://schemas.microsoft.com/office/drawing/2014/main" id="{5874C009-00C3-46CA-249E-F1EE47E77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4045" y="3581705"/>
            <a:ext cx="327843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43">
            <a:extLst>
              <a:ext uri="{FF2B5EF4-FFF2-40B4-BE49-F238E27FC236}">
                <a16:creationId xmlns:a16="http://schemas.microsoft.com/office/drawing/2014/main" id="{743FF068-0568-E1BB-0EE6-CF41528316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2592" y="3429000"/>
            <a:ext cx="3385868" cy="262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44">
            <a:extLst>
              <a:ext uri="{FF2B5EF4-FFF2-40B4-BE49-F238E27FC236}">
                <a16:creationId xmlns:a16="http://schemas.microsoft.com/office/drawing/2014/main" id="{2480C189-09F8-60AD-D208-622440F1E9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6819" y="3284925"/>
            <a:ext cx="2814825" cy="263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1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E23D-B15D-17C1-53D3-CE149316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Sequencing data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43666-5AB0-55BB-94F7-4C5D50574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472" y="2221711"/>
            <a:ext cx="10972800" cy="3918803"/>
          </a:xfrm>
        </p:spPr>
        <p:txBody>
          <a:bodyPr/>
          <a:lstStyle/>
          <a:p>
            <a:r>
              <a:rPr lang="en-US" dirty="0"/>
              <a:t>FASTA -- sequence with optional quality scores in a separate file</a:t>
            </a:r>
          </a:p>
          <a:p>
            <a:r>
              <a:rPr lang="en-US" dirty="0"/>
              <a:t>FASTQ -- sequence with quality scores</a:t>
            </a:r>
          </a:p>
          <a:p>
            <a:r>
              <a:rPr lang="en-US" dirty="0"/>
              <a:t>SAM/BAM -- sequence with quality scores and optional alignments to a genome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DAE9F-AAAB-A8FE-BB9D-762F025E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77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E56B5-2E3E-F172-C0D1-C4FD0DBB1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335C-434E-E5C3-E3F5-A11C153D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16BE5B1-7CEE-85A7-FAD2-FDACAA802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Quality scores </a:t>
                </a:r>
                <a:r>
                  <a:rPr lang="en-US" i="1" dirty="0"/>
                  <a:t>q</a:t>
                </a:r>
                <a:r>
                  <a:rPr lang="en-US" dirty="0"/>
                  <a:t> are logarithmic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𝑃𝑟𝑜𝑏𝑎𝑏𝑖𝑙𝑖𝑡𝑦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 or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−10 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16BE5B1-7CEE-85A7-FAD2-FDACAA802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03375"/>
              </a:xfrm>
              <a:blipFill>
                <a:blip r:embed="rId2"/>
                <a:stretch>
                  <a:fillRect l="-1043" t="-606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7F4AD84-188B-52EF-04B5-CFD4B0D6A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52" y="3563936"/>
            <a:ext cx="8872301" cy="2943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71BCB9-59C4-A8CB-2931-49839EC2AB1C}"/>
              </a:ext>
            </a:extLst>
          </p:cNvPr>
          <p:cNvSpPr txBox="1"/>
          <p:nvPr/>
        </p:nvSpPr>
        <p:spPr>
          <a:xfrm>
            <a:off x="1024052" y="6507549"/>
            <a:ext cx="675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https://learn.gencore.bio.nyu.edu/ngs-file-formats/quality-scores/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6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2ECF5-9FBB-0AB1-79C1-47B57026F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FFFBA-C2EA-9911-3EC3-BC60E5F11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Phred33 vs Phred64 encoding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A3B709-27A8-4CA9-3A3B-127539027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81" y="1575194"/>
            <a:ext cx="10515600" cy="160337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Phred</a:t>
            </a:r>
            <a:r>
              <a:rPr lang="en-US" dirty="0"/>
              <a:t> (</a:t>
            </a:r>
            <a:r>
              <a:rPr lang="en-US" b="1" dirty="0">
                <a:hlinkClick r:id="rId2" tooltip="Philip Palmer Green"/>
              </a:rPr>
              <a:t>Ph</a:t>
            </a:r>
            <a:r>
              <a:rPr lang="en-US" dirty="0">
                <a:hlinkClick r:id="rId2" tooltip="Philip Palmer Green"/>
              </a:rPr>
              <a:t>il</a:t>
            </a:r>
            <a:r>
              <a:rPr lang="en-US" dirty="0"/>
              <a:t>'s </a:t>
            </a:r>
            <a:r>
              <a:rPr lang="en-US" b="1" dirty="0"/>
              <a:t>Re</a:t>
            </a:r>
            <a:r>
              <a:rPr lang="en-US" dirty="0"/>
              <a:t>ad </a:t>
            </a:r>
            <a:r>
              <a:rPr lang="en-US" b="1" dirty="0"/>
              <a:t>Ed</a:t>
            </a:r>
            <a:r>
              <a:rPr lang="en-US" dirty="0"/>
              <a:t>itor</a:t>
            </a:r>
            <a:r>
              <a:rPr lang="en-US" baseline="30000" dirty="0">
                <a:hlinkClick r:id="rId3"/>
              </a:rPr>
              <a:t>[1]</a:t>
            </a:r>
            <a:r>
              <a:rPr lang="en-US" dirty="0"/>
              <a:t>) -- the name of the first program to compute quality scores in Sanger sequencing data by Phil Green</a:t>
            </a:r>
          </a:p>
          <a:p>
            <a:r>
              <a:rPr lang="en-US" dirty="0"/>
              <a:t>Quality scores </a:t>
            </a:r>
            <a:r>
              <a:rPr lang="en-US" i="1" dirty="0"/>
              <a:t>q</a:t>
            </a:r>
            <a:r>
              <a:rPr lang="en-US" dirty="0"/>
              <a:t> are encoded with characters</a:t>
            </a:r>
          </a:p>
          <a:p>
            <a:r>
              <a:rPr lang="en-US" dirty="0"/>
              <a:t>Offset may differ – most common now is 33 (Phred33)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69E05C-B699-20E6-C57E-25E29DEE3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774" y="3108200"/>
            <a:ext cx="10060673" cy="3108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54909-9244-853B-8AF9-889145BE6641}"/>
              </a:ext>
            </a:extLst>
          </p:cNvPr>
          <p:cNvSpPr txBox="1"/>
          <p:nvPr/>
        </p:nvSpPr>
        <p:spPr>
          <a:xfrm>
            <a:off x="1128951" y="6167843"/>
            <a:ext cx="675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https://learn.gencore.bio.nyu.edu/ngs-file-formats/quality-scores/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28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33D0A-A457-96B4-CE8E-A6C2FCE2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Fasta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0ECCC-E0B8-F323-BCA8-8D2A451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line:</a:t>
            </a:r>
            <a:br>
              <a:rPr lang="en-US" dirty="0"/>
            </a:br>
            <a:r>
              <a:rPr lang="en-US" dirty="0"/>
              <a:t>&gt;</a:t>
            </a:r>
            <a:r>
              <a:rPr lang="en-US" dirty="0" err="1"/>
              <a:t>seq_name</a:t>
            </a:r>
            <a:r>
              <a:rPr lang="en-US" dirty="0"/>
              <a:t> attribute1 attribute2</a:t>
            </a:r>
          </a:p>
          <a:p>
            <a:r>
              <a:rPr lang="en-US" dirty="0"/>
              <a:t>Sequence, each line no longer than 80 characters (convention):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AGCATAGACATATAGCAT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AGATAGATCAGATAG</a:t>
            </a:r>
          </a:p>
          <a:p>
            <a:r>
              <a:rPr lang="en-US" dirty="0">
                <a:cs typeface="Courier New" panose="02070309020205020404" pitchFamily="49" charset="0"/>
              </a:rPr>
              <a:t>Optional accompanying file of quality scores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33690-5C0B-9D7D-8E85-05EDDEF9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62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8595</TotalTime>
  <Words>909</Words>
  <Application>Microsoft Office PowerPoint</Application>
  <PresentationFormat>Widescreen</PresentationFormat>
  <Paragraphs>143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Cambria Math</vt:lpstr>
      <vt:lpstr>Consolas</vt:lpstr>
      <vt:lpstr>Courier New</vt:lpstr>
      <vt:lpstr>Trebuchet MS</vt:lpstr>
      <vt:lpstr>Wingdings</vt:lpstr>
      <vt:lpstr>Office Theme</vt:lpstr>
      <vt:lpstr>PowerPoint Presentation</vt:lpstr>
      <vt:lpstr>PowerPoint Presentation</vt:lpstr>
      <vt:lpstr>Current DNA sequencing technologies</vt:lpstr>
      <vt:lpstr>Repeat regions cause mistakes</vt:lpstr>
      <vt:lpstr>Long reads help avoid mistakes</vt:lpstr>
      <vt:lpstr>Sequencing data formats</vt:lpstr>
      <vt:lpstr>Quality score</vt:lpstr>
      <vt:lpstr>Phred33 vs Phred64 encoding</vt:lpstr>
      <vt:lpstr>Fasta format</vt:lpstr>
      <vt:lpstr>Example fasta format</vt:lpstr>
      <vt:lpstr>Fastq format</vt:lpstr>
      <vt:lpstr>Example fastq format</vt:lpstr>
      <vt:lpstr>SAM format</vt:lpstr>
      <vt:lpstr>SAM format</vt:lpstr>
      <vt:lpstr>SAM/BAM and samtools</vt:lpstr>
      <vt:lpstr>Lab 1: Convert fastq to fasta</vt:lpstr>
      <vt:lpstr>National Center for Biotechnology Information</vt:lpstr>
      <vt:lpstr>Finding information at NCBI</vt:lpstr>
      <vt:lpstr>Finding information at NCBI</vt:lpstr>
      <vt:lpstr>Finding information at NCBI</vt:lpstr>
      <vt:lpstr>Finding information at NCBI:GenBank/RefSeq</vt:lpstr>
      <vt:lpstr>Finding information at NCBI:GenBank/RefSeq</vt:lpstr>
      <vt:lpstr>Finding information at NCBI:GenBank/RefSeq</vt:lpstr>
      <vt:lpstr>Finding information at NCBI:GenBank/RefSeq</vt:lpstr>
      <vt:lpstr>Finding information at NCBI:GenBank/RefSeq</vt:lpstr>
      <vt:lpstr>Finding information at NCBI:GenBank/RefSeq</vt:lpstr>
      <vt:lpstr>Finding information at NCBI:GenBank/RefSeq</vt:lpstr>
      <vt:lpstr>Finding information at NCBI</vt:lpstr>
      <vt:lpstr>Finding information at NCBI:SRA</vt:lpstr>
      <vt:lpstr>Finding information at NCBI:SRA</vt:lpstr>
      <vt:lpstr>Downloading data from NCBI SRA: small sets</vt:lpstr>
      <vt:lpstr>Downloading data from NCBI SRA</vt:lpstr>
      <vt:lpstr>Using fastq-dump (part of sratoolkit)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Aleksey Zimin</cp:lastModifiedBy>
  <cp:revision>32</cp:revision>
  <dcterms:created xsi:type="dcterms:W3CDTF">2013-08-21T19:17:07Z</dcterms:created>
  <dcterms:modified xsi:type="dcterms:W3CDTF">2025-08-27T13:09:33Z</dcterms:modified>
</cp:coreProperties>
</file>