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27" r:id="rId2"/>
    <p:sldId id="570" r:id="rId3"/>
    <p:sldId id="488" r:id="rId4"/>
    <p:sldId id="489" r:id="rId5"/>
    <p:sldId id="490" r:id="rId6"/>
    <p:sldId id="491" r:id="rId7"/>
    <p:sldId id="492" r:id="rId8"/>
    <p:sldId id="493" r:id="rId9"/>
    <p:sldId id="498" r:id="rId10"/>
    <p:sldId id="494" r:id="rId11"/>
    <p:sldId id="497" r:id="rId12"/>
    <p:sldId id="496" r:id="rId13"/>
    <p:sldId id="502" r:id="rId14"/>
    <p:sldId id="499" r:id="rId15"/>
    <p:sldId id="503" r:id="rId16"/>
    <p:sldId id="505" r:id="rId17"/>
    <p:sldId id="510" r:id="rId18"/>
    <p:sldId id="508" r:id="rId19"/>
    <p:sldId id="528" r:id="rId20"/>
    <p:sldId id="529" r:id="rId21"/>
    <p:sldId id="533" r:id="rId22"/>
    <p:sldId id="530" r:id="rId23"/>
    <p:sldId id="531" r:id="rId24"/>
    <p:sldId id="534" r:id="rId25"/>
    <p:sldId id="535" r:id="rId26"/>
    <p:sldId id="536" r:id="rId27"/>
    <p:sldId id="542" r:id="rId28"/>
    <p:sldId id="538" r:id="rId29"/>
    <p:sldId id="543" r:id="rId30"/>
    <p:sldId id="544" r:id="rId31"/>
    <p:sldId id="5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5E07877F-FB9A-463F-9010-CF1A1789C8C9}"/>
    <pc:docChg chg="delSld">
      <pc:chgData name="Aleksey Zimin" userId="7f2637d0bc515791" providerId="LiveId" clId="{5E07877F-FB9A-463F-9010-CF1A1789C8C9}" dt="2025-09-08T13:13:47.525" v="1" actId="47"/>
      <pc:docMkLst>
        <pc:docMk/>
      </pc:docMkLst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496989918" sldId="268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711955719" sldId="270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111751869" sldId="27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660034770" sldId="280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580217187" sldId="39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798972315" sldId="40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893523474" sldId="402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875146467" sldId="40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592540094" sldId="406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807348765" sldId="40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809032690" sldId="426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708600537" sldId="429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24006590" sldId="432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737597283" sldId="436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5E07877F-FB9A-463F-9010-CF1A1789C8C9}" dt="2025-09-08T13:13:47.525" v="1" actId="47"/>
        <pc:sldMkLst>
          <pc:docMk/>
          <pc:sldMk cId="2302941891" sldId="475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792863760" sldId="507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2553610431" sldId="511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031262088" sldId="512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269627095" sldId="513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872650003" sldId="514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244634782" sldId="515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390149621" sldId="523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710988395" sldId="524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276986234" sldId="526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888402848" sldId="546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427682825" sldId="547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709966318" sldId="553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495650733" sldId="556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631780251" sldId="557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047431818" sldId="558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2334615135" sldId="559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543001246" sldId="560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2587327454" sldId="561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4020362598" sldId="562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714024879" sldId="563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424581993" sldId="564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645801350" sldId="565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612796002" sldId="566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379975407" sldId="567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402778499" sldId="568"/>
        </pc:sldMkLst>
      </pc:sldChg>
      <pc:sldChg chg="del">
        <pc:chgData name="Aleksey Zimin" userId="7f2637d0bc515791" providerId="LiveId" clId="{5E07877F-FB9A-463F-9010-CF1A1789C8C9}" dt="2025-09-08T13:13:09.555" v="0" actId="47"/>
        <pc:sldMkLst>
          <pc:docMk/>
          <pc:sldMk cId="1547857595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3F58-B2A5-38AB-B856-BCC8277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5D06-87D4-1599-AC41-7C811E5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48995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DUE </a:t>
            </a:r>
            <a:r>
              <a:rPr lang="en-US" u="sng" dirty="0"/>
              <a:t>Friday September 19 at 8:00pm</a:t>
            </a:r>
          </a:p>
          <a:p>
            <a:r>
              <a:rPr lang="en-US" dirty="0"/>
              <a:t>CODE (100% undergrad, 80% grad): Write three python functions to compute minimizers for a genomic sequence:</a:t>
            </a:r>
          </a:p>
          <a:p>
            <a:pPr lvl="1"/>
            <a:r>
              <a:rPr lang="en-US" dirty="0" err="1"/>
              <a:t>reverse_complement</a:t>
            </a:r>
            <a:r>
              <a:rPr lang="en-US" dirty="0"/>
              <a:t>(seq): returns reverse complement of a sequence seq</a:t>
            </a:r>
          </a:p>
          <a:p>
            <a:pPr lvl="1"/>
            <a:r>
              <a:rPr lang="en-US" dirty="0" err="1"/>
              <a:t>compute_num_value</a:t>
            </a:r>
            <a:r>
              <a:rPr lang="en-US" dirty="0"/>
              <a:t>(seq): returns numerical value of sequence seq (A=0,C=1,G=2,T=3), base 4 starting with the first letter</a:t>
            </a:r>
          </a:p>
          <a:p>
            <a:pPr lvl="1"/>
            <a:r>
              <a:rPr lang="en-US" dirty="0"/>
              <a:t>For each k-mer compute numerical value forward and reverse, use minimum</a:t>
            </a:r>
          </a:p>
          <a:p>
            <a:pPr lvl="1"/>
            <a:r>
              <a:rPr lang="en-US" dirty="0" err="1"/>
              <a:t>compute_minimizers</a:t>
            </a:r>
            <a:r>
              <a:rPr lang="en-US" dirty="0"/>
              <a:t>(</a:t>
            </a:r>
            <a:r>
              <a:rPr lang="en-US" dirty="0" err="1"/>
              <a:t>seq,k,w</a:t>
            </a:r>
            <a:r>
              <a:rPr lang="en-US" dirty="0"/>
              <a:t>): computes minimizers for sequence seq, k-mer k, and window w, returns an array containing 0-based leftmost position of each minimizer</a:t>
            </a:r>
          </a:p>
          <a:p>
            <a:pPr lvl="1"/>
            <a:r>
              <a:rPr lang="en-US" dirty="0"/>
              <a:t>S</a:t>
            </a:r>
            <a:r>
              <a:rPr lang="en-US"/>
              <a:t>ubmit </a:t>
            </a:r>
            <a:r>
              <a:rPr lang="en-US" dirty="0"/>
              <a:t>code through </a:t>
            </a:r>
            <a:r>
              <a:rPr lang="en-US" dirty="0" err="1"/>
              <a:t>autograder</a:t>
            </a:r>
            <a:r>
              <a:rPr lang="en-US" dirty="0"/>
              <a:t>, name code </a:t>
            </a:r>
            <a:r>
              <a:rPr lang="en-US" i="1" dirty="0"/>
              <a:t>minimizers.py</a:t>
            </a:r>
          </a:p>
          <a:p>
            <a:endParaRPr lang="en-US" dirty="0"/>
          </a:p>
          <a:p>
            <a:r>
              <a:rPr lang="en-US" dirty="0"/>
              <a:t>FIGURE (20% graduate students ONLY): </a:t>
            </a:r>
          </a:p>
          <a:p>
            <a:pPr lvl="1"/>
            <a:r>
              <a:rPr lang="en-US" dirty="0"/>
              <a:t>Generate random sequence G 100,000 bp long</a:t>
            </a:r>
          </a:p>
          <a:p>
            <a:pPr lvl="1"/>
            <a:r>
              <a:rPr lang="en-US" dirty="0"/>
              <a:t>Assume K=17, vary w from 1 to 16</a:t>
            </a:r>
          </a:p>
          <a:p>
            <a:pPr lvl="1"/>
            <a:r>
              <a:rPr lang="en-US" dirty="0"/>
              <a:t>How does the number of minimizers N vary with w?</a:t>
            </a:r>
          </a:p>
          <a:p>
            <a:pPr lvl="1"/>
            <a:r>
              <a:rPr lang="en-US" dirty="0"/>
              <a:t>Submit plot of N(w) – graduate students only, pdf, </a:t>
            </a:r>
            <a:r>
              <a:rPr lang="en-US" dirty="0" err="1"/>
              <a:t>png</a:t>
            </a:r>
            <a:r>
              <a:rPr lang="en-US" dirty="0"/>
              <a:t> or jpeg format, use log scale on y axis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659-6A92-A82E-81EE-70F3F68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490EB-48EA-6542-0154-705119F2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D5EA-1BCE-4396-0A01-24E907E5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3504-BA04-5348-8102-CD19905A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D804C9-FF80-AD0B-A4EB-0DD4289D2107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 a perfect match or unable to find longer 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When a match is found, go up and down to find all matching positions: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match       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39699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D8ECC-CC21-C7E1-611E-A09E85C2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F125-7631-1E5B-3E78-CA562AB7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Perfect and imperfect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4894-49AA-587A-DB9C-A9ACA01A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String match: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GCAA </a:t>
            </a:r>
            <a:r>
              <a:rPr lang="en-US" dirty="0">
                <a:cs typeface="Courier New" panose="02070309020205020404" pitchFamily="49" charset="0"/>
              </a:rPr>
              <a:t>at position 2</a:t>
            </a:r>
          </a:p>
          <a:p>
            <a:r>
              <a:rPr lang="en-US" dirty="0">
                <a:cs typeface="Courier New" panose="02070309020205020404" pitchFamily="49" charset="0"/>
              </a:rPr>
              <a:t>What about imperfect matches 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GCAT?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5E6D-8A91-5846-2CDA-C1B05934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803F3-7242-DE46-86F6-B142B6A7D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D4EE-1AD2-914D-B3F5-DF033671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80390-818E-6202-A358-D41315E9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43A5A-A5CB-3791-4A02-EF2B3ADC8BB0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</a:p>
          <a:p>
            <a:r>
              <a:rPr lang="en-US" dirty="0">
                <a:cs typeface="Courier New" panose="02070309020205020404" pitchFamily="49" charset="0"/>
              </a:rPr>
              <a:t>Found a partial match – is it long enough to keep?: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Partial match       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151812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79E8-B592-EF23-4104-C1404502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6D4C-4F0E-5BF5-0168-9F3E4841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29D98-9D0B-333B-6740-7664378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F88977-DB15-2D8E-E33C-5BE6A18B0D28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Start at the beginning of the query, find the longest match(es)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Query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TCGCATGCTTCATGGTGCTTGCTA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99209-CBEB-C820-240D-0E77ECE6B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B213-4335-576A-D37D-46DBA804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5EE7-1BF1-4073-5D1D-E0206413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706750-E360-1843-88BE-7561F32294F5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Start at the beginning of the query, find the longest match(es)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TCGCATGCTTCATGGTGCTAGCTA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6AB1-E23F-8023-25DC-90674B481E44}"/>
              </a:ext>
            </a:extLst>
          </p:cNvPr>
          <p:cNvSpPr/>
          <p:nvPr/>
        </p:nvSpPr>
        <p:spPr>
          <a:xfrm>
            <a:off x="2256817" y="3579779"/>
            <a:ext cx="1961744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1B5D5-A43F-41F9-A31A-E47CAF1D3C97}"/>
              </a:ext>
            </a:extLst>
          </p:cNvPr>
          <p:cNvSpPr/>
          <p:nvPr/>
        </p:nvSpPr>
        <p:spPr>
          <a:xfrm>
            <a:off x="3313888" y="2641510"/>
            <a:ext cx="1961743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4AD2E2-2327-5EA7-AA5B-CD4751D6E1E3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237689" y="2943067"/>
            <a:ext cx="1057071" cy="6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2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ED56-16F1-B0E2-3D9A-FD911334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1643-6443-7684-F324-20BCB45D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A70B-A2E0-340B-79CD-65D5F843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9BF3E6-7AD7-65F0-0437-FAA69EE628ED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Start at the beginning of the query, find the longest match(es)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TCGCATGCTTCATGGTGCTAGCTA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893DF1-FB58-981E-1503-1D04AD3C776A}"/>
              </a:ext>
            </a:extLst>
          </p:cNvPr>
          <p:cNvSpPr/>
          <p:nvPr/>
        </p:nvSpPr>
        <p:spPr>
          <a:xfrm>
            <a:off x="2256817" y="3579779"/>
            <a:ext cx="1961744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D1884-EBDC-9A1B-8EAE-6EE502EC51F4}"/>
              </a:ext>
            </a:extLst>
          </p:cNvPr>
          <p:cNvSpPr/>
          <p:nvPr/>
        </p:nvSpPr>
        <p:spPr>
          <a:xfrm>
            <a:off x="3313888" y="2641510"/>
            <a:ext cx="1961743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72E4D-F530-95D4-56CE-339FF5DDEE1A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237689" y="2943067"/>
            <a:ext cx="1057071" cy="6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71871-9C29-7B5E-DA09-281C83958E4E}"/>
              </a:ext>
            </a:extLst>
          </p:cNvPr>
          <p:cNvSpPr/>
          <p:nvPr/>
        </p:nvSpPr>
        <p:spPr>
          <a:xfrm>
            <a:off x="4421707" y="3579779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18D77-CD00-3C53-1D42-84BF19ACDB02}"/>
              </a:ext>
            </a:extLst>
          </p:cNvPr>
          <p:cNvSpPr/>
          <p:nvPr/>
        </p:nvSpPr>
        <p:spPr>
          <a:xfrm>
            <a:off x="2065099" y="2641510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89C6BB-6081-5C59-0147-BE90E9DEC042}"/>
              </a:ext>
            </a:extLst>
          </p:cNvPr>
          <p:cNvSpPr/>
          <p:nvPr/>
        </p:nvSpPr>
        <p:spPr>
          <a:xfrm>
            <a:off x="5703429" y="2641509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968358-036E-8F52-AE7B-90B2F4797C9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841111" y="2943066"/>
            <a:ext cx="1281722" cy="6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3FFE6B-3A2B-0A8A-333E-EED7F60A3DE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466975" y="2943066"/>
            <a:ext cx="2374136" cy="6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2C7E-29C2-A1DD-91D6-2BAAB481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DF89-C308-29A7-3727-26A4322B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ED22-3704-B3B2-19AA-F903D14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8B556-EEF4-F26D-155C-1DFB53C3E0D4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Use minimum matching length of 5 to avoid repetitive matches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TCGCATGCTTCATGGTGCTAGCTA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775F1-E7C8-38B7-C07F-94A0224D7A64}"/>
              </a:ext>
            </a:extLst>
          </p:cNvPr>
          <p:cNvSpPr/>
          <p:nvPr/>
        </p:nvSpPr>
        <p:spPr>
          <a:xfrm>
            <a:off x="2256817" y="3579779"/>
            <a:ext cx="1961744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208EC-73FD-CF24-9533-5E3053D1480D}"/>
              </a:ext>
            </a:extLst>
          </p:cNvPr>
          <p:cNvSpPr/>
          <p:nvPr/>
        </p:nvSpPr>
        <p:spPr>
          <a:xfrm>
            <a:off x="3313888" y="2641510"/>
            <a:ext cx="1961743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15D7-E238-288E-F276-AB88B165D2AE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237689" y="2943067"/>
            <a:ext cx="1057071" cy="6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07635-D333-DB00-1893-0290F9FCC778}"/>
              </a:ext>
            </a:extLst>
          </p:cNvPr>
          <p:cNvSpPr/>
          <p:nvPr/>
        </p:nvSpPr>
        <p:spPr>
          <a:xfrm>
            <a:off x="4429207" y="3570458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FCFAD4-5FF0-CE48-D8EF-E7A30F8909EA}"/>
              </a:ext>
            </a:extLst>
          </p:cNvPr>
          <p:cNvSpPr/>
          <p:nvPr/>
        </p:nvSpPr>
        <p:spPr>
          <a:xfrm>
            <a:off x="2065099" y="2641510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F5AAF-1642-79FD-8857-337A6D576309}"/>
              </a:ext>
            </a:extLst>
          </p:cNvPr>
          <p:cNvSpPr/>
          <p:nvPr/>
        </p:nvSpPr>
        <p:spPr>
          <a:xfrm>
            <a:off x="5703429" y="2641509"/>
            <a:ext cx="838808" cy="30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546C3-67D6-5910-00DB-57CF982D02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855397" y="2943066"/>
            <a:ext cx="1267436" cy="61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B104AB-8C12-212B-BFF1-97B7D5F4270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285168" y="2933745"/>
            <a:ext cx="2563443" cy="6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02755-544E-5774-881A-784341462FE6}"/>
              </a:ext>
            </a:extLst>
          </p:cNvPr>
          <p:cNvSpPr/>
          <p:nvPr/>
        </p:nvSpPr>
        <p:spPr>
          <a:xfrm>
            <a:off x="5479599" y="3579779"/>
            <a:ext cx="1711776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37BFB-033B-6C88-9FBA-DD67775AB590}"/>
              </a:ext>
            </a:extLst>
          </p:cNvPr>
          <p:cNvSpPr/>
          <p:nvPr/>
        </p:nvSpPr>
        <p:spPr>
          <a:xfrm>
            <a:off x="6748498" y="2646169"/>
            <a:ext cx="1711776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DFA38B-792C-F5DA-8D2A-49880F7572DE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6335487" y="2947726"/>
            <a:ext cx="1268899" cy="63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2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BEF6-3174-3928-E0C2-EAA397D5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7338-0C3B-9784-CB8F-9BDCDE6E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27FFA-E4FF-147F-5252-D4DC9A7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CD1670-589C-0A7A-5DC8-234249C1ED8E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Use minimum matching length of 5 to avoid repetitive matches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TCGCATGCTTCATGGTGCTAGCTA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2E683-1FF6-0AD0-3475-9636930C7569}"/>
              </a:ext>
            </a:extLst>
          </p:cNvPr>
          <p:cNvSpPr/>
          <p:nvPr/>
        </p:nvSpPr>
        <p:spPr>
          <a:xfrm>
            <a:off x="2256817" y="3579779"/>
            <a:ext cx="1961744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6A88F-68EC-8BF3-287B-B76EAF0F8A2F}"/>
              </a:ext>
            </a:extLst>
          </p:cNvPr>
          <p:cNvSpPr/>
          <p:nvPr/>
        </p:nvSpPr>
        <p:spPr>
          <a:xfrm>
            <a:off x="3313888" y="2641510"/>
            <a:ext cx="1961743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58682F-D139-25AD-4497-9CFCE60EBF4C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237689" y="2943067"/>
            <a:ext cx="1057071" cy="6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2D362-6A4B-1391-AC3A-0480B2F078FD}"/>
              </a:ext>
            </a:extLst>
          </p:cNvPr>
          <p:cNvSpPr/>
          <p:nvPr/>
        </p:nvSpPr>
        <p:spPr>
          <a:xfrm>
            <a:off x="5479599" y="3579779"/>
            <a:ext cx="1711776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3EC8A-B58A-CA74-D0E9-B583C8AD8E2E}"/>
              </a:ext>
            </a:extLst>
          </p:cNvPr>
          <p:cNvSpPr/>
          <p:nvPr/>
        </p:nvSpPr>
        <p:spPr>
          <a:xfrm>
            <a:off x="6748498" y="2646169"/>
            <a:ext cx="1711776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C6C5E-4225-88C1-595B-187CFA5FEA86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6335487" y="2947726"/>
            <a:ext cx="1268899" cy="63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FA2E-1AB2-0A5F-5D23-3C94EB48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AAF8-1A48-12EA-4C3C-3DD85206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6B26-9693-0D45-64D7-4586B9D1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041981-F1C9-9F86-60C8-66BDE56BF19C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Do Smith-Waterman between the matching seeds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Indexed reference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|||||||||  |||| ||||||||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TCGCATGCTT-CATGGTGCTAGCTA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Compute alignment score based on Smith-Waterman alignment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31D50-A25F-643D-E5AB-E8AC45A3A46D}"/>
              </a:ext>
            </a:extLst>
          </p:cNvPr>
          <p:cNvSpPr/>
          <p:nvPr/>
        </p:nvSpPr>
        <p:spPr>
          <a:xfrm>
            <a:off x="3313888" y="3503578"/>
            <a:ext cx="1961744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F7AC5-0C51-5121-47D8-4DE56B165C15}"/>
              </a:ext>
            </a:extLst>
          </p:cNvPr>
          <p:cNvSpPr/>
          <p:nvPr/>
        </p:nvSpPr>
        <p:spPr>
          <a:xfrm>
            <a:off x="3313888" y="2641510"/>
            <a:ext cx="1961743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92F57-063A-35FD-0DA4-735E1F39F4C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294760" y="2943067"/>
            <a:ext cx="0" cy="5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F37DA2-7440-54C0-5E4B-3FC11D44B4D7}"/>
              </a:ext>
            </a:extLst>
          </p:cNvPr>
          <p:cNvSpPr/>
          <p:nvPr/>
        </p:nvSpPr>
        <p:spPr>
          <a:xfrm>
            <a:off x="6750177" y="3503373"/>
            <a:ext cx="1727071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B2521F-3C4F-CED4-AB22-27FE910060BA}"/>
              </a:ext>
            </a:extLst>
          </p:cNvPr>
          <p:cNvSpPr/>
          <p:nvPr/>
        </p:nvSpPr>
        <p:spPr>
          <a:xfrm>
            <a:off x="6748498" y="2646169"/>
            <a:ext cx="1728750" cy="301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01D677-A450-1217-ABE6-8C5530DCC09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612873" y="2947726"/>
            <a:ext cx="0" cy="55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C6B-F6B8-801D-0FC4-720C99A6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Burrows-Wheeler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362A-5464-1BDE-3F15-3142E777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Burrows-Wheeler Transform (BWT) is used to create efficient index of a sequence compared to just using the suffix array</a:t>
            </a:r>
          </a:p>
          <a:p>
            <a:r>
              <a:rPr lang="en-US" dirty="0"/>
              <a:t>BWT rearranges a character string into runs of similar characters, in a manner that can be reversed to recover the original string. </a:t>
            </a:r>
          </a:p>
          <a:p>
            <a:r>
              <a:rPr lang="en-US" dirty="0"/>
              <a:t>Used in bzip2 compression algorithm</a:t>
            </a:r>
          </a:p>
          <a:p>
            <a:r>
              <a:rPr lang="en-US" dirty="0"/>
              <a:t>Pairs with suffix array to create an efficient index into genome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E8E3-85EB-2CCC-748A-78F88A6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53179-599C-5E71-A452-60D38756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3F82-8849-2719-E35E-8ECCCB1C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minimizers to compute candidate</a:t>
            </a:r>
            <a:br>
              <a:rPr lang="en-US" dirty="0"/>
            </a:br>
            <a:r>
              <a:rPr lang="en-US" dirty="0"/>
              <a:t>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09D-FCF8-034E-52A5-044C722F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15529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R1 minimizers M1 at O1, M2 at O2 M3 at O3</a:t>
            </a:r>
          </a:p>
          <a:p>
            <a:r>
              <a:rPr lang="en-US" dirty="0"/>
              <a:t>Read R2 minimizers M4 at O4, M1 at O5 M2 at O6</a:t>
            </a:r>
          </a:p>
          <a:p>
            <a:r>
              <a:rPr lang="en-US" dirty="0"/>
              <a:t>Read R3 minimizers M3 at O7, M5 at O8</a:t>
            </a:r>
          </a:p>
          <a:p>
            <a:r>
              <a:rPr lang="en-US" dirty="0"/>
              <a:t>Build MRO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0B5B-2AC8-3AE2-160C-A965D0E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15084-AACC-B389-7652-627CE06B74EE}"/>
              </a:ext>
            </a:extLst>
          </p:cNvPr>
          <p:cNvSpPr txBox="1"/>
          <p:nvPr/>
        </p:nvSpPr>
        <p:spPr>
          <a:xfrm>
            <a:off x="315310" y="3882877"/>
            <a:ext cx="1608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M1 R1 O1</a:t>
            </a:r>
          </a:p>
          <a:p>
            <a:pPr lvl="1"/>
            <a:r>
              <a:rPr lang="en-US" dirty="0"/>
              <a:t>M2 R1 O2</a:t>
            </a:r>
          </a:p>
          <a:p>
            <a:pPr lvl="1"/>
            <a:r>
              <a:rPr lang="en-US" dirty="0"/>
              <a:t>M3 R1 O3</a:t>
            </a:r>
          </a:p>
          <a:p>
            <a:pPr lvl="1"/>
            <a:r>
              <a:rPr lang="en-US" dirty="0"/>
              <a:t>M4 R2 O4</a:t>
            </a:r>
          </a:p>
          <a:p>
            <a:pPr lvl="1"/>
            <a:r>
              <a:rPr lang="en-US" dirty="0"/>
              <a:t>M1 R2 O5</a:t>
            </a:r>
          </a:p>
          <a:p>
            <a:pPr lvl="1"/>
            <a:r>
              <a:rPr lang="en-US" dirty="0"/>
              <a:t>M2 R2 O6</a:t>
            </a:r>
          </a:p>
          <a:p>
            <a:pPr lvl="1"/>
            <a:r>
              <a:rPr lang="en-US" dirty="0"/>
              <a:t>M3 R3 O7</a:t>
            </a:r>
          </a:p>
          <a:p>
            <a:pPr lvl="1"/>
            <a:r>
              <a:rPr lang="en-US" dirty="0"/>
              <a:t>M5 R3 O8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2C357-0B9D-F810-6C21-76FB5F0C1958}"/>
              </a:ext>
            </a:extLst>
          </p:cNvPr>
          <p:cNvSpPr txBox="1"/>
          <p:nvPr/>
        </p:nvSpPr>
        <p:spPr>
          <a:xfrm>
            <a:off x="2017987" y="4746467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minimizer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70D1A-650C-616E-03B4-8EABABCBE0E0}"/>
              </a:ext>
            </a:extLst>
          </p:cNvPr>
          <p:cNvSpPr txBox="1"/>
          <p:nvPr/>
        </p:nvSpPr>
        <p:spPr>
          <a:xfrm>
            <a:off x="3494689" y="3771028"/>
            <a:ext cx="1608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M1 R1 O1</a:t>
            </a:r>
          </a:p>
          <a:p>
            <a:pPr lvl="1"/>
            <a:r>
              <a:rPr lang="en-US" dirty="0"/>
              <a:t>M1 R2 O5</a:t>
            </a:r>
          </a:p>
          <a:p>
            <a:pPr lvl="1"/>
            <a:r>
              <a:rPr lang="en-US" dirty="0"/>
              <a:t>M2 R1 O2</a:t>
            </a:r>
          </a:p>
          <a:p>
            <a:pPr lvl="1"/>
            <a:r>
              <a:rPr lang="en-US" dirty="0"/>
              <a:t>M2 R2 O6</a:t>
            </a:r>
          </a:p>
          <a:p>
            <a:pPr lvl="1"/>
            <a:r>
              <a:rPr lang="en-US" dirty="0"/>
              <a:t>M3 R1 O3</a:t>
            </a:r>
          </a:p>
          <a:p>
            <a:pPr lvl="1"/>
            <a:r>
              <a:rPr lang="en-US" dirty="0"/>
              <a:t>M3 R3 O7</a:t>
            </a:r>
          </a:p>
          <a:p>
            <a:pPr lvl="1"/>
            <a:r>
              <a:rPr lang="en-US" dirty="0"/>
              <a:t>M4 R2 O4</a:t>
            </a:r>
          </a:p>
          <a:p>
            <a:pPr lvl="1"/>
            <a:r>
              <a:rPr lang="en-US" dirty="0"/>
              <a:t>M5 R3 O8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396DA-E715-81D6-ADB2-726D80BCB27C}"/>
              </a:ext>
            </a:extLst>
          </p:cNvPr>
          <p:cNvSpPr txBox="1"/>
          <p:nvPr/>
        </p:nvSpPr>
        <p:spPr>
          <a:xfrm>
            <a:off x="5227646" y="4699059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reads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14CE9-32CF-24E7-EF81-2D90E7085DE6}"/>
              </a:ext>
            </a:extLst>
          </p:cNvPr>
          <p:cNvSpPr txBox="1"/>
          <p:nvPr/>
        </p:nvSpPr>
        <p:spPr>
          <a:xfrm>
            <a:off x="6387664" y="4186526"/>
            <a:ext cx="3245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M1 R1 O1, R2 O5</a:t>
            </a:r>
          </a:p>
          <a:p>
            <a:pPr lvl="1"/>
            <a:r>
              <a:rPr lang="en-US" dirty="0"/>
              <a:t>M2 R1 O2, R2 O6</a:t>
            </a:r>
          </a:p>
          <a:p>
            <a:pPr lvl="1"/>
            <a:r>
              <a:rPr lang="en-US" dirty="0"/>
              <a:t>M3 R1 O3, R3 O7</a:t>
            </a:r>
          </a:p>
          <a:p>
            <a:pPr lvl="1"/>
            <a:r>
              <a:rPr lang="en-US" dirty="0"/>
              <a:t>M4 R2 O4</a:t>
            </a:r>
          </a:p>
          <a:p>
            <a:pPr lvl="1"/>
            <a:r>
              <a:rPr lang="en-US" dirty="0"/>
              <a:t>M5 R3 O8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5D8E6-CFBF-ECEB-E48F-28F71D8E35D5}"/>
              </a:ext>
            </a:extLst>
          </p:cNvPr>
          <p:cNvSpPr txBox="1"/>
          <p:nvPr/>
        </p:nvSpPr>
        <p:spPr>
          <a:xfrm>
            <a:off x="8909520" y="4637064"/>
            <a:ext cx="183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alignments</a:t>
            </a:r>
          </a:p>
        </p:txBody>
      </p:sp>
    </p:spTree>
    <p:extLst>
      <p:ext uri="{BB962C8B-B14F-4D97-AF65-F5344CB8AC3E}">
        <p14:creationId xmlns:p14="http://schemas.microsoft.com/office/powerpoint/2010/main" val="418441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53DB5-50A9-43EB-055B-8BA9497B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8A4B-6358-F206-A69E-88354BB3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Burrows-Wheeler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E8C5-359A-A2F1-CE0D-F88F9163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3780433" cy="4972040"/>
          </a:xfrm>
        </p:spPr>
        <p:txBody>
          <a:bodyPr>
            <a:normAutofit/>
          </a:bodyPr>
          <a:lstStyle/>
          <a:p>
            <a:r>
              <a:rPr lang="en-US" dirty="0"/>
              <a:t>Example: BANANA$</a:t>
            </a:r>
          </a:p>
          <a:p>
            <a:r>
              <a:rPr lang="en-US" dirty="0"/>
              <a:t>All rotations:</a:t>
            </a:r>
            <a:br>
              <a:rPr lang="en-US" dirty="0"/>
            </a:br>
            <a:r>
              <a:rPr lang="en-US" dirty="0"/>
              <a:t>0 BANANA$</a:t>
            </a:r>
            <a:br>
              <a:rPr lang="en-US" dirty="0"/>
            </a:br>
            <a:r>
              <a:rPr lang="en-US" dirty="0"/>
              <a:t>1 ANANA$B</a:t>
            </a:r>
            <a:br>
              <a:rPr lang="en-US" dirty="0"/>
            </a:br>
            <a:r>
              <a:rPr lang="en-US" dirty="0"/>
              <a:t>2 NANA$BA</a:t>
            </a:r>
            <a:br>
              <a:rPr lang="en-US" dirty="0"/>
            </a:br>
            <a:r>
              <a:rPr lang="en-US" dirty="0"/>
              <a:t>3 ANA$BAN</a:t>
            </a:r>
            <a:br>
              <a:rPr lang="en-US" dirty="0"/>
            </a:br>
            <a:r>
              <a:rPr lang="en-US" dirty="0"/>
              <a:t>4 NA$BANA</a:t>
            </a:r>
            <a:br>
              <a:rPr lang="en-US" dirty="0"/>
            </a:br>
            <a:r>
              <a:rPr lang="en-US" dirty="0"/>
              <a:t>5 A$BANAN</a:t>
            </a:r>
            <a:br>
              <a:rPr lang="en-US" dirty="0"/>
            </a:br>
            <a:r>
              <a:rPr lang="en-US" dirty="0"/>
              <a:t>6 $BANANA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D3408-71BD-A052-D5BE-8A609AE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9CE696-2F0D-90D8-049A-2D9476E463B6}"/>
              </a:ext>
            </a:extLst>
          </p:cNvPr>
          <p:cNvSpPr txBox="1">
            <a:spLocks/>
          </p:cNvSpPr>
          <p:nvPr/>
        </p:nvSpPr>
        <p:spPr>
          <a:xfrm>
            <a:off x="4559622" y="1684319"/>
            <a:ext cx="3780433" cy="497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Sort in lexicographic order:</a:t>
            </a:r>
            <a:br>
              <a:rPr lang="en-US" dirty="0"/>
            </a:br>
            <a:r>
              <a:rPr lang="en-US" dirty="0"/>
              <a:t>6 $BANANA</a:t>
            </a:r>
            <a:br>
              <a:rPr lang="en-US" dirty="0"/>
            </a:br>
            <a:r>
              <a:rPr lang="en-US" dirty="0"/>
              <a:t>5 A$BANAN</a:t>
            </a:r>
            <a:br>
              <a:rPr lang="en-US" dirty="0"/>
            </a:br>
            <a:r>
              <a:rPr lang="en-US" dirty="0"/>
              <a:t>3 ANA$BAN</a:t>
            </a:r>
            <a:br>
              <a:rPr lang="en-US" dirty="0"/>
            </a:br>
            <a:r>
              <a:rPr lang="en-US" dirty="0"/>
              <a:t>1 ANANA$B</a:t>
            </a:r>
            <a:br>
              <a:rPr lang="en-US" dirty="0"/>
            </a:br>
            <a:r>
              <a:rPr lang="en-US" dirty="0"/>
              <a:t>0 BANANA$</a:t>
            </a:r>
            <a:br>
              <a:rPr lang="en-US" dirty="0"/>
            </a:br>
            <a:r>
              <a:rPr lang="en-US" dirty="0"/>
              <a:t>4 NA$BANA</a:t>
            </a:r>
            <a:br>
              <a:rPr lang="en-US" dirty="0"/>
            </a:br>
            <a:r>
              <a:rPr lang="en-US" dirty="0"/>
              <a:t>2 NANA$BA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2009-9104-8303-67DB-797068A2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3FBA-2717-46CA-C464-D8DD8DC0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Burrows-Wheeler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695A-66CA-02CA-49DF-0381283A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3780433" cy="4972040"/>
          </a:xfrm>
        </p:spPr>
        <p:txBody>
          <a:bodyPr>
            <a:normAutofit/>
          </a:bodyPr>
          <a:lstStyle/>
          <a:p>
            <a:r>
              <a:rPr lang="en-US" dirty="0"/>
              <a:t>Example: BANANA$</a:t>
            </a:r>
          </a:p>
          <a:p>
            <a:r>
              <a:rPr lang="en-US" dirty="0"/>
              <a:t>All rotations:</a:t>
            </a:r>
            <a:br>
              <a:rPr lang="en-US" dirty="0"/>
            </a:br>
            <a:r>
              <a:rPr lang="en-US" dirty="0"/>
              <a:t>0 BANANA$</a:t>
            </a:r>
            <a:br>
              <a:rPr lang="en-US" dirty="0"/>
            </a:br>
            <a:r>
              <a:rPr lang="en-US" dirty="0"/>
              <a:t>1 ANANA$B</a:t>
            </a:r>
            <a:br>
              <a:rPr lang="en-US" dirty="0"/>
            </a:br>
            <a:r>
              <a:rPr lang="en-US" dirty="0"/>
              <a:t>2 NANA$BA</a:t>
            </a:r>
            <a:br>
              <a:rPr lang="en-US" dirty="0"/>
            </a:br>
            <a:r>
              <a:rPr lang="en-US" dirty="0"/>
              <a:t>3 ANA$BAN</a:t>
            </a:r>
            <a:br>
              <a:rPr lang="en-US" dirty="0"/>
            </a:br>
            <a:r>
              <a:rPr lang="en-US" dirty="0"/>
              <a:t>4 NA$BANA</a:t>
            </a:r>
            <a:br>
              <a:rPr lang="en-US" dirty="0"/>
            </a:br>
            <a:r>
              <a:rPr lang="en-US" dirty="0"/>
              <a:t>5 A$BANAN</a:t>
            </a:r>
            <a:br>
              <a:rPr lang="en-US" dirty="0"/>
            </a:br>
            <a:r>
              <a:rPr lang="en-US" dirty="0"/>
              <a:t>6 $BANANA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F0BC-2CB4-CEBE-1187-C486EC70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B691C-07E0-88C2-F9C7-5B942601AEC9}"/>
              </a:ext>
            </a:extLst>
          </p:cNvPr>
          <p:cNvSpPr txBox="1">
            <a:spLocks/>
          </p:cNvSpPr>
          <p:nvPr/>
        </p:nvSpPr>
        <p:spPr>
          <a:xfrm>
            <a:off x="4559622" y="1684319"/>
            <a:ext cx="3780433" cy="497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Sort in lexicographic order:</a:t>
            </a:r>
            <a:br>
              <a:rPr lang="en-US" dirty="0"/>
            </a:br>
            <a:r>
              <a:rPr lang="en-US" dirty="0"/>
              <a:t>6 $BANAN A</a:t>
            </a:r>
            <a:br>
              <a:rPr lang="en-US" dirty="0"/>
            </a:br>
            <a:r>
              <a:rPr lang="en-US" dirty="0"/>
              <a:t>5 A$BANA N</a:t>
            </a:r>
            <a:br>
              <a:rPr lang="en-US" dirty="0"/>
            </a:br>
            <a:r>
              <a:rPr lang="en-US" dirty="0"/>
              <a:t>3 ANA$BA N</a:t>
            </a:r>
            <a:br>
              <a:rPr lang="en-US" dirty="0"/>
            </a:br>
            <a:r>
              <a:rPr lang="en-US" dirty="0"/>
              <a:t>1 ANANA$ B</a:t>
            </a:r>
            <a:br>
              <a:rPr lang="en-US" dirty="0"/>
            </a:br>
            <a:r>
              <a:rPr lang="en-US" dirty="0"/>
              <a:t>0 BANANA $</a:t>
            </a:r>
            <a:br>
              <a:rPr lang="en-US" dirty="0"/>
            </a:br>
            <a:r>
              <a:rPr lang="en-US" dirty="0"/>
              <a:t>4 NA$BAN A</a:t>
            </a:r>
            <a:br>
              <a:rPr lang="en-US" dirty="0"/>
            </a:br>
            <a:r>
              <a:rPr lang="en-US" dirty="0"/>
              <a:t>2 NANA$B A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4C5B7-913B-361C-2990-1630DAFD4425}"/>
              </a:ext>
            </a:extLst>
          </p:cNvPr>
          <p:cNvSpPr/>
          <p:nvPr/>
        </p:nvSpPr>
        <p:spPr>
          <a:xfrm>
            <a:off x="6174297" y="2583809"/>
            <a:ext cx="310393" cy="3011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AFBA4-9FA5-AEFB-8B45-029B46768764}"/>
              </a:ext>
            </a:extLst>
          </p:cNvPr>
          <p:cNvSpPr/>
          <p:nvPr/>
        </p:nvSpPr>
        <p:spPr>
          <a:xfrm>
            <a:off x="4577798" y="2583809"/>
            <a:ext cx="310393" cy="3011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2893-089B-5052-DBA0-9622FD56E8CB}"/>
              </a:ext>
            </a:extLst>
          </p:cNvPr>
          <p:cNvSpPr txBox="1"/>
          <p:nvPr/>
        </p:nvSpPr>
        <p:spPr>
          <a:xfrm>
            <a:off x="8398517" y="1675868"/>
            <a:ext cx="301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Suffix Array:</a:t>
            </a:r>
          </a:p>
          <a:p>
            <a:r>
              <a:rPr lang="en-US" sz="2800" dirty="0"/>
              <a:t>6 5 3 1 0 4 2</a:t>
            </a:r>
          </a:p>
          <a:p>
            <a:r>
              <a:rPr lang="en-US" sz="2800" dirty="0"/>
              <a:t>BWT:</a:t>
            </a:r>
          </a:p>
          <a:p>
            <a:r>
              <a:rPr lang="en-US" sz="2800" dirty="0"/>
              <a:t>ANNB$AA</a:t>
            </a:r>
          </a:p>
        </p:txBody>
      </p:sp>
    </p:spTree>
    <p:extLst>
      <p:ext uri="{BB962C8B-B14F-4D97-AF65-F5344CB8AC3E}">
        <p14:creationId xmlns:p14="http://schemas.microsoft.com/office/powerpoint/2010/main" val="262172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3FA4-E998-2021-4287-DCFAA32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BWT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0FA9-1E66-7954-086A-F3891F38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2824457"/>
          </a:xfrm>
        </p:spPr>
        <p:txBody>
          <a:bodyPr/>
          <a:lstStyle/>
          <a:p>
            <a:r>
              <a:rPr lang="en-US" dirty="0"/>
              <a:t>If the original string had several substrings that occurred often, then the BWT-transformed string will have several places where a single character is repeated many times in a row, creating more-easily-compressible data. 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EA28-B579-5435-FB06-E9A9C284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10CA7-3FF0-C146-7B6B-9997027D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80" y="4420997"/>
            <a:ext cx="12192000" cy="13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A7FA-4312-93F7-BCD9-B6214CE6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BWT reversibility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B59DD-6F29-C129-14E3-CE8740D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9ABE0-E1D0-1030-CD5E-1F7A708039CB}"/>
              </a:ext>
            </a:extLst>
          </p:cNvPr>
          <p:cNvSpPr txBox="1"/>
          <p:nvPr/>
        </p:nvSpPr>
        <p:spPr>
          <a:xfrm>
            <a:off x="740328" y="2491422"/>
            <a:ext cx="4592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</a:t>
            </a:r>
            <a:br>
              <a:rPr lang="en-US" sz="2800" dirty="0"/>
            </a:br>
            <a:r>
              <a:rPr lang="en-US" sz="2800" dirty="0"/>
              <a:t>N</a:t>
            </a:r>
            <a:br>
              <a:rPr lang="en-US" sz="2800" dirty="0"/>
            </a:br>
            <a:r>
              <a:rPr lang="en-US" sz="2800" dirty="0" err="1"/>
              <a:t>N</a:t>
            </a:r>
            <a:br>
              <a:rPr lang="en-US" sz="2800" dirty="0"/>
            </a:br>
            <a:r>
              <a:rPr lang="en-US" sz="2800" dirty="0"/>
              <a:t>B</a:t>
            </a:r>
            <a:br>
              <a:rPr lang="en-US" sz="2800" dirty="0"/>
            </a:br>
            <a:r>
              <a:rPr lang="en-US" sz="2800" dirty="0"/>
              <a:t>$</a:t>
            </a:r>
            <a:br>
              <a:rPr lang="en-US" sz="2800" dirty="0"/>
            </a:br>
            <a:r>
              <a:rPr lang="en-US" sz="2800" dirty="0"/>
              <a:t>A</a:t>
            </a:r>
            <a:br>
              <a:rPr lang="en-US" sz="2800" dirty="0"/>
            </a:br>
            <a:r>
              <a:rPr lang="en-US" sz="2800" dirty="0" err="1"/>
              <a:t>A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47E-78D0-B01D-3A13-3BFF32574EF4}"/>
              </a:ext>
            </a:extLst>
          </p:cNvPr>
          <p:cNvSpPr txBox="1"/>
          <p:nvPr/>
        </p:nvSpPr>
        <p:spPr>
          <a:xfrm>
            <a:off x="1361114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9E110-3EAF-B27B-AE27-34C506E2DD3D}"/>
              </a:ext>
            </a:extLst>
          </p:cNvPr>
          <p:cNvSpPr txBox="1"/>
          <p:nvPr/>
        </p:nvSpPr>
        <p:spPr>
          <a:xfrm>
            <a:off x="2386669" y="2491421"/>
            <a:ext cx="4592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</a:t>
            </a:r>
            <a:r>
              <a:rPr lang="en-US" sz="2800" dirty="0"/>
              <a:t>A</a:t>
            </a:r>
          </a:p>
          <a:p>
            <a:r>
              <a:rPr lang="en-US" sz="2800" dirty="0"/>
              <a:t>A</a:t>
            </a:r>
          </a:p>
          <a:p>
            <a:r>
              <a:rPr lang="en-US" sz="2800" dirty="0"/>
              <a:t>A</a:t>
            </a:r>
            <a:br>
              <a:rPr lang="en-US" sz="2800" dirty="0"/>
            </a:br>
            <a:r>
              <a:rPr lang="en-US" sz="2800" dirty="0"/>
              <a:t>BN</a:t>
            </a:r>
            <a:br>
              <a:rPr lang="en-US" sz="2800" dirty="0"/>
            </a:br>
            <a:r>
              <a:rPr lang="en-US" sz="2800" dirty="0"/>
              <a:t>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52F0-85E0-8BFC-2BFE-F37F53F6FEBC}"/>
              </a:ext>
            </a:extLst>
          </p:cNvPr>
          <p:cNvSpPr txBox="1"/>
          <p:nvPr/>
        </p:nvSpPr>
        <p:spPr>
          <a:xfrm>
            <a:off x="2984386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7DBBAF-585E-242C-83A3-062446FE491B}"/>
              </a:ext>
            </a:extLst>
          </p:cNvPr>
          <p:cNvSpPr txBox="1"/>
          <p:nvPr/>
        </p:nvSpPr>
        <p:spPr>
          <a:xfrm>
            <a:off x="3902982" y="2491421"/>
            <a:ext cx="10549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</a:t>
            </a:r>
            <a:br>
              <a:rPr lang="en-US" sz="2800" dirty="0"/>
            </a:br>
            <a:r>
              <a:rPr lang="en-US" sz="2800" dirty="0"/>
              <a:t>NA</a:t>
            </a:r>
          </a:p>
          <a:p>
            <a:r>
              <a:rPr lang="en-US" sz="2800" dirty="0"/>
              <a:t>NA</a:t>
            </a:r>
          </a:p>
          <a:p>
            <a:r>
              <a:rPr lang="en-US" sz="2800" dirty="0"/>
              <a:t>BA</a:t>
            </a:r>
            <a:br>
              <a:rPr lang="en-US" sz="2800" dirty="0"/>
            </a:br>
            <a:r>
              <a:rPr lang="en-US" sz="2800" dirty="0"/>
              <a:t>$B</a:t>
            </a:r>
            <a:br>
              <a:rPr lang="en-US" sz="2800" dirty="0"/>
            </a:br>
            <a:r>
              <a:rPr lang="en-US" sz="2800" dirty="0"/>
              <a:t>AN</a:t>
            </a:r>
            <a:br>
              <a:rPr lang="en-US" sz="2800" dirty="0"/>
            </a:br>
            <a:r>
              <a:rPr lang="en-US" sz="2800" dirty="0" err="1"/>
              <a:t>AN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DF628-A935-09E6-FBA6-C94F2E8300C5}"/>
              </a:ext>
            </a:extLst>
          </p:cNvPr>
          <p:cNvSpPr txBox="1"/>
          <p:nvPr/>
        </p:nvSpPr>
        <p:spPr>
          <a:xfrm>
            <a:off x="4545785" y="3737916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1C24DA-C143-BBA0-CC11-4D229485B8FD}"/>
              </a:ext>
            </a:extLst>
          </p:cNvPr>
          <p:cNvSpPr txBox="1"/>
          <p:nvPr/>
        </p:nvSpPr>
        <p:spPr>
          <a:xfrm>
            <a:off x="5432921" y="2491421"/>
            <a:ext cx="10549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</a:t>
            </a:r>
            <a:br>
              <a:rPr lang="en-US" sz="2800" dirty="0"/>
            </a:br>
            <a:r>
              <a:rPr lang="en-US" sz="2800" dirty="0"/>
              <a:t>A$</a:t>
            </a:r>
          </a:p>
          <a:p>
            <a:r>
              <a:rPr lang="en-US" sz="2800" dirty="0"/>
              <a:t>AN</a:t>
            </a:r>
          </a:p>
          <a:p>
            <a:r>
              <a:rPr lang="en-US" sz="2800" dirty="0"/>
              <a:t>AN</a:t>
            </a:r>
          </a:p>
          <a:p>
            <a:r>
              <a:rPr lang="en-US" sz="2800" dirty="0"/>
              <a:t>BA</a:t>
            </a:r>
            <a:br>
              <a:rPr lang="en-US" sz="2800" dirty="0"/>
            </a:br>
            <a:r>
              <a:rPr lang="en-US" sz="2800" dirty="0"/>
              <a:t>NA</a:t>
            </a:r>
            <a:br>
              <a:rPr lang="en-US" sz="2800" dirty="0"/>
            </a:br>
            <a:r>
              <a:rPr lang="en-US" sz="2800" dirty="0" err="1"/>
              <a:t>NA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7AB41-8E04-B090-5F11-788D621A10FC}"/>
              </a:ext>
            </a:extLst>
          </p:cNvPr>
          <p:cNvSpPr txBox="1"/>
          <p:nvPr/>
        </p:nvSpPr>
        <p:spPr>
          <a:xfrm>
            <a:off x="6096000" y="3737916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9C395-DF1A-72CB-9655-B13F742543DB}"/>
              </a:ext>
            </a:extLst>
          </p:cNvPr>
          <p:cNvSpPr txBox="1"/>
          <p:nvPr/>
        </p:nvSpPr>
        <p:spPr>
          <a:xfrm>
            <a:off x="7793022" y="3737916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20A55-CC49-260B-597A-46742AB10001}"/>
              </a:ext>
            </a:extLst>
          </p:cNvPr>
          <p:cNvSpPr txBox="1"/>
          <p:nvPr/>
        </p:nvSpPr>
        <p:spPr>
          <a:xfrm>
            <a:off x="6889345" y="2491421"/>
            <a:ext cx="10549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</a:t>
            </a:r>
            <a:br>
              <a:rPr lang="en-US" sz="2800" dirty="0"/>
            </a:br>
            <a:r>
              <a:rPr lang="en-US" sz="2800" dirty="0"/>
              <a:t>NA$</a:t>
            </a:r>
          </a:p>
          <a:p>
            <a:r>
              <a:rPr lang="en-US" sz="2800" dirty="0"/>
              <a:t>NAN</a:t>
            </a:r>
          </a:p>
          <a:p>
            <a:r>
              <a:rPr lang="en-US" sz="2800" dirty="0"/>
              <a:t>BAN</a:t>
            </a:r>
          </a:p>
          <a:p>
            <a:r>
              <a:rPr lang="en-US" sz="2800" dirty="0"/>
              <a:t>$BA</a:t>
            </a:r>
            <a:br>
              <a:rPr lang="en-US" sz="2800" dirty="0"/>
            </a:br>
            <a:r>
              <a:rPr lang="en-US" sz="2800" dirty="0"/>
              <a:t>ANA</a:t>
            </a:r>
            <a:br>
              <a:rPr lang="en-US" sz="2800" dirty="0"/>
            </a:br>
            <a:r>
              <a:rPr lang="en-US" sz="2800" dirty="0" err="1"/>
              <a:t>ANA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DFCCC-13A9-8968-5123-2E5C6A244839}"/>
              </a:ext>
            </a:extLst>
          </p:cNvPr>
          <p:cNvSpPr txBox="1"/>
          <p:nvPr/>
        </p:nvSpPr>
        <p:spPr>
          <a:xfrm>
            <a:off x="8604657" y="2491421"/>
            <a:ext cx="10549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$BA</a:t>
            </a:r>
            <a:br>
              <a:rPr lang="en-US" sz="2800" dirty="0"/>
            </a:br>
            <a:r>
              <a:rPr lang="en-US" sz="2800" dirty="0"/>
              <a:t>A$B</a:t>
            </a:r>
          </a:p>
          <a:p>
            <a:r>
              <a:rPr lang="en-US" sz="2800" dirty="0"/>
              <a:t>ANA</a:t>
            </a:r>
          </a:p>
          <a:p>
            <a:r>
              <a:rPr lang="en-US" sz="2800" dirty="0"/>
              <a:t>ANA</a:t>
            </a:r>
          </a:p>
          <a:p>
            <a:r>
              <a:rPr lang="en-US" sz="2800" dirty="0"/>
              <a:t>BAN</a:t>
            </a:r>
            <a:br>
              <a:rPr lang="en-US" sz="2800" dirty="0"/>
            </a:br>
            <a:r>
              <a:rPr lang="en-US" sz="2800" dirty="0"/>
              <a:t>NA$</a:t>
            </a:r>
            <a:br>
              <a:rPr lang="en-US" sz="2800" dirty="0"/>
            </a:br>
            <a:r>
              <a:rPr lang="en-US" sz="2800" dirty="0"/>
              <a:t>NAN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817149-19C9-D324-2B96-262AA5B6A65F}"/>
              </a:ext>
            </a:extLst>
          </p:cNvPr>
          <p:cNvSpPr txBox="1"/>
          <p:nvPr/>
        </p:nvSpPr>
        <p:spPr>
          <a:xfrm>
            <a:off x="9469531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33221-BD95-CC36-FF18-87459952E567}"/>
              </a:ext>
            </a:extLst>
          </p:cNvPr>
          <p:cNvSpPr txBox="1"/>
          <p:nvPr/>
        </p:nvSpPr>
        <p:spPr>
          <a:xfrm>
            <a:off x="10319969" y="2491421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A$BA</a:t>
            </a:r>
            <a:br>
              <a:rPr lang="en-US" sz="2800" dirty="0"/>
            </a:br>
            <a:r>
              <a:rPr lang="en-US" sz="2800" dirty="0"/>
              <a:t>NA$B</a:t>
            </a:r>
          </a:p>
          <a:p>
            <a:r>
              <a:rPr lang="en-US" sz="2800" dirty="0"/>
              <a:t>NANA</a:t>
            </a:r>
          </a:p>
          <a:p>
            <a:r>
              <a:rPr lang="en-US" sz="2800" dirty="0"/>
              <a:t>BANA</a:t>
            </a:r>
          </a:p>
          <a:p>
            <a:r>
              <a:rPr lang="en-US" sz="2800" dirty="0"/>
              <a:t>$BAN</a:t>
            </a:r>
            <a:br>
              <a:rPr lang="en-US" sz="2800" dirty="0"/>
            </a:br>
            <a:r>
              <a:rPr lang="en-US" sz="2800" dirty="0"/>
              <a:t>ANA$</a:t>
            </a:r>
            <a:br>
              <a:rPr lang="en-US" sz="2800" dirty="0"/>
            </a:br>
            <a:r>
              <a:rPr lang="en-US" sz="2800" dirty="0"/>
              <a:t>ANAN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839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07F2-72E2-B08A-13F6-3D0F7691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73F2-23D4-2035-62E5-37EDA0F1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BWT reversibility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0FF91-E3E6-E1F0-4696-6534D79E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F7AB5-CA88-137B-531A-9428B3A3179E}"/>
              </a:ext>
            </a:extLst>
          </p:cNvPr>
          <p:cNvSpPr txBox="1"/>
          <p:nvPr/>
        </p:nvSpPr>
        <p:spPr>
          <a:xfrm>
            <a:off x="1361114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9084A-979A-A2C8-1290-F8F8FE7B739A}"/>
              </a:ext>
            </a:extLst>
          </p:cNvPr>
          <p:cNvSpPr txBox="1"/>
          <p:nvPr/>
        </p:nvSpPr>
        <p:spPr>
          <a:xfrm>
            <a:off x="6733233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7B51E-D389-7DBE-A330-72B92CB1FED9}"/>
              </a:ext>
            </a:extLst>
          </p:cNvPr>
          <p:cNvSpPr txBox="1"/>
          <p:nvPr/>
        </p:nvSpPr>
        <p:spPr>
          <a:xfrm>
            <a:off x="4874962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DD3AB-56FF-CDE8-C2F6-1CFBCDC4D73B}"/>
              </a:ext>
            </a:extLst>
          </p:cNvPr>
          <p:cNvSpPr txBox="1"/>
          <p:nvPr/>
        </p:nvSpPr>
        <p:spPr>
          <a:xfrm>
            <a:off x="8882922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EAE41-ACEE-A5A3-4754-667817545670}"/>
              </a:ext>
            </a:extLst>
          </p:cNvPr>
          <p:cNvSpPr txBox="1"/>
          <p:nvPr/>
        </p:nvSpPr>
        <p:spPr>
          <a:xfrm>
            <a:off x="3016691" y="378408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0A4FBA-B9FB-705E-7A55-46FD02AEB31C}"/>
              </a:ext>
            </a:extLst>
          </p:cNvPr>
          <p:cNvSpPr txBox="1"/>
          <p:nvPr/>
        </p:nvSpPr>
        <p:spPr>
          <a:xfrm>
            <a:off x="381704" y="2491421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A$BA</a:t>
            </a:r>
            <a:br>
              <a:rPr lang="en-US" sz="2800" dirty="0"/>
            </a:br>
            <a:r>
              <a:rPr lang="en-US" sz="2800" dirty="0"/>
              <a:t>NA$B</a:t>
            </a:r>
          </a:p>
          <a:p>
            <a:r>
              <a:rPr lang="en-US" sz="2800" dirty="0"/>
              <a:t>NANA</a:t>
            </a:r>
          </a:p>
          <a:p>
            <a:r>
              <a:rPr lang="en-US" sz="2800" dirty="0"/>
              <a:t>BANA</a:t>
            </a:r>
          </a:p>
          <a:p>
            <a:r>
              <a:rPr lang="en-US" sz="2800" dirty="0"/>
              <a:t>$BAN</a:t>
            </a:r>
            <a:br>
              <a:rPr lang="en-US" sz="2800" dirty="0"/>
            </a:br>
            <a:r>
              <a:rPr lang="en-US" sz="2800" dirty="0"/>
              <a:t>ANA$</a:t>
            </a:r>
            <a:br>
              <a:rPr lang="en-US" sz="2800" dirty="0"/>
            </a:br>
            <a:r>
              <a:rPr lang="en-US" sz="2800" dirty="0"/>
              <a:t>ANAN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B2F8-820B-D833-F9E9-6B33E9AB8B37}"/>
              </a:ext>
            </a:extLst>
          </p:cNvPr>
          <p:cNvSpPr txBox="1"/>
          <p:nvPr/>
        </p:nvSpPr>
        <p:spPr>
          <a:xfrm>
            <a:off x="2044516" y="2537588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$BAN</a:t>
            </a:r>
            <a:br>
              <a:rPr lang="en-US" sz="2800" dirty="0"/>
            </a:br>
            <a:r>
              <a:rPr lang="en-US" sz="2800" dirty="0"/>
              <a:t>A$BA</a:t>
            </a:r>
          </a:p>
          <a:p>
            <a:r>
              <a:rPr lang="en-US" sz="2800" dirty="0"/>
              <a:t>ANA$</a:t>
            </a:r>
          </a:p>
          <a:p>
            <a:r>
              <a:rPr lang="en-US" sz="2800" dirty="0"/>
              <a:t>ANAN</a:t>
            </a:r>
          </a:p>
          <a:p>
            <a:r>
              <a:rPr lang="en-US" sz="2800" dirty="0"/>
              <a:t>BANA</a:t>
            </a:r>
            <a:br>
              <a:rPr lang="en-US" sz="2800" dirty="0"/>
            </a:br>
            <a:r>
              <a:rPr lang="en-US" sz="2800" dirty="0"/>
              <a:t>NA$B</a:t>
            </a:r>
            <a:br>
              <a:rPr lang="en-US" sz="2800" dirty="0"/>
            </a:br>
            <a:r>
              <a:rPr lang="en-US" sz="2800" dirty="0"/>
              <a:t>NANA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8EEA-467F-F4E2-3B2F-53259FEF1F05}"/>
              </a:ext>
            </a:extLst>
          </p:cNvPr>
          <p:cNvSpPr txBox="1"/>
          <p:nvPr/>
        </p:nvSpPr>
        <p:spPr>
          <a:xfrm>
            <a:off x="3738718" y="2537588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A$BAN</a:t>
            </a:r>
            <a:br>
              <a:rPr lang="en-US" sz="2800" dirty="0"/>
            </a:br>
            <a:r>
              <a:rPr lang="en-US" sz="2800" dirty="0"/>
              <a:t>NA$BA</a:t>
            </a:r>
          </a:p>
          <a:p>
            <a:r>
              <a:rPr lang="en-US" sz="2800" dirty="0"/>
              <a:t>NANA$</a:t>
            </a:r>
          </a:p>
          <a:p>
            <a:r>
              <a:rPr lang="en-US" sz="2800" dirty="0"/>
              <a:t>BANAN</a:t>
            </a:r>
          </a:p>
          <a:p>
            <a:r>
              <a:rPr lang="en-US" sz="2800" dirty="0"/>
              <a:t>$BANA</a:t>
            </a:r>
            <a:br>
              <a:rPr lang="en-US" sz="2800" dirty="0"/>
            </a:br>
            <a:r>
              <a:rPr lang="en-US" sz="2800" dirty="0"/>
              <a:t>ANA$B</a:t>
            </a:r>
            <a:br>
              <a:rPr lang="en-US" sz="2800" dirty="0"/>
            </a:br>
            <a:r>
              <a:rPr lang="en-US" sz="2800" dirty="0"/>
              <a:t>ANANA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2FBA6-689D-F568-A119-627EEA83B05F}"/>
              </a:ext>
            </a:extLst>
          </p:cNvPr>
          <p:cNvSpPr txBox="1"/>
          <p:nvPr/>
        </p:nvSpPr>
        <p:spPr>
          <a:xfrm>
            <a:off x="7436198" y="2537588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A$BANA</a:t>
            </a:r>
          </a:p>
          <a:p>
            <a:r>
              <a:rPr lang="en-US" sz="2800" dirty="0"/>
              <a:t>NA$BAN</a:t>
            </a:r>
          </a:p>
          <a:p>
            <a:r>
              <a:rPr lang="en-US" sz="2800" dirty="0"/>
              <a:t>NANA$B</a:t>
            </a:r>
          </a:p>
          <a:p>
            <a:r>
              <a:rPr lang="en-US" sz="2800" dirty="0"/>
              <a:t>BANANA</a:t>
            </a:r>
          </a:p>
          <a:p>
            <a:r>
              <a:rPr lang="en-US" sz="2800" dirty="0"/>
              <a:t>$BANAN</a:t>
            </a:r>
            <a:br>
              <a:rPr lang="en-US" sz="2800" dirty="0"/>
            </a:br>
            <a:r>
              <a:rPr lang="en-US" sz="2800" dirty="0"/>
              <a:t>ANA$BA</a:t>
            </a:r>
            <a:br>
              <a:rPr lang="en-US" sz="2800" dirty="0"/>
            </a:br>
            <a:r>
              <a:rPr lang="en-US" sz="2800" dirty="0"/>
              <a:t>ANANA$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E4387-2E67-9944-3B07-7C234340C350}"/>
              </a:ext>
            </a:extLst>
          </p:cNvPr>
          <p:cNvSpPr txBox="1"/>
          <p:nvPr/>
        </p:nvSpPr>
        <p:spPr>
          <a:xfrm>
            <a:off x="5545906" y="2537588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$BANA</a:t>
            </a:r>
          </a:p>
          <a:p>
            <a:r>
              <a:rPr lang="en-US" sz="2800" dirty="0"/>
              <a:t>A$BAN</a:t>
            </a:r>
          </a:p>
          <a:p>
            <a:r>
              <a:rPr lang="en-US" sz="2800" dirty="0"/>
              <a:t>ANA$B</a:t>
            </a:r>
          </a:p>
          <a:p>
            <a:r>
              <a:rPr lang="en-US" sz="2800" dirty="0"/>
              <a:t>ANANA</a:t>
            </a:r>
          </a:p>
          <a:p>
            <a:r>
              <a:rPr lang="en-US" sz="2800" dirty="0"/>
              <a:t>BANAN</a:t>
            </a:r>
            <a:br>
              <a:rPr lang="en-US" sz="2800" dirty="0"/>
            </a:br>
            <a:r>
              <a:rPr lang="en-US" sz="2800" dirty="0"/>
              <a:t>NA$BA</a:t>
            </a:r>
            <a:br>
              <a:rPr lang="en-US" sz="2800" dirty="0"/>
            </a:br>
            <a:r>
              <a:rPr lang="en-US" sz="2800" dirty="0"/>
              <a:t>NANA$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EF655-2349-7823-8546-7877258DF4CB}"/>
              </a:ext>
            </a:extLst>
          </p:cNvPr>
          <p:cNvSpPr txBox="1"/>
          <p:nvPr/>
        </p:nvSpPr>
        <p:spPr>
          <a:xfrm>
            <a:off x="9770058" y="2537588"/>
            <a:ext cx="15336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$BANAN</a:t>
            </a:r>
          </a:p>
          <a:p>
            <a:r>
              <a:rPr lang="en-US" sz="2800" dirty="0"/>
              <a:t>A$BANA</a:t>
            </a:r>
          </a:p>
          <a:p>
            <a:r>
              <a:rPr lang="en-US" sz="2800" dirty="0"/>
              <a:t>ANA$BA</a:t>
            </a:r>
          </a:p>
          <a:p>
            <a:r>
              <a:rPr lang="en-US" sz="2800" dirty="0"/>
              <a:t>ANANA$</a:t>
            </a:r>
          </a:p>
          <a:p>
            <a:r>
              <a:rPr lang="en-US" sz="2800" dirty="0"/>
              <a:t>BANANA</a:t>
            </a:r>
            <a:br>
              <a:rPr lang="en-US" sz="2800" dirty="0"/>
            </a:br>
            <a:r>
              <a:rPr lang="en-US" sz="2800" dirty="0"/>
              <a:t>NA$BAN</a:t>
            </a:r>
            <a:br>
              <a:rPr lang="en-US" sz="2800" dirty="0"/>
            </a:br>
            <a:r>
              <a:rPr lang="en-US" sz="2800" dirty="0"/>
              <a:t>NANA$B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1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6F39-3305-2BE8-D2BD-8AD56D4C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7C80-AA1E-F416-1824-7950A7E5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BWT reversibility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B78E-84F2-0A23-5514-D494B16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08988-4303-EB52-87F3-E3F22FA1C26B}"/>
              </a:ext>
            </a:extLst>
          </p:cNvPr>
          <p:cNvSpPr txBox="1"/>
          <p:nvPr/>
        </p:nvSpPr>
        <p:spPr>
          <a:xfrm>
            <a:off x="3003470" y="379622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67DAC-F1B0-551E-7BBE-F34E657844F1}"/>
              </a:ext>
            </a:extLst>
          </p:cNvPr>
          <p:cNvSpPr txBox="1"/>
          <p:nvPr/>
        </p:nvSpPr>
        <p:spPr>
          <a:xfrm>
            <a:off x="444699" y="3796223"/>
            <a:ext cx="88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FCFD2-B776-6410-2DB9-3CC7001EFC8D}"/>
              </a:ext>
            </a:extLst>
          </p:cNvPr>
          <p:cNvSpPr txBox="1"/>
          <p:nvPr/>
        </p:nvSpPr>
        <p:spPr>
          <a:xfrm>
            <a:off x="1423474" y="2638260"/>
            <a:ext cx="17641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A$BANAN</a:t>
            </a:r>
          </a:p>
          <a:p>
            <a:r>
              <a:rPr lang="en-US" sz="2800" dirty="0"/>
              <a:t>NA$BANA</a:t>
            </a:r>
          </a:p>
          <a:p>
            <a:r>
              <a:rPr lang="en-US" sz="2800" dirty="0"/>
              <a:t>NANA$BA</a:t>
            </a:r>
          </a:p>
          <a:p>
            <a:r>
              <a:rPr lang="en-US" sz="2800" dirty="0"/>
              <a:t>BANANA$</a:t>
            </a:r>
          </a:p>
          <a:p>
            <a:r>
              <a:rPr lang="en-US" sz="2800" dirty="0"/>
              <a:t>$BANANA</a:t>
            </a:r>
            <a:br>
              <a:rPr lang="en-US" sz="2800" dirty="0"/>
            </a:br>
            <a:r>
              <a:rPr lang="en-US" sz="2800" dirty="0"/>
              <a:t>ANA$BAN</a:t>
            </a:r>
            <a:br>
              <a:rPr lang="en-US" sz="2800" dirty="0"/>
            </a:br>
            <a:r>
              <a:rPr lang="en-US" sz="2800" dirty="0"/>
              <a:t>ANANA$B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FADEA-4332-FA9F-858F-5A4DB07B35DE}"/>
              </a:ext>
            </a:extLst>
          </p:cNvPr>
          <p:cNvSpPr txBox="1"/>
          <p:nvPr/>
        </p:nvSpPr>
        <p:spPr>
          <a:xfrm>
            <a:off x="3816225" y="2638260"/>
            <a:ext cx="17641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$BANANA</a:t>
            </a:r>
          </a:p>
          <a:p>
            <a:r>
              <a:rPr lang="en-US" sz="2800" dirty="0"/>
              <a:t>A$BANAN</a:t>
            </a:r>
          </a:p>
          <a:p>
            <a:r>
              <a:rPr lang="en-US" sz="2800" dirty="0"/>
              <a:t>ANA$BAN</a:t>
            </a:r>
          </a:p>
          <a:p>
            <a:r>
              <a:rPr lang="en-US" sz="2800" dirty="0"/>
              <a:t>ANANA$B</a:t>
            </a:r>
          </a:p>
          <a:p>
            <a:r>
              <a:rPr lang="en-US" sz="2800" dirty="0"/>
              <a:t>BANANA$</a:t>
            </a:r>
            <a:br>
              <a:rPr lang="en-US" sz="2800" dirty="0"/>
            </a:br>
            <a:r>
              <a:rPr lang="en-US" sz="2800" dirty="0"/>
              <a:t>NA$BANA</a:t>
            </a:r>
            <a:br>
              <a:rPr lang="en-US" sz="2800" dirty="0"/>
            </a:br>
            <a:r>
              <a:rPr lang="en-US" sz="2800" dirty="0"/>
              <a:t>NANA$BA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799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4D62-C811-08DF-9CA3-129FB03E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9B47-CB4B-CCB8-A457-D90E525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CDEC-BF33-CCFD-FCDC-31529F5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FF68C-1427-2DAD-69F0-A5AB6368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2129831"/>
            <a:ext cx="7887820" cy="36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018-125E-3D48-F3AA-419D0A56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DEA772-876E-0F6C-C669-C1C0F5CB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32071-4023-BA13-8CCC-AC2526A8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97DA-CE98-A184-45D3-B1B3C0FE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DF5D4-4A38-7951-C5DD-7D10ADE0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5BCA6-AAB5-17BD-DF14-BD291C95A280}"/>
              </a:ext>
            </a:extLst>
          </p:cNvPr>
          <p:cNvSpPr/>
          <p:nvPr/>
        </p:nvSpPr>
        <p:spPr>
          <a:xfrm>
            <a:off x="9680895" y="1686187"/>
            <a:ext cx="2032924" cy="486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2903A6-6FF9-3545-EE0A-672D4430EF78}"/>
              </a:ext>
            </a:extLst>
          </p:cNvPr>
          <p:cNvCxnSpPr/>
          <p:nvPr/>
        </p:nvCxnSpPr>
        <p:spPr>
          <a:xfrm flipH="1">
            <a:off x="10654018" y="1853967"/>
            <a:ext cx="780176" cy="4362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A61E-BA6F-3B08-E39F-B2D2E7B0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BBD046-823E-A8A7-ACD1-A6E887C8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B1431-5D64-F9FD-3470-80B8DAB7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2E24-D3AE-F7CA-1CCB-0CAA7C60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E1A23-C98F-BD7F-CD5A-F6A76590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F98F0-25DD-D698-EDE0-E5E9AF9D02EC}"/>
              </a:ext>
            </a:extLst>
          </p:cNvPr>
          <p:cNvSpPr/>
          <p:nvPr/>
        </p:nvSpPr>
        <p:spPr>
          <a:xfrm>
            <a:off x="9680895" y="2226733"/>
            <a:ext cx="2032924" cy="189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73117-90AD-775C-7BE6-3256082C55D1}"/>
              </a:ext>
            </a:extLst>
          </p:cNvPr>
          <p:cNvCxnSpPr>
            <a:cxnSpLocks/>
          </p:cNvCxnSpPr>
          <p:nvPr/>
        </p:nvCxnSpPr>
        <p:spPr>
          <a:xfrm flipH="1">
            <a:off x="10637240" y="2290194"/>
            <a:ext cx="805343" cy="1275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3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2044-2781-2DCF-07B4-19C810EC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EA1BC0-C8B1-92B8-0260-7014C222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81074-FEB6-6C16-79F0-CB780D40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E557-F5DB-9DC8-9E90-5A27105F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9477-F3D8-4DF8-F412-817C9E0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20337-6185-00D9-1424-016345F0B77A}"/>
              </a:ext>
            </a:extLst>
          </p:cNvPr>
          <p:cNvSpPr/>
          <p:nvPr/>
        </p:nvSpPr>
        <p:spPr>
          <a:xfrm>
            <a:off x="9680895" y="3522061"/>
            <a:ext cx="2032924" cy="189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A15463-ECFA-5888-2E04-10CEF3EFCBD8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4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B7FB-CFD4-AD4A-5D54-6E7D7EB4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Structure: Suffix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834-3654-E469-8AED-7D12808C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Manber &amp; Myers (1990) </a:t>
            </a:r>
          </a:p>
          <a:p>
            <a:r>
              <a:rPr lang="en-US" dirty="0"/>
              <a:t>Cost to build: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 log n), </a:t>
            </a:r>
            <a:r>
              <a:rPr lang="en-US" dirty="0"/>
              <a:t>cost to look up: </a:t>
            </a:r>
            <a:r>
              <a:rPr lang="en-US" i="1" dirty="0"/>
              <a:t>O(</a:t>
            </a:r>
            <a:r>
              <a:rPr lang="en-US" i="1" dirty="0" err="1"/>
              <a:t>m+log</a:t>
            </a:r>
            <a:r>
              <a:rPr lang="en-US" i="1" dirty="0"/>
              <a:t> n), </a:t>
            </a:r>
            <a:r>
              <a:rPr lang="en-US" dirty="0"/>
              <a:t>where </a:t>
            </a:r>
            <a:r>
              <a:rPr lang="en-US" i="1" dirty="0"/>
              <a:t>m</a:t>
            </a:r>
            <a:r>
              <a:rPr lang="en-US" dirty="0"/>
              <a:t> is the length of the query sequence and </a:t>
            </a:r>
            <a:r>
              <a:rPr lang="en-US" i="1" dirty="0"/>
              <a:t>n </a:t>
            </a:r>
            <a:r>
              <a:rPr lang="en-US" dirty="0"/>
              <a:t>is the length of the reference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57-60F9-7312-D633-BE006A2A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A6C23-2780-BB03-9643-CC03BC15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20" y="3113560"/>
            <a:ext cx="8291261" cy="37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151D0-CD4D-9920-DE0F-AE482BA5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C61AF-E9AB-B32A-0623-346680A6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66DB9-1C81-114E-AFFB-AC9555A9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C12-7C22-4082-AB3D-4FE9ECBB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22E2-E307-6D25-C1D8-1978F91C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860C9-3526-4116-E47B-A66AA787D7F4}"/>
              </a:ext>
            </a:extLst>
          </p:cNvPr>
          <p:cNvSpPr/>
          <p:nvPr/>
        </p:nvSpPr>
        <p:spPr>
          <a:xfrm>
            <a:off x="8841996" y="4548340"/>
            <a:ext cx="2788146" cy="247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61CAD5-AAE5-34F3-80A2-F5BE20A7B987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4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808C-8F5E-00BA-C1D4-49A44938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435644-0A95-9FB9-00B8-546D489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DB484-CE6D-9E99-84F7-654E2C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7C48-171A-8CC9-05AF-44A8FE20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175086"/>
          </a:xfrm>
        </p:spPr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  <a:p>
            <a:r>
              <a:rPr lang="en-US" dirty="0"/>
              <a:t>The SA index of that T is 3!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9B1A-F0F5-AFB9-4934-6947F0CD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64780-F590-77F5-4715-84A831FC87EC}"/>
              </a:ext>
            </a:extLst>
          </p:cNvPr>
          <p:cNvSpPr/>
          <p:nvPr/>
        </p:nvSpPr>
        <p:spPr>
          <a:xfrm>
            <a:off x="8841996" y="4548340"/>
            <a:ext cx="2788146" cy="247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DAB72-4E80-DFEB-A44B-2547E9228658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5656-63B8-0FF9-5F62-CAF6628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suffix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006-E873-E0CE-BEFA-1C0B9A20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Genome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TAGCAATG$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cs typeface="Courier New" panose="02070309020205020404" pitchFamily="49" charset="0"/>
              </a:rPr>
              <a:t>denotes the end of the string</a:t>
            </a:r>
          </a:p>
          <a:p>
            <a:r>
              <a:rPr lang="en-US" dirty="0">
                <a:cs typeface="Courier New" panose="02070309020205020404" pitchFamily="49" charset="0"/>
              </a:rPr>
              <a:t>Suffixes: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E3E95-9460-D959-F706-817427D6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30ED-60D2-C4EB-193D-F63F64BC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29E12-2F35-8043-01BD-60DDE73A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61C954-995E-DEC2-DAB4-D64E53B24705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Lexicographic order</a:t>
            </a:r>
            <a:r>
              <a:rPr lang="en-US"/>
              <a:t>:  $&lt;</a:t>
            </a:r>
            <a:r>
              <a:rPr lang="en-US" dirty="0"/>
              <a:t>A&lt;C&lt;G&lt;T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Sort suffixes, record indices in an array: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TG$</a:t>
            </a:r>
          </a:p>
          <a:p>
            <a:r>
              <a:rPr lang="en-US" dirty="0">
                <a:cs typeface="Courier New" panose="02070309020205020404" pitchFamily="49" charset="0"/>
              </a:rPr>
              <a:t>We cannot afford to store all these subsequences!  Store just the indices!</a:t>
            </a:r>
          </a:p>
        </p:txBody>
      </p:sp>
    </p:spTree>
    <p:extLst>
      <p:ext uri="{BB962C8B-B14F-4D97-AF65-F5344CB8AC3E}">
        <p14:creationId xmlns:p14="http://schemas.microsoft.com/office/powerpoint/2010/main" val="15796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D3CD-7214-EC0D-4F57-22F0D6D01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D082-12FC-2A19-7B5A-FB8E901F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FF225-9776-034D-0110-411B4FFB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7D9BB4-B259-B17F-4451-13CDB8D9FAD0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</a:p>
          <a:p>
            <a:r>
              <a:rPr lang="en-US" dirty="0">
                <a:cs typeface="Courier New" panose="02070309020205020404" pitchFamily="49" charset="0"/>
              </a:rPr>
              <a:t>Binary search of the array, first look for strings starting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Hi-&gt;                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Starts with a G? -&gt;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 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Lo-&gt;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38584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CBC67-FA24-6517-D6F3-49516255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ED6F-EBF3-A740-3F90-FE75C78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388A-F22B-14F3-84C6-B2C51302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0A146-B934-D4F7-0B60-4E9A384591B8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</a:p>
          <a:p>
            <a:r>
              <a:rPr lang="en-US" dirty="0">
                <a:cs typeface="Courier New" panose="02070309020205020404" pitchFamily="49" charset="0"/>
              </a:rPr>
              <a:t>When a match is found, go up and down to find all matching positions: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Hi-&gt;               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Starts with a G? -&gt; 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Lo-&gt;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378335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061C-7691-6849-AD79-B01F8568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03F9-B096-A6E5-63D2-14ED4AA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9A78-690A-F743-90BB-19D05886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BDAF6-69BF-6DB5-2595-5F9CE71A2793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</a:p>
          <a:p>
            <a:r>
              <a:rPr lang="en-US" dirty="0">
                <a:cs typeface="Courier New" panose="02070309020205020404" pitchFamily="49" charset="0"/>
              </a:rPr>
              <a:t>When a match is found, go up and down to find all matching positions 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-&gt; Starts w GC?  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 -&gt; Starts w GC?  2 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2021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CD84-FD98-5710-E907-940FA28F0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A894-7548-EB16-033B-97C19685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up in suffix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F833-978F-5872-F22A-9A3D9D67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6D9978-8264-27E0-C495-F7FEB840684D}"/>
              </a:ext>
            </a:extLst>
          </p:cNvPr>
          <p:cNvSpPr txBox="1">
            <a:spLocks/>
          </p:cNvSpPr>
          <p:nvPr/>
        </p:nvSpPr>
        <p:spPr>
          <a:xfrm>
            <a:off x="598620" y="1596540"/>
            <a:ext cx="10972800" cy="512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</a:p>
          <a:p>
            <a:r>
              <a:rPr lang="en-US" dirty="0">
                <a:cs typeface="Courier New" panose="02070309020205020404" pitchFamily="49" charset="0"/>
              </a:rPr>
              <a:t>Found a perfect match: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4 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 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5 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3 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7 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Perfect match       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GCAA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 TAGCAATG$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6 TG$</a:t>
            </a:r>
          </a:p>
        </p:txBody>
      </p:sp>
    </p:spTree>
    <p:extLst>
      <p:ext uri="{BB962C8B-B14F-4D97-AF65-F5344CB8AC3E}">
        <p14:creationId xmlns:p14="http://schemas.microsoft.com/office/powerpoint/2010/main" val="338395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2089</Words>
  <Application>Microsoft Office PowerPoint</Application>
  <PresentationFormat>Widescreen</PresentationFormat>
  <Paragraphs>262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Office Theme</vt:lpstr>
      <vt:lpstr>Lab 2: minimizers</vt:lpstr>
      <vt:lpstr>Using minimizers to compute candidate  alignments</vt:lpstr>
      <vt:lpstr>Data Structure: Suffix Array</vt:lpstr>
      <vt:lpstr>Building a suffix array</vt:lpstr>
      <vt:lpstr>Building a suffix array</vt:lpstr>
      <vt:lpstr>Looking up in suffix array</vt:lpstr>
      <vt:lpstr>Looking up in suffix array</vt:lpstr>
      <vt:lpstr>Looking up in suffix array</vt:lpstr>
      <vt:lpstr>Looking up in suffix array</vt:lpstr>
      <vt:lpstr>Looking up in suffix array</vt:lpstr>
      <vt:lpstr>Perfect and imperfect matches</vt:lpstr>
      <vt:lpstr>Looking up in suffix array</vt:lpstr>
      <vt:lpstr>Example of alignment of two sequences</vt:lpstr>
      <vt:lpstr>Alignment of two sequences</vt:lpstr>
      <vt:lpstr>Alignment of two sequences</vt:lpstr>
      <vt:lpstr>Alignment of two sequences</vt:lpstr>
      <vt:lpstr>Alignment of two sequences</vt:lpstr>
      <vt:lpstr>Alignment of two sequences</vt:lpstr>
      <vt:lpstr>Burrows-Wheeler Transform</vt:lpstr>
      <vt:lpstr>Burrows-Wheeler Transform</vt:lpstr>
      <vt:lpstr>Burrows-Wheeler Transform</vt:lpstr>
      <vt:lpstr>BWT rationale</vt:lpstr>
      <vt:lpstr>BWT reversibility</vt:lpstr>
      <vt:lpstr>BWT reversibility</vt:lpstr>
      <vt:lpstr>BWT reversibility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2025-09-08T13:13:54Z</dcterms:modified>
</cp:coreProperties>
</file>