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72" r:id="rId7"/>
    <p:sldId id="268" r:id="rId8"/>
    <p:sldId id="269" r:id="rId9"/>
    <p:sldId id="270" r:id="rId10"/>
    <p:sldId id="271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4816-F8F4-24E0-64B2-4F582ECE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E2BAA-F095-09E9-FC5A-92D64EE1B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BA82-B475-6A1F-5270-4D7E3C3B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03E1-9B44-DE7E-6CEA-402A1CF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78C5-2F99-4C26-C173-4C195B67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27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C0DB-4469-64DE-F6DA-2E6980E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046A-8460-6456-9AA3-ECA80965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DA5-DAF8-EBF6-074E-CA85DBF9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AF23-6A18-4E59-D63D-99809ED4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70B7-4C4A-DBD3-47F8-9194CB7A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01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8EBE8-0C98-01E7-F069-F22D9DEC7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CF94-CD26-4404-5642-A38016BC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1B-50B4-3C99-96FC-58C42431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E823-CA51-EE94-E72B-21B7F42F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322F-1C27-D552-3900-22174A5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F5A-7F9E-8DFA-1807-9F1F1604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559C-3607-1471-3B8F-974267B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BB74-2086-F42E-F8D2-5352A707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5BA6-BB47-1699-6839-85CB453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5F07-F00C-BDF8-D779-67A118A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3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0235-9A56-4535-777F-9E619B35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0985-D997-FF44-DB71-B9D6AFCC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E8C5-9ED7-6809-19A7-86209D42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8D6B-1BD4-4042-1E4D-00EEC8EB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CC8C-6D9D-FFBF-5E29-77D12F5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65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4485-C360-FE33-BCBD-C7B92A87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A4DB-3B55-8536-1863-E86E3697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0D9A-2B38-07B9-15E8-A805FEEA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E357E-68C2-0F98-4395-AF65351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DF6C-AA39-8C27-C078-3EC03A18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54EB-557E-95AB-2406-EB61D71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68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94B8-3322-8570-A06B-B766FC91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86ED-5F54-A35F-7B62-49B98A41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76911-E2C1-4D4E-32E4-1DFDC97D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E1CEA-3A2D-4038-7BA6-56866DED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DC8D-7A96-4948-0440-F7292E03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83BF2-C890-ABED-8D36-52BEED8D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1459C-E32F-FF5A-71F8-2EE1C669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2DCB-7854-FD5B-20FA-C1735857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33D6-C92D-26D4-428A-80FA92B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40F0E-B1E3-191E-A3F9-B4F29C1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D96AD-3314-7453-0D91-1ACCC361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272EF-4847-39BB-A6F7-7C00312F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8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AE38-91BB-0BB8-23A6-42B7C151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92-6054-51A9-C599-54D6183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194E-D3F9-4F3F-5A1C-683F2FC5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16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443D-C86A-2AB4-2A15-C3C4A519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89B-7834-4CA4-15CE-A1059ED4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13A3-461D-C1EA-3EF2-DEEA9525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4278-C360-8574-50CF-888DAA1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F89D-9E1F-F1FC-AB17-FF18B36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6603-1245-4963-341E-08C15D8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9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39C1-1560-E7A7-A8A2-C6DEF81F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2B172-7F9B-4B4D-4DDA-E3B3D1859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B8B85-054D-AFB0-E6A4-87459A6E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E847-2B3E-545E-B58C-8DBDAA29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01AA-56C1-3E43-C3C9-D88A2EC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C8E3-236F-AE69-575A-A4C4161A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51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A06DD-C4A7-ABD7-0E0D-7DE113CA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7E1A-00FD-8B7C-A079-4C4B7430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6510-F80E-3AB5-536D-9B8FAC487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E379-72CC-44C7-9F5C-C28204E4F472}" type="datetimeFigureOut">
              <a:rPr lang="en-CH" smtClean="0"/>
              <a:t>21/07/2023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604F-0F8C-64DE-EABF-E10CADE7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B987-3158-D693-7A4A-3E8B417A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35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sFr4srIKjxLG6m2hJVc5cgbJ2vgT6YLQBh-fXSVoak/edit?usp=sharing" TargetMode="External"/><Relationship Id="rId2" Type="http://schemas.openxmlformats.org/officeDocument/2006/relationships/hyperlink" Target="https://docs.google.com/document/d/1G5qIE6_OoefP3TasFil8iJcGBTGizXkJJH9169NJHtc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ksha/2c11p16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C1C-C71B-A704-29C8-F984B57ED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2</a:t>
            </a:r>
            <a:r>
              <a:rPr lang="en-US" b="1" dirty="0"/>
              <a:t>c11p16a</a:t>
            </a:r>
            <a:r>
              <a:rPr lang="en-US" dirty="0"/>
              <a:t> – </a:t>
            </a:r>
            <a:r>
              <a:rPr lang="ru-RU" dirty="0"/>
              <a:t>новый формат лиги по </a:t>
            </a:r>
            <a:r>
              <a:rPr lang="ru-RU" dirty="0" err="1"/>
              <a:t>фентази</a:t>
            </a:r>
            <a:r>
              <a:rPr lang="ru-RU" dirty="0"/>
              <a:t>-футболу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607E7-DFCC-DACA-CC4F-52C424C1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844"/>
            <a:ext cx="9144000" cy="866955"/>
          </a:xfrm>
        </p:spPr>
        <p:txBody>
          <a:bodyPr/>
          <a:lstStyle/>
          <a:p>
            <a:r>
              <a:rPr lang="en-GB" dirty="0"/>
              <a:t>Aleksei </a:t>
            </a:r>
            <a:r>
              <a:rPr lang="en-US" dirty="0"/>
              <a:t>(@alleksha) Dziuba, 2023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706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4E9F-EA7A-B1D8-FDFB-EC4FE2AD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Призы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1A60-9701-42AE-B532-0957618B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  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Победитель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(приз: 6/16 от общего числа взносов взносов)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Второй участник финала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(1/16)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Участник лиги именованные игроки которого набрали большее количество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фентази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-очков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за первые 14 недель сезона (6/16)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Участник лиги именованные игроки которого набрали второе количество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фентази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-очков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за первые 14 недель сезона (2/16)</a:t>
            </a:r>
            <a:endParaRPr lang="ru-RU" sz="3600" b="0" dirty="0">
              <a:effectLst/>
            </a:endParaRPr>
          </a:p>
          <a:p>
            <a:pPr marL="0" indent="0">
              <a:buNone/>
            </a:pPr>
            <a:endParaRPr lang="ru-RU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       1/16 от числа взносов выплачивается организатору за техническое сопровождение соревнования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84466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B70-9CAA-2C2C-34E2-FF4AF87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495"/>
            <a:ext cx="10515600" cy="296467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 розыгрыша 2с11р16а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(данные 2022 года)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7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36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342-9269-0DCA-FE6A-BC4C40A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регулярного сезона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50C40-29F2-3D5B-F76D-B26DCA0F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7" y="2568900"/>
            <a:ext cx="9919585" cy="4185581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0B0B3DF-92D4-C648-1749-BB163B365ACA}"/>
              </a:ext>
            </a:extLst>
          </p:cNvPr>
          <p:cNvSpPr/>
          <p:nvPr/>
        </p:nvSpPr>
        <p:spPr>
          <a:xfrm>
            <a:off x="10041792" y="4661690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769564E-D850-610C-0AEC-FF6CEEC527F5}"/>
              </a:ext>
            </a:extLst>
          </p:cNvPr>
          <p:cNvSpPr/>
          <p:nvPr/>
        </p:nvSpPr>
        <p:spPr>
          <a:xfrm>
            <a:off x="10041791" y="6099426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906B-829D-B660-B8AE-8F5C0B5C2CB0}"/>
              </a:ext>
            </a:extLst>
          </p:cNvPr>
          <p:cNvSpPr txBox="1"/>
          <p:nvPr/>
        </p:nvSpPr>
        <p:spPr>
          <a:xfrm>
            <a:off x="8850702" y="1719256"/>
            <a:ext cx="1802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Очки набранные футболистами, выбранными по имени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187403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260893F-F56D-B64E-FBF6-67EB2E2826C3}"/>
              </a:ext>
            </a:extLst>
          </p:cNvPr>
          <p:cNvSpPr/>
          <p:nvPr/>
        </p:nvSpPr>
        <p:spPr>
          <a:xfrm>
            <a:off x="8415501" y="1762122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BD9AC3E-4067-9580-5C67-6083D20E3DC5}"/>
              </a:ext>
            </a:extLst>
          </p:cNvPr>
          <p:cNvSpPr/>
          <p:nvPr/>
        </p:nvSpPr>
        <p:spPr>
          <a:xfrm>
            <a:off x="11395498" y="4474001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206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662F2-E51E-8869-7320-1793342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регулярного сезона в дивизионах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349C4-6C6F-49BF-ED3C-AFE2618B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12" y="640080"/>
            <a:ext cx="7070584" cy="55504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0525B6-95A9-1A48-603F-43BC66CEB4CF}"/>
              </a:ext>
            </a:extLst>
          </p:cNvPr>
          <p:cNvSpPr/>
          <p:nvPr/>
        </p:nvSpPr>
        <p:spPr>
          <a:xfrm>
            <a:off x="6447453" y="707980"/>
            <a:ext cx="942392" cy="55504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E691B-4444-0253-2C34-15C6522EB682}"/>
              </a:ext>
            </a:extLst>
          </p:cNvPr>
          <p:cNvSpPr/>
          <p:nvPr/>
        </p:nvSpPr>
        <p:spPr>
          <a:xfrm>
            <a:off x="9715753" y="707980"/>
            <a:ext cx="942392" cy="55504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EB299-E550-7CC2-106E-38218477D1ED}"/>
              </a:ext>
            </a:extLst>
          </p:cNvPr>
          <p:cNvSpPr txBox="1"/>
          <p:nvPr/>
        </p:nvSpPr>
        <p:spPr>
          <a:xfrm>
            <a:off x="7626720" y="19765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Дивизионные игры</a:t>
            </a:r>
            <a:endParaRPr lang="en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09D67F-6EAB-D6B8-ED1A-D727F38C87D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40115" y="382320"/>
            <a:ext cx="286605" cy="26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EEFD44-8158-2040-BBFD-FF274DA89A0B}"/>
              </a:ext>
            </a:extLst>
          </p:cNvPr>
          <p:cNvCxnSpPr>
            <a:cxnSpLocks/>
          </p:cNvCxnSpPr>
          <p:nvPr/>
        </p:nvCxnSpPr>
        <p:spPr>
          <a:xfrm>
            <a:off x="9274297" y="566986"/>
            <a:ext cx="316171" cy="33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5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8B5-DF51-AF72-57C1-B3C96376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D6A89-4FD5-B23C-B1F9-295CC774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4" y="2059307"/>
            <a:ext cx="10400233" cy="31073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ED2439E-BDDB-1D01-113F-5977739D7C70}"/>
              </a:ext>
            </a:extLst>
          </p:cNvPr>
          <p:cNvSpPr/>
          <p:nvPr/>
        </p:nvSpPr>
        <p:spPr>
          <a:xfrm>
            <a:off x="9731241" y="2254920"/>
            <a:ext cx="689467" cy="30192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800B4A5-077D-6442-B0D4-E311D6F2FC72}"/>
              </a:ext>
            </a:extLst>
          </p:cNvPr>
          <p:cNvSpPr/>
          <p:nvPr/>
        </p:nvSpPr>
        <p:spPr>
          <a:xfrm>
            <a:off x="4383140" y="4812652"/>
            <a:ext cx="689467" cy="301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81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260893F-F56D-B64E-FBF6-67EB2E2826C3}"/>
              </a:ext>
            </a:extLst>
          </p:cNvPr>
          <p:cNvSpPr/>
          <p:nvPr/>
        </p:nvSpPr>
        <p:spPr>
          <a:xfrm>
            <a:off x="8415501" y="1762122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BD9AC3E-4067-9580-5C67-6083D20E3DC5}"/>
              </a:ext>
            </a:extLst>
          </p:cNvPr>
          <p:cNvSpPr/>
          <p:nvPr/>
        </p:nvSpPr>
        <p:spPr>
          <a:xfrm>
            <a:off x="11395498" y="4474001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143AFBA-85B4-DE41-C791-0A7A26FD58D1}"/>
              </a:ext>
            </a:extLst>
          </p:cNvPr>
          <p:cNvSpPr/>
          <p:nvPr/>
        </p:nvSpPr>
        <p:spPr>
          <a:xfrm>
            <a:off x="8760234" y="4562876"/>
            <a:ext cx="689467" cy="30192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E60C2BA-1855-A137-D04A-BD74013A5F0F}"/>
              </a:ext>
            </a:extLst>
          </p:cNvPr>
          <p:cNvSpPr/>
          <p:nvPr/>
        </p:nvSpPr>
        <p:spPr>
          <a:xfrm>
            <a:off x="11380224" y="2693729"/>
            <a:ext cx="689467" cy="301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827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288-9272-AF85-A4DA-3E275C8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и «софт» для расчетов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8933-982A-7CDB-BC42-A257AECE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лиги</a:t>
            </a:r>
          </a:p>
          <a:p>
            <a:pPr lvl="1"/>
            <a:r>
              <a:rPr lang="en-US" dirty="0">
                <a:hlinkClick r:id="rId2"/>
              </a:rPr>
              <a:t>https://docs.google.com/document/d/1G5qIE6_OoefP3TasFil8iJcGBTGizXkJJH9169NJHtc/edit?usp=sharing</a:t>
            </a:r>
            <a:r>
              <a:rPr lang="ru-RU" dirty="0"/>
              <a:t> </a:t>
            </a:r>
          </a:p>
          <a:p>
            <a:pPr lvl="1"/>
            <a:endParaRPr lang="ru-RU" dirty="0"/>
          </a:p>
          <a:p>
            <a:r>
              <a:rPr lang="en-GB" dirty="0"/>
              <a:t>Google</a:t>
            </a:r>
            <a:r>
              <a:rPr lang="ru-RU" dirty="0"/>
              <a:t>-таблица для расчетов</a:t>
            </a:r>
          </a:p>
          <a:p>
            <a:pPr lvl="1"/>
            <a:r>
              <a:rPr lang="en-US" dirty="0">
                <a:hlinkClick r:id="rId3"/>
              </a:rPr>
              <a:t>https://docs.google.com/spreadsheets/d/1DsFr4srIKjxLG6m2hJVc5cgbJ2vgT6YLQBh-fXSVoak/edit?usp=sharing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GB" dirty="0"/>
              <a:t>GitHub </a:t>
            </a:r>
            <a:r>
              <a:rPr lang="ru-RU" dirty="0"/>
              <a:t>репозиторий</a:t>
            </a:r>
          </a:p>
          <a:p>
            <a:pPr lvl="1"/>
            <a:r>
              <a:rPr lang="en-US" dirty="0">
                <a:hlinkClick r:id="rId4"/>
              </a:rPr>
              <a:t>https://github.com/aleksha/2c11p16a</a:t>
            </a:r>
            <a:r>
              <a:rPr lang="ru-RU" dirty="0"/>
              <a:t> </a:t>
            </a:r>
          </a:p>
          <a:p>
            <a:pPr lvl="1"/>
            <a:endParaRPr lang="ru-RU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6681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5F1-96EE-3ACD-2E18-032E1D85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Интересно?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0004-B279-E59D-3431-2EA73730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Записывайся в </a:t>
            </a:r>
            <a:r>
              <a:rPr lang="en-GB" dirty="0"/>
              <a:t>Google</a:t>
            </a:r>
            <a:r>
              <a:rPr lang="en-US" dirty="0"/>
              <a:t>-</a:t>
            </a:r>
            <a:r>
              <a:rPr lang="ru-RU" dirty="0"/>
              <a:t>форме</a:t>
            </a:r>
          </a:p>
          <a:p>
            <a:r>
              <a:rPr lang="ru-RU" dirty="0"/>
              <a:t>Взнос 300 рублей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97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73A4-34D1-6EEA-2F6D-8C0C536B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Почему родился этот формат?</a:t>
            </a:r>
            <a:endParaRPr lang="en-CH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02B1-3ADD-A42D-7E56-FF2E808A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38" y="2590883"/>
            <a:ext cx="4970876" cy="36394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Что ценнее, взять на </a:t>
            </a:r>
            <a:r>
              <a:rPr lang="ru-RU" dirty="0" err="1"/>
              <a:t>фентази</a:t>
            </a:r>
            <a:r>
              <a:rPr lang="ru-RU" dirty="0"/>
              <a:t>-драфте </a:t>
            </a:r>
            <a:r>
              <a:rPr lang="en-GB" dirty="0"/>
              <a:t>Christian </a:t>
            </a:r>
            <a:r>
              <a:rPr lang="en-GB" dirty="0" err="1"/>
              <a:t>McCaffre</a:t>
            </a:r>
            <a:r>
              <a:rPr lang="en-US" dirty="0"/>
              <a:t>y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или (если бы была такая возможность) взять бегущего, который будет в следующем сезоне </a:t>
            </a:r>
            <a:r>
              <a:rPr lang="en-GB" dirty="0"/>
              <a:t>RB4</a:t>
            </a:r>
            <a:r>
              <a:rPr lang="en-US" dirty="0"/>
              <a:t>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почему бы не дать возможность такого выбора?</a:t>
            </a:r>
            <a:endParaRPr lang="en-CH" dirty="0"/>
          </a:p>
        </p:txBody>
      </p:sp>
      <p:pic>
        <p:nvPicPr>
          <p:cNvPr id="5" name="Picture 4" descr="A screenshot of a sports game&#10;&#10;Description automatically generated">
            <a:extLst>
              <a:ext uri="{FF2B5EF4-FFF2-40B4-BE49-F238E27FC236}">
                <a16:creationId xmlns:a16="http://schemas.microsoft.com/office/drawing/2014/main" id="{C592E7DF-2216-FDAC-3E67-077702D6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2045"/>
            <a:ext cx="5150277" cy="30386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CA1778-F522-862A-524C-A9909EC13EB5}"/>
              </a:ext>
            </a:extLst>
          </p:cNvPr>
          <p:cNvSpPr/>
          <p:nvPr/>
        </p:nvSpPr>
        <p:spPr>
          <a:xfrm>
            <a:off x="8397551" y="4609322"/>
            <a:ext cx="1940767" cy="49452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7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ootball player in a red uniform&#10;&#10;Description automatically generated">
            <a:extLst>
              <a:ext uri="{FF2B5EF4-FFF2-40B4-BE49-F238E27FC236}">
                <a16:creationId xmlns:a16="http://schemas.microsoft.com/office/drawing/2014/main" id="{81811F9A-AD37-2B41-1A37-6F9A7255F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r="16030"/>
          <a:stretch/>
        </p:blipFill>
        <p:spPr>
          <a:xfrm>
            <a:off x="-33588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9" y="355794"/>
            <a:ext cx="4713513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значит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2c11p16a?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838201" y="2658324"/>
            <a:ext cx="5012094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</a:rPr>
              <a:t>2с – double chance – </a:t>
            </a:r>
            <a:r>
              <a:rPr lang="en-US" sz="2800" b="1" dirty="0" err="1">
                <a:solidFill>
                  <a:srgbClr val="FFFFFF"/>
                </a:solidFill>
              </a:rPr>
              <a:t>каждый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игрок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может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быть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выбран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двумя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способами</a:t>
            </a:r>
            <a:endParaRPr lang="en-US" sz="2800" b="1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FF"/>
                </a:solidFill>
              </a:rPr>
              <a:t>По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имени</a:t>
            </a:r>
            <a:endParaRPr lang="en-US" sz="2800" b="1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FF"/>
                </a:solidFill>
              </a:rPr>
              <a:t>По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рейтингу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игроков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на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своей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позиции</a:t>
            </a:r>
            <a:endParaRPr lang="ru-RU" sz="2800" b="1" dirty="0">
              <a:solidFill>
                <a:srgbClr val="FFFFFF"/>
              </a:solidFill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который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он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будет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иметь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после</a:t>
            </a:r>
            <a:r>
              <a:rPr lang="en-US" sz="2400" b="1" dirty="0">
                <a:solidFill>
                  <a:srgbClr val="FFFFFF"/>
                </a:solidFill>
              </a:rPr>
              <a:t> 14-й </a:t>
            </a:r>
            <a:r>
              <a:rPr lang="ru-RU" sz="2400" b="1" dirty="0">
                <a:solidFill>
                  <a:srgbClr val="FFFFFF"/>
                </a:solidFill>
              </a:rPr>
              <a:t>игровой </a:t>
            </a:r>
            <a:r>
              <a:rPr lang="en-US" sz="2400" b="1" dirty="0" err="1">
                <a:solidFill>
                  <a:srgbClr val="FFFFFF"/>
                </a:solidFill>
              </a:rPr>
              <a:t>недели</a:t>
            </a:r>
            <a:r>
              <a:rPr lang="ru-RU" sz="2400" b="1" dirty="0">
                <a:solidFill>
                  <a:srgbClr val="FFFFFF"/>
                </a:solidFill>
              </a:rPr>
              <a:t>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A football player holding up his hand&#10;&#10;Description automatically generated">
            <a:extLst>
              <a:ext uri="{FF2B5EF4-FFF2-40B4-BE49-F238E27FC236}">
                <a16:creationId xmlns:a16="http://schemas.microsoft.com/office/drawing/2014/main" id="{0297E392-7EDD-1FEA-1DA9-EC08BED7A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02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ootball game on a football field&#10;&#10;Description automatically generated">
            <a:extLst>
              <a:ext uri="{FF2B5EF4-FFF2-40B4-BE49-F238E27FC236}">
                <a16:creationId xmlns:a16="http://schemas.microsoft.com/office/drawing/2014/main" id="{5F52DD4B-7399-4B18-8DEB-07C53D31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/>
              <a:t>Что</a:t>
            </a:r>
            <a:r>
              <a:rPr lang="en-US" sz="4000" b="1" dirty="0"/>
              <a:t> </a:t>
            </a:r>
            <a:r>
              <a:rPr lang="en-US" sz="4000" b="1" dirty="0" err="1"/>
              <a:t>значит</a:t>
            </a:r>
            <a:r>
              <a:rPr lang="en-US" sz="4000" b="1" dirty="0"/>
              <a:t> 2c11p16a?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11p – 11 personnel – </a:t>
            </a:r>
            <a:r>
              <a:rPr lang="ru-RU" sz="2400" b="1" dirty="0"/>
              <a:t>набирается всего 6 футболистов: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QB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RB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TE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9A1C0-0802-E7BA-ABDB-2F11BA6BE1CE}"/>
              </a:ext>
            </a:extLst>
          </p:cNvPr>
          <p:cNvSpPr txBox="1"/>
          <p:nvPr/>
        </p:nvSpPr>
        <p:spPr>
          <a:xfrm>
            <a:off x="10880594" y="3496514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QB</a:t>
            </a:r>
            <a:endParaRPr lang="en-C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Что значит 2c11p16a?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16a – 16 addicts </a:t>
            </a:r>
            <a:r>
              <a:rPr lang="en-US" sz="3600" dirty="0"/>
              <a:t>–  </a:t>
            </a:r>
            <a:r>
              <a:rPr lang="en-US" sz="3600" dirty="0" err="1"/>
              <a:t>по</a:t>
            </a:r>
            <a:r>
              <a:rPr lang="ru-RU" sz="3600" dirty="0"/>
              <a:t> умолчанию формат лиги подразумевает наличие 16 </a:t>
            </a:r>
            <a:r>
              <a:rPr lang="ru-RU" sz="3600" dirty="0" err="1"/>
              <a:t>фентази</a:t>
            </a:r>
            <a:r>
              <a:rPr lang="ru-RU" sz="3600" dirty="0"/>
              <a:t>-команд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3717-974C-7F64-D772-821626113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2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B70-9CAA-2C2C-34E2-FF4AF87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87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 лиги 2с11р16а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169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958FC-9758-3F9D-CFC7-B84047AE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239454"/>
            <a:ext cx="7912896" cy="597423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0DF4E-37CC-F4C8-8611-2C5CC101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28" y="139872"/>
            <a:ext cx="6106529" cy="621529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4F1798E-9DA6-6DEB-2752-1925C75A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0" y="1525577"/>
            <a:ext cx="10905066" cy="3326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319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2c11p16a – новый формат лиги по фентази-футболу</vt:lpstr>
      <vt:lpstr>Почему родился этот формат?</vt:lpstr>
      <vt:lpstr>Что значит 2c11p16a?</vt:lpstr>
      <vt:lpstr>Что значит 2c11p16a?</vt:lpstr>
      <vt:lpstr>Что значит 2c11p16a?</vt:lpstr>
      <vt:lpstr>Правила лиги 2с11р16а</vt:lpstr>
      <vt:lpstr>PowerPoint Presentation</vt:lpstr>
      <vt:lpstr>PowerPoint Presentation</vt:lpstr>
      <vt:lpstr>PowerPoint Presentation</vt:lpstr>
      <vt:lpstr>Призы</vt:lpstr>
      <vt:lpstr>Пример розыгрыша 2с11р16а  (данные 2022 года)</vt:lpstr>
      <vt:lpstr>Пример на основе данных сезона 2022</vt:lpstr>
      <vt:lpstr>Результаты регулярного сезона</vt:lpstr>
      <vt:lpstr>Пример на основе данных сезона 2022</vt:lpstr>
      <vt:lpstr>Результаты регулярного сезона в дивизионах</vt:lpstr>
      <vt:lpstr>Финал</vt:lpstr>
      <vt:lpstr>Пример на основе данных сезона 2022</vt:lpstr>
      <vt:lpstr>Таблицы и «софт» для расчетов</vt:lpstr>
      <vt:lpstr>Интересно?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2c11p16a – новый формат лиги по фентази-футболу</dc:title>
  <dc:creator>Aleksei Dziuba</dc:creator>
  <cp:lastModifiedBy>Aleksei Dziuba</cp:lastModifiedBy>
  <cp:revision>9</cp:revision>
  <dcterms:created xsi:type="dcterms:W3CDTF">2023-07-18T09:05:01Z</dcterms:created>
  <dcterms:modified xsi:type="dcterms:W3CDTF">2023-07-21T13:01:55Z</dcterms:modified>
</cp:coreProperties>
</file>