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6" r:id="rId3"/>
    <p:sldId id="258" r:id="rId4"/>
    <p:sldId id="296" r:id="rId5"/>
    <p:sldId id="305" r:id="rId6"/>
    <p:sldId id="307" r:id="rId7"/>
    <p:sldId id="308" r:id="rId8"/>
    <p:sldId id="309" r:id="rId9"/>
    <p:sldId id="317" r:id="rId10"/>
    <p:sldId id="310" r:id="rId11"/>
    <p:sldId id="311" r:id="rId12"/>
    <p:sldId id="315" r:id="rId13"/>
    <p:sldId id="312" r:id="rId14"/>
    <p:sldId id="313" r:id="rId15"/>
    <p:sldId id="314" r:id="rId16"/>
    <p:sldId id="316" r:id="rId17"/>
    <p:sldId id="318" r:id="rId18"/>
    <p:sldId id="319" r:id="rId19"/>
    <p:sldId id="259" r:id="rId20"/>
    <p:sldId id="269" r:id="rId21"/>
    <p:sldId id="270" r:id="rId22"/>
    <p:sldId id="303" r:id="rId23"/>
    <p:sldId id="304" r:id="rId24"/>
    <p:sldId id="284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2F11-E550-46D7-AEB1-67E1547F0D86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D3D2-6A73-4D48-9465-E85955C9EF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1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B70C-3350-46D9-A3D1-9DAE54292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ECC9F-E7E8-4F81-8CF0-DE58174A4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32860-B526-4832-97C2-1613E119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817C-BC06-4679-B979-8BFAA97F0DD6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60147-F395-47A5-AC92-67E70F8A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89E5B-E8B6-4864-8094-FC937EF9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4F18B-B803-4FBF-A9F2-0624FF2D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645C1-82DF-4D5E-A01D-701EAF30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9043F-FA29-4E07-9C9F-31623195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A-51BC-419B-BE85-1AB577177D6E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D510D-2CDF-482B-89F5-EE176FAF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088AD-BD01-4240-A40B-F4AC17D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70EE5A-84BB-4B85-B88F-4CC47CB7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60D056-CFE4-4538-B563-01FFE7B6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48F92-C53E-4ECB-9C05-4A2B84C3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AA0C-6808-4168-8531-3AF65E1CDA05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6A0CA-5261-43C4-BFED-E6F5E389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DA61B-0A7C-465F-BAD5-E2C151C7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45C01-3490-418D-8FCF-BB4AEC2C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30251-C22D-4002-8E29-5888C4C7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FD9C93-9132-4009-88E3-6FD67053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FCD2-D9E5-40C7-9A91-65C3097A1DB4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7BC3D-629E-4C1B-90E6-6525A799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ED37E-4C4F-445D-9CE7-BCCDB3E5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1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6783E-5538-4252-9EA4-18AC2A82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5C29F-9874-46EC-90D7-AB226D1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4EFBD-BF64-48B0-B6D1-0B22FDFA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9DEB-123D-4365-9B39-1165375A199A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A72D7-90A8-4698-A9E1-DA175576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BDC19-A0CB-4C74-A56E-9F7D349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DF25F-A0D2-4EA7-8101-3BF6D087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A44E7-48D4-4D3D-9109-58CDA9B9E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6F5CC-0671-4D9F-AEC8-E458844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90FD33-226E-4E39-B374-205FEEEE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402C-9328-493D-AA18-17065EABFA45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AACB30-47DE-4345-BAA3-C172790D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8D4C0-3ACB-4F5A-9460-0A585E78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DFE2-5D9D-4C0B-BAF4-BBA46F13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65A94B-58F6-42B1-B24F-E6C07783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35F8BF-BC0D-442A-AE66-48EB799E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CA7207-7191-41C6-AEFD-D3778305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B9CBB0-6FFE-4E05-A5F7-F1EE0012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9FE807-EDCA-4D07-B64B-0A503BD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D89-585F-44E0-AC95-67C0E3BEC822}" type="datetime1">
              <a:rPr lang="ru-RU" smtClean="0"/>
              <a:t>02.07.2020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040393-F891-4726-A566-D1325D27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4CA395-54AB-4C60-8F36-9EE0B6A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79A9E-ACF2-422A-815A-1BA24D62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C01E11-5240-48CD-9897-F6E6D5DC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7409-A8FB-48B6-BE07-49FBAADB01E4}" type="datetime1">
              <a:rPr lang="ru-RU" smtClean="0"/>
              <a:t>02.07.2020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6E800A-827A-45BF-B399-9DD28150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E307D8-7FAA-4F6F-8DF3-0D466D6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EF6820-766C-4E2B-9959-2D2ACDB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6C84-70B1-4D22-B66D-E0B8302BD030}" type="datetime1">
              <a:rPr lang="ru-RU" smtClean="0"/>
              <a:t>02.07.2020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C94DE-4894-462F-9EE8-C92524C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CE7E6B-65D2-4596-9EE4-11487E7D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C67D3-47B2-434F-90D1-AC818A3D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AA2C8-B5AF-43A0-95A3-C0C38FA4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789288-C51E-467C-B1A3-50EB2346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774015-9EDA-418F-BF83-5C309BD7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451-96BF-4A0E-8AA1-0F308B24669B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E0ABCD-7935-46EC-91E8-776287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7803E-67D4-47B0-9094-0ED8834B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CE1C-6140-4CED-A9E6-9FD0653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91EECD-54E5-462B-A8B4-4DFF46D8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25960B-383E-4742-8C43-15A86806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AABD50-9CA9-4907-90D2-216E405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2EFF-AE42-4943-B933-1D622FF9CD6F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734F9-98C3-4704-8B46-4A1383FE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6870A3-2F4E-4141-8D1E-4955F265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FD621-F9F6-405E-9158-4105C2E3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9A8432-41F4-4477-B3A6-A13D0E76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AF016-FEA4-4E0D-8987-74F7BBA9E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998D-25D8-4E73-BF89-4E485A5041CE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BCAC2-7E04-46B4-9AF7-0A28FD82A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F47C7-7033-4CE1-99AB-6D4A280F4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78EF-178E-432F-AA20-2480BF670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ksha/electronic-noise/blob/master/docs/MC4NOISE.docx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82ADA-AC21-4856-BF7E-12BD433B8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a position of ep-scattering with TPC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0959B0-A881-4C7C-AC08-29C35D2B0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Aleksei Dziuba / PNPI NRC KI</a:t>
            </a:r>
          </a:p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of June, 2020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027EF-099C-4A7A-BA3A-9AADA32E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2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9240-DCF6-4DB2-A754-0F4A033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correction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E001A-6CC3-4E94-A123-2CCD21D4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MWA (BDT, Neural Networks) – could take quite a long time on realization; hard to understand by human brain</a:t>
            </a:r>
          </a:p>
          <a:p>
            <a:r>
              <a:rPr lang="en-US" dirty="0"/>
              <a:t>Parametrization using information about: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angle from TPC, peak position, FWHM, a signal start and stop. </a:t>
            </a:r>
          </a:p>
          <a:p>
            <a:pPr lvl="1"/>
            <a:r>
              <a:rPr lang="en-US" dirty="0"/>
              <a:t>All pads at the same time / Split by fired pads</a:t>
            </a:r>
          </a:p>
          <a:p>
            <a:pPr lvl="1"/>
            <a:r>
              <a:rPr lang="en-US" dirty="0"/>
              <a:t>Use kinematic constrains (radiative corrections with ESEPP generator)</a:t>
            </a:r>
          </a:p>
          <a:p>
            <a:pPr lvl="1"/>
            <a:r>
              <a:rPr lang="en-US" dirty="0"/>
              <a:t>Some simplifications are possible (for example, use information from the 1</a:t>
            </a:r>
            <a:r>
              <a:rPr lang="en-US" baseline="30000" dirty="0"/>
              <a:t>st</a:t>
            </a:r>
            <a:r>
              <a:rPr lang="en-US" dirty="0"/>
              <a:t> ring)</a:t>
            </a:r>
          </a:p>
          <a:p>
            <a:r>
              <a:rPr lang="en-US" dirty="0"/>
              <a:t>Change signal shaping / anode-grid distance to find better conditions</a:t>
            </a:r>
          </a:p>
          <a:p>
            <a:r>
              <a:rPr lang="en-US" dirty="0"/>
              <a:t>All variants require a MC verification with DATA [in future]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52981D-A895-48A2-AA56-49EA9302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5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98B95-7185-4F58-ADBB-3BDE99E5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OFF/ON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BA4DF1-38E7-457A-B015-5E3BD1ED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8" y="4658619"/>
            <a:ext cx="2674913" cy="19221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8F3584-B3DC-404F-8458-F233C312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8" y="2736445"/>
            <a:ext cx="2674913" cy="19221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02CBDC-76EE-41F2-A1D8-1CD22289A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9" y="771936"/>
            <a:ext cx="2674913" cy="192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D58BA5-3EB2-4FF4-96D5-4EDF6329051B}"/>
              </a:ext>
            </a:extLst>
          </p:cNvPr>
          <p:cNvSpPr txBox="1"/>
          <p:nvPr/>
        </p:nvSpPr>
        <p:spPr>
          <a:xfrm>
            <a:off x="7090117" y="342819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 ns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CEB51-6712-41F3-BB53-44CEBC5371B2}"/>
              </a:ext>
            </a:extLst>
          </p:cNvPr>
          <p:cNvSpPr txBox="1"/>
          <p:nvPr/>
        </p:nvSpPr>
        <p:spPr>
          <a:xfrm>
            <a:off x="6973098" y="498103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165 ns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E387-7703-44BC-9E0E-C2E0FBA7212F}"/>
              </a:ext>
            </a:extLst>
          </p:cNvPr>
          <p:cNvSpPr txBox="1"/>
          <p:nvPr/>
        </p:nvSpPr>
        <p:spPr>
          <a:xfrm>
            <a:off x="7061263" y="14176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7797F-AE41-43BC-926E-A2159638634F}"/>
              </a:ext>
            </a:extLst>
          </p:cNvPr>
          <p:cNvSpPr txBox="1"/>
          <p:nvPr/>
        </p:nvSpPr>
        <p:spPr>
          <a:xfrm>
            <a:off x="505856" y="1847522"/>
            <a:ext cx="5748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MeV proton going along Y-axis (0 deg.)</a:t>
            </a:r>
          </a:p>
          <a:p>
            <a:endParaRPr lang="en-US" sz="2400" dirty="0"/>
          </a:p>
          <a:p>
            <a:r>
              <a:rPr lang="en-US" sz="2400" dirty="0"/>
              <a:t>Method-2 is used</a:t>
            </a:r>
          </a:p>
          <a:p>
            <a:endParaRPr lang="en-US" sz="2400" dirty="0"/>
          </a:p>
          <a:p>
            <a:r>
              <a:rPr lang="en-US" sz="2400" dirty="0"/>
              <a:t>Noise affects a time information from the central pad.</a:t>
            </a:r>
          </a:p>
          <a:p>
            <a:endParaRPr lang="en-US" sz="2400" dirty="0"/>
          </a:p>
          <a:p>
            <a:r>
              <a:rPr lang="en-US" sz="2400" dirty="0"/>
              <a:t>Note that there is no beam-noise in consideration. </a:t>
            </a:r>
          </a:p>
          <a:p>
            <a:endParaRPr lang="en-US" sz="2400" dirty="0"/>
          </a:p>
          <a:p>
            <a:r>
              <a:rPr lang="en-US" sz="2400" dirty="0"/>
              <a:t>Little broadening for the 1</a:t>
            </a:r>
            <a:r>
              <a:rPr lang="en-US" sz="2400" baseline="30000" dirty="0"/>
              <a:t>st</a:t>
            </a:r>
            <a:r>
              <a:rPr lang="en-US" sz="2400" dirty="0"/>
              <a:t> ring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966F1-3AFC-4F4C-BD29-E1A97A3D55C7}"/>
              </a:ext>
            </a:extLst>
          </p:cNvPr>
          <p:cNvSpPr txBox="1"/>
          <p:nvPr/>
        </p:nvSpPr>
        <p:spPr>
          <a:xfrm>
            <a:off x="7540283" y="185532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  <a:endParaRPr 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90D745-F67E-4AFB-ABFF-0ECC1F4A1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7" y="814271"/>
            <a:ext cx="2674913" cy="192217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C16B194-67DC-4F65-A383-CF9152F1F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7" y="2736445"/>
            <a:ext cx="2674915" cy="1922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A07C7A-1EE5-41BD-ADE1-8602CF77DFED}"/>
              </a:ext>
            </a:extLst>
          </p:cNvPr>
          <p:cNvSpPr txBox="1"/>
          <p:nvPr/>
        </p:nvSpPr>
        <p:spPr>
          <a:xfrm>
            <a:off x="10478478" y="185532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F6349AA-2EDA-4549-BC21-192D410AE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7" y="4658619"/>
            <a:ext cx="2674913" cy="1922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E5CE4B-2609-4B04-A5E7-6059CCD31F74}"/>
              </a:ext>
            </a:extLst>
          </p:cNvPr>
          <p:cNvSpPr txBox="1"/>
          <p:nvPr/>
        </p:nvSpPr>
        <p:spPr>
          <a:xfrm>
            <a:off x="9849519" y="342566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 ns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3B3C8-10BD-418D-A910-67571BBB6035}"/>
              </a:ext>
            </a:extLst>
          </p:cNvPr>
          <p:cNvSpPr txBox="1"/>
          <p:nvPr/>
        </p:nvSpPr>
        <p:spPr>
          <a:xfrm>
            <a:off x="9957742" y="139298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 ns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A66F9-66EA-469B-ABB7-C50A1493F5CC}"/>
              </a:ext>
            </a:extLst>
          </p:cNvPr>
          <p:cNvSpPr txBox="1"/>
          <p:nvPr/>
        </p:nvSpPr>
        <p:spPr>
          <a:xfrm>
            <a:off x="9766853" y="49968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165 ns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061B5-DB61-4285-843E-D18CAC28D2AA}"/>
              </a:ext>
            </a:extLst>
          </p:cNvPr>
          <p:cNvSpPr txBox="1"/>
          <p:nvPr/>
        </p:nvSpPr>
        <p:spPr>
          <a:xfrm rot="16200000">
            <a:off x="5673904" y="1509442"/>
            <a:ext cx="16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Central pad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08603-FB90-4BD8-A469-C45CDB947B3A}"/>
              </a:ext>
            </a:extLst>
          </p:cNvPr>
          <p:cNvSpPr txBox="1"/>
          <p:nvPr/>
        </p:nvSpPr>
        <p:spPr>
          <a:xfrm rot="16200000">
            <a:off x="5965427" y="3509034"/>
            <a:ext cx="1039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ring</a:t>
            </a:r>
            <a:endParaRPr lang="ru-RU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20D751-7691-43D9-BCF8-713DDA555482}"/>
              </a:ext>
            </a:extLst>
          </p:cNvPr>
          <p:cNvSpPr txBox="1"/>
          <p:nvPr/>
        </p:nvSpPr>
        <p:spPr>
          <a:xfrm rot="16200000">
            <a:off x="5931411" y="54652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ring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B55915B-3B1B-47E4-B7F8-8AC2B060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DB8A-D49E-4ECB-9221-92FAEFDF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Start-peak correlation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0DF16A-0977-4C3D-8C64-932B8270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54" y="1559883"/>
            <a:ext cx="4505476" cy="4369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63F28-DB66-4B52-9B64-3463B7447803}"/>
              </a:ext>
            </a:extLst>
          </p:cNvPr>
          <p:cNvSpPr txBox="1"/>
          <p:nvPr/>
        </p:nvSpPr>
        <p:spPr>
          <a:xfrm>
            <a:off x="6234671" y="149902"/>
            <a:ext cx="57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5 MeV proton going along Y-axis (0 deg.)</a:t>
            </a:r>
          </a:p>
          <a:p>
            <a:pPr algn="r"/>
            <a:r>
              <a:rPr lang="en-US" b="1" dirty="0"/>
              <a:t>Method-2 is used, 1</a:t>
            </a:r>
            <a:r>
              <a:rPr lang="en-US" b="1" baseline="30000" dirty="0"/>
              <a:t>st</a:t>
            </a:r>
            <a:r>
              <a:rPr lang="en-US" b="1" dirty="0"/>
              <a:t> 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08EF7-55B4-4C9E-8565-356A10D9486F}"/>
              </a:ext>
            </a:extLst>
          </p:cNvPr>
          <p:cNvSpPr txBox="1"/>
          <p:nvPr/>
        </p:nvSpPr>
        <p:spPr>
          <a:xfrm>
            <a:off x="8781856" y="592951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3F0652-1450-4CD2-B94A-77A69D605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25" y="1625286"/>
            <a:ext cx="4505476" cy="4369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B9FBA-A6E4-4C21-B8CE-2824B0429F07}"/>
              </a:ext>
            </a:extLst>
          </p:cNvPr>
          <p:cNvSpPr txBox="1"/>
          <p:nvPr/>
        </p:nvSpPr>
        <p:spPr>
          <a:xfrm>
            <a:off x="3034080" y="59295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1098B2-F2C7-4AB1-A1A4-B704C73E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8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FCCA0C-62FA-4EB5-9200-5F26DF752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49" y="1359660"/>
            <a:ext cx="5099375" cy="4945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20895-40D1-4631-8B81-EF39C112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resolution (central vs 1</a:t>
            </a:r>
            <a:r>
              <a:rPr lang="en-US" baseline="30000" dirty="0"/>
              <a:t>st</a:t>
            </a:r>
            <a:r>
              <a:rPr lang="en-US" dirty="0"/>
              <a:t> pad)</a:t>
            </a:r>
            <a:endParaRPr lang="ru-RU" dirty="0"/>
          </a:p>
        </p:txBody>
      </p:sp>
      <p:pic>
        <p:nvPicPr>
          <p:cNvPr id="5" name="Рисунок 4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6876798D-ADD2-46E1-9787-CF6CA37C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660"/>
            <a:ext cx="5099375" cy="4945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366E9-BBC5-4F42-A259-2AB607BFDD1E}"/>
              </a:ext>
            </a:extLst>
          </p:cNvPr>
          <p:cNvSpPr txBox="1"/>
          <p:nvPr/>
        </p:nvSpPr>
        <p:spPr>
          <a:xfrm>
            <a:off x="8797018" y="216579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= 0,86 deg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1D61E-C5D8-40F4-BBB7-9CA3B799BF14}"/>
              </a:ext>
            </a:extLst>
          </p:cNvPr>
          <p:cNvSpPr txBox="1"/>
          <p:nvPr/>
        </p:nvSpPr>
        <p:spPr>
          <a:xfrm>
            <a:off x="1643493" y="4709698"/>
            <a:ext cx="348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correlation between time from the central circle and 1</a:t>
            </a:r>
            <a:r>
              <a:rPr lang="en-US" baseline="30000" dirty="0"/>
              <a:t>st</a:t>
            </a:r>
            <a:r>
              <a:rPr lang="en-US" dirty="0"/>
              <a:t> ring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1BE38F-E622-4AC1-B64F-0542EC7F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3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EFC596-29B6-492E-AECF-A9267D189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42" y="1053729"/>
            <a:ext cx="5608239" cy="54391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3F237-664A-41D2-A004-13FB128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for angular measurements with TPC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383F4-B8F7-4BAC-BC08-64BB46C3BFBB}"/>
              </a:ext>
            </a:extLst>
          </p:cNvPr>
          <p:cNvSpPr txBox="1"/>
          <p:nvPr/>
        </p:nvSpPr>
        <p:spPr>
          <a:xfrm>
            <a:off x="9226062" y="2361028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4,3 deg</a:t>
            </a:r>
          </a:p>
          <a:p>
            <a:r>
              <a:rPr lang="en-US" dirty="0"/>
              <a:t>RMS = 0,8 deg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4DEF0-73AD-460F-8B4A-5DA2582478B2}"/>
              </a:ext>
            </a:extLst>
          </p:cNvPr>
          <p:cNvSpPr txBox="1"/>
          <p:nvPr/>
        </p:nvSpPr>
        <p:spPr>
          <a:xfrm>
            <a:off x="511404" y="1599228"/>
            <a:ext cx="5368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MeV proton going along with 5 deg </a:t>
            </a:r>
            <a:r>
              <a:rPr lang="en-US" sz="2400" dirty="0" err="1"/>
              <a:t>wrt</a:t>
            </a:r>
            <a:r>
              <a:rPr lang="en-US" sz="2400" dirty="0"/>
              <a:t>. Y-axis</a:t>
            </a:r>
          </a:p>
          <a:p>
            <a:endParaRPr lang="en-US" sz="2400" dirty="0"/>
          </a:p>
          <a:p>
            <a:r>
              <a:rPr lang="en-US" sz="2400" dirty="0"/>
              <a:t>Method-2 is used to reconstruct start point</a:t>
            </a:r>
          </a:p>
          <a:p>
            <a:endParaRPr lang="en-US" sz="2400" dirty="0"/>
          </a:p>
          <a:p>
            <a:r>
              <a:rPr lang="en-US" sz="2400" dirty="0"/>
              <a:t>Start points is considered as a proxy variables for the signals:</a:t>
            </a:r>
          </a:p>
          <a:p>
            <a:r>
              <a:rPr lang="en-US" sz="2400" dirty="0"/>
              <a:t>	half of circle radius for central pad</a:t>
            </a:r>
          </a:p>
          <a:p>
            <a:r>
              <a:rPr lang="en-US" sz="2400" dirty="0"/>
              <a:t>	half of the width of the 1</a:t>
            </a:r>
            <a:r>
              <a:rPr lang="en-US" sz="2400" baseline="30000" dirty="0"/>
              <a:t>st</a:t>
            </a:r>
            <a:r>
              <a:rPr lang="en-US" sz="2400" dirty="0"/>
              <a:t> ring</a:t>
            </a:r>
          </a:p>
          <a:p>
            <a:endParaRPr lang="en-US" sz="2400" dirty="0"/>
          </a:p>
          <a:p>
            <a:r>
              <a:rPr lang="en-US" sz="2400" dirty="0"/>
              <a:t>Energy loss profile seems to be necessary to use in angular tracking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149DBA-E6E0-44E2-AC77-67F488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0985B-B75E-4CB2-A481-5BD2DD93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82" y="711410"/>
            <a:ext cx="5987946" cy="57814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9C78-7CB6-4CCD-B79C-70B411C7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8" y="179004"/>
            <a:ext cx="10515600" cy="1325563"/>
          </a:xfrm>
        </p:spPr>
        <p:txBody>
          <a:bodyPr/>
          <a:lstStyle/>
          <a:p>
            <a:r>
              <a:rPr lang="en-US" dirty="0"/>
              <a:t>Signal length vs angle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42679-5006-4C7E-892F-2AD7137FB3CC}"/>
              </a:ext>
            </a:extLst>
          </p:cNvPr>
          <p:cNvSpPr txBox="1"/>
          <p:nvPr/>
        </p:nvSpPr>
        <p:spPr>
          <a:xfrm>
            <a:off x="511404" y="1599228"/>
            <a:ext cx="4705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Method-2 to determine the end of the signal.</a:t>
            </a:r>
          </a:p>
          <a:p>
            <a:endParaRPr lang="en-US" sz="2400" dirty="0"/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ring</a:t>
            </a:r>
          </a:p>
          <a:p>
            <a:endParaRPr lang="en-US" sz="2400" dirty="0"/>
          </a:p>
          <a:p>
            <a:r>
              <a:rPr lang="en-US" sz="2400" dirty="0" err="1"/>
              <a:t>Lendth</a:t>
            </a:r>
            <a:r>
              <a:rPr lang="en-US" sz="2400" dirty="0"/>
              <a:t> = End - Start</a:t>
            </a:r>
          </a:p>
          <a:p>
            <a:endParaRPr lang="en-US" sz="2400" dirty="0"/>
          </a:p>
          <a:p>
            <a:r>
              <a:rPr lang="en-US" sz="2400" dirty="0"/>
              <a:t>Signal become longer with larger angle. RMS grows as well.</a:t>
            </a:r>
          </a:p>
          <a:p>
            <a:endParaRPr lang="en-US" sz="2400" dirty="0"/>
          </a:p>
          <a:p>
            <a:r>
              <a:rPr lang="en-US" sz="2400" dirty="0"/>
              <a:t>Non-linear dependency</a:t>
            </a:r>
          </a:p>
          <a:p>
            <a:endParaRPr lang="en-US" sz="2400" dirty="0"/>
          </a:p>
          <a:p>
            <a:r>
              <a:rPr lang="en-US" sz="2400" dirty="0"/>
              <a:t>Could be used for correction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975CAE-0168-4DDB-B56D-708FD6CE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5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DB8A-D49E-4ECB-9221-92FAEFDF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Start-length correlation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63F28-DB66-4B52-9B64-3463B7447803}"/>
              </a:ext>
            </a:extLst>
          </p:cNvPr>
          <p:cNvSpPr txBox="1"/>
          <p:nvPr/>
        </p:nvSpPr>
        <p:spPr>
          <a:xfrm>
            <a:off x="6234671" y="149902"/>
            <a:ext cx="57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5 MeV proton going along Y-axis (0 deg.)</a:t>
            </a:r>
          </a:p>
          <a:p>
            <a:pPr algn="r"/>
            <a:r>
              <a:rPr lang="en-US" b="1" dirty="0"/>
              <a:t>Method-2 is used, 1</a:t>
            </a:r>
            <a:r>
              <a:rPr lang="en-US" b="1" baseline="30000" dirty="0"/>
              <a:t>st</a:t>
            </a:r>
            <a:r>
              <a:rPr lang="en-US" b="1" dirty="0"/>
              <a:t> 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08EF7-55B4-4C9E-8565-356A10D9486F}"/>
              </a:ext>
            </a:extLst>
          </p:cNvPr>
          <p:cNvSpPr txBox="1"/>
          <p:nvPr/>
        </p:nvSpPr>
        <p:spPr>
          <a:xfrm>
            <a:off x="8781856" y="592951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B9FBA-A6E4-4C21-B8CE-2824B0429F07}"/>
              </a:ext>
            </a:extLst>
          </p:cNvPr>
          <p:cNvSpPr txBox="1"/>
          <p:nvPr/>
        </p:nvSpPr>
        <p:spPr>
          <a:xfrm>
            <a:off x="3034080" y="59295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  <a:endParaRPr lang="ru-RU" sz="2800" dirty="0"/>
          </a:p>
        </p:txBody>
      </p:sp>
      <p:pic>
        <p:nvPicPr>
          <p:cNvPr id="4" name="Рисунок 3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0F7A634D-371C-46A1-9C08-08691049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06" y="1559883"/>
            <a:ext cx="4540563" cy="440366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дождь&#10;&#10;Автоматически созданное описание">
            <a:extLst>
              <a:ext uri="{FF2B5EF4-FFF2-40B4-BE49-F238E27FC236}">
                <a16:creationId xmlns:a16="http://schemas.microsoft.com/office/drawing/2014/main" id="{DAE84803-7807-4D5B-B7A2-39B28816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31" y="1743452"/>
            <a:ext cx="4261795" cy="413329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27E8A1-B28E-4C06-BFAB-1C5C915A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818E9BA-2A9F-4D3E-B350-8D866343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69" y="740893"/>
            <a:ext cx="5568221" cy="53762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54B02-1B3D-4542-B157-F9704AD5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deposit in TPC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34C0-F18B-4422-BFFD-2EB9D464BA6F}"/>
              </a:ext>
            </a:extLst>
          </p:cNvPr>
          <p:cNvSpPr txBox="1"/>
          <p:nvPr/>
        </p:nvSpPr>
        <p:spPr>
          <a:xfrm>
            <a:off x="704538" y="1690688"/>
            <a:ext cx="4991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pol1</a:t>
            </a:r>
          </a:p>
          <a:p>
            <a:r>
              <a:rPr lang="en-US" dirty="0"/>
              <a:t>****************************************</a:t>
            </a:r>
          </a:p>
          <a:p>
            <a:r>
              <a:rPr lang="en-US" dirty="0"/>
              <a:t>Minimizer is Linear</a:t>
            </a:r>
          </a:p>
          <a:p>
            <a:r>
              <a:rPr lang="en-US" dirty="0"/>
              <a:t>Chi2                      =    0.0845744</a:t>
            </a:r>
          </a:p>
          <a:p>
            <a:r>
              <a:rPr lang="en-US" dirty="0" err="1"/>
              <a:t>NDf</a:t>
            </a:r>
            <a:r>
              <a:rPr lang="en-US" dirty="0"/>
              <a:t>                       =            7</a:t>
            </a:r>
          </a:p>
          <a:p>
            <a:r>
              <a:rPr lang="en-US" dirty="0"/>
              <a:t>p0                        =      157.541   +/-   716.783</a:t>
            </a:r>
          </a:p>
          <a:p>
            <a:r>
              <a:rPr lang="en-US" dirty="0"/>
              <a:t>p1                        =      35674.4   +/-   199.573</a:t>
            </a:r>
          </a:p>
          <a:p>
            <a:endParaRPr lang="en-US" dirty="0"/>
          </a:p>
          <a:p>
            <a:r>
              <a:rPr lang="en-US" dirty="0"/>
              <a:t>Fit C*x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 = 35710  +/- 117</a:t>
            </a:r>
          </a:p>
          <a:p>
            <a:endParaRPr lang="en-US" dirty="0"/>
          </a:p>
          <a:p>
            <a:r>
              <a:rPr lang="en-US" dirty="0"/>
              <a:t>Unfortunately, energy deposit on pads is not sensitive to the recoil angle (check for 5 MeV for 0 and 5 degrees) 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845AC-FD67-407A-BF2D-5569E83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018E5-8DAA-4775-8E0D-CF715B61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shapes (noise OFF, 5 MeV</a:t>
            </a:r>
            <a:r>
              <a:rPr lang="ru-RU" dirty="0"/>
              <a:t>, 1</a:t>
            </a:r>
            <a:r>
              <a:rPr lang="en-US" dirty="0"/>
              <a:t> ring).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26D273-8E89-4FF1-8749-9EBC3553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2410543"/>
            <a:ext cx="4658789" cy="316370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A7E93E7-14DC-4EA4-99BE-D91B8AEA9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51" y="1295869"/>
            <a:ext cx="7360269" cy="4998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D06C7-64A0-4D1A-B2DD-9F1F192B416E}"/>
              </a:ext>
            </a:extLst>
          </p:cNvPr>
          <p:cNvSpPr txBox="1"/>
          <p:nvPr/>
        </p:nvSpPr>
        <p:spPr>
          <a:xfrm>
            <a:off x="732138" y="3271766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deg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D8A83-8FAB-4BAA-89B1-DAF6BD607304}"/>
              </a:ext>
            </a:extLst>
          </p:cNvPr>
          <p:cNvSpPr txBox="1"/>
          <p:nvPr/>
        </p:nvSpPr>
        <p:spPr>
          <a:xfrm>
            <a:off x="3118073" y="3568368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 deg</a:t>
            </a:r>
            <a:endParaRPr lang="ru-RU" sz="28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47D7DC8-CCDC-4FC6-BCC2-96B2FB5B095D}"/>
              </a:ext>
            </a:extLst>
          </p:cNvPr>
          <p:cNvSpPr/>
          <p:nvPr/>
        </p:nvSpPr>
        <p:spPr>
          <a:xfrm>
            <a:off x="1077234" y="4638409"/>
            <a:ext cx="811527" cy="9358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EA2A36-D2B5-471B-B5CD-5D026B88C215}"/>
              </a:ext>
            </a:extLst>
          </p:cNvPr>
          <p:cNvSpPr/>
          <p:nvPr/>
        </p:nvSpPr>
        <p:spPr>
          <a:xfrm>
            <a:off x="4575251" y="1492504"/>
            <a:ext cx="7360269" cy="48015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1BBC990-89E9-4BAA-A5E5-5E4E9939AC87}"/>
              </a:ext>
            </a:extLst>
          </p:cNvPr>
          <p:cNvCxnSpPr>
            <a:stCxn id="10" idx="0"/>
          </p:cNvCxnSpPr>
          <p:nvPr/>
        </p:nvCxnSpPr>
        <p:spPr>
          <a:xfrm flipV="1">
            <a:off x="1482998" y="1543987"/>
            <a:ext cx="3092253" cy="30944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768AAC4-5642-49D0-A83C-015809053EC4}"/>
              </a:ext>
            </a:extLst>
          </p:cNvPr>
          <p:cNvCxnSpPr>
            <a:cxnSpLocks/>
          </p:cNvCxnSpPr>
          <p:nvPr/>
        </p:nvCxnSpPr>
        <p:spPr>
          <a:xfrm>
            <a:off x="1716703" y="5574248"/>
            <a:ext cx="2858548" cy="719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3B084275-E2D1-416E-87A8-5B6BA68D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3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89741-FF80-441B-A291-DC54C0D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 slides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157AA3-D5C4-4537-89CA-B5C9B7B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49D5E-7238-4F48-A7D2-A1F48F82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505EA-33D8-48A7-8125-FA3730D4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0748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absolute target thickness is necessary to determine an absolute cross section of the electron-proton or muon-proton elastic scattering</a:t>
            </a:r>
          </a:p>
          <a:p>
            <a:r>
              <a:rPr lang="en-US" dirty="0"/>
              <a:t>This requires a Z-position measurement for each recoil candidate</a:t>
            </a:r>
          </a:p>
          <a:p>
            <a:r>
              <a:rPr lang="en-US" dirty="0"/>
              <a:t>The position point can be determined via two ways:</a:t>
            </a:r>
          </a:p>
          <a:p>
            <a:pPr marL="457200" lvl="1" indent="0">
              <a:buNone/>
            </a:pPr>
            <a:r>
              <a:rPr lang="en-US" dirty="0"/>
              <a:t>1) With incoming and outgoing leptons tracking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not a precise method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2) Using a time information from TPC and from incoming lepton tracking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 method is more accurate, but also requires a information from the outgoing lepton tracking to get rid of pile-up</a:t>
            </a:r>
            <a:r>
              <a:rPr lang="en-US" dirty="0"/>
              <a:t>). </a:t>
            </a:r>
            <a:r>
              <a:rPr lang="en-US" dirty="0">
                <a:solidFill>
                  <a:srgbClr val="FF0000"/>
                </a:solidFill>
              </a:rPr>
              <a:t>The Z position measurement is a crucial to determine lepton scattering angle, which is necessary rot the Q2-scale calibration.</a:t>
            </a:r>
          </a:p>
          <a:p>
            <a:r>
              <a:rPr lang="en-US" dirty="0"/>
              <a:t>A main uncertainty for the 2</a:t>
            </a:r>
            <a:r>
              <a:rPr lang="en-US" baseline="30000" dirty="0"/>
              <a:t>nd</a:t>
            </a:r>
            <a:r>
              <a:rPr lang="en-US" dirty="0"/>
              <a:t> method comes from the TPC side, an accuracy of timing for the incoming lepton is assumed to be on a nanosecond level.</a:t>
            </a:r>
          </a:p>
          <a:p>
            <a:r>
              <a:rPr lang="en-US" dirty="0"/>
              <a:t>This report is devoted to the different aspects of the Z position measurement.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B48D61-0AF3-4AF9-A995-927831EA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8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2E799-2A2A-495D-B092-3A5CEF7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3"/>
            <a:ext cx="10515600" cy="700466"/>
          </a:xfrm>
        </p:spPr>
        <p:txBody>
          <a:bodyPr/>
          <a:lstStyle/>
          <a:p>
            <a:r>
              <a:rPr lang="en-US" dirty="0"/>
              <a:t>Modification of the response functions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2ECEF-A0EC-4ADF-9D4A-2ACF4C46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20</a:t>
            </a:fld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07D-B004-47A7-9541-6050519E5045}"/>
              </a:ext>
            </a:extLst>
          </p:cNvPr>
          <p:cNvSpPr txBox="1"/>
          <p:nvPr/>
        </p:nvSpPr>
        <p:spPr>
          <a:xfrm>
            <a:off x="5446294" y="851389"/>
            <a:ext cx="63286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on anode appears, when an electron arrive to the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increases linearly and ends, when the electron reach anode.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= L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/ W</a:t>
            </a:r>
            <a:r>
              <a:rPr lang="en-US" sz="2400" b="1" baseline="-25000" dirty="0">
                <a:solidFill>
                  <a:srgbClr val="00206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baseline="-25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integral of the current is the charge of one electron (</a:t>
            </a:r>
            <a:r>
              <a:rPr lang="en-US" sz="2400" i="1" dirty="0"/>
              <a:t>e</a:t>
            </a:r>
            <a:r>
              <a:rPr lang="en-US" sz="2400" dirty="0"/>
              <a:t> = 1.602176634×10</a:t>
            </a:r>
            <a:r>
              <a:rPr lang="en-US" sz="2400" baseline="30000" dirty="0"/>
              <a:t>−19</a:t>
            </a:r>
            <a:r>
              <a:rPr lang="en-US" sz="2400" dirty="0"/>
              <a:t> 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Response function of pre-amplifier must be changed according to this process</a:t>
            </a:r>
            <a:endParaRPr lang="ru-RU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9B85A56-E185-4F1C-A5A6-AD2635B7D447}"/>
              </a:ext>
            </a:extLst>
          </p:cNvPr>
          <p:cNvCxnSpPr>
            <a:cxnSpLocks/>
          </p:cNvCxnSpPr>
          <p:nvPr/>
        </p:nvCxnSpPr>
        <p:spPr>
          <a:xfrm flipH="1">
            <a:off x="1676400" y="1411506"/>
            <a:ext cx="1" cy="210552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9EE7C35-EF31-4118-9F62-DAA16EA1F2BF}"/>
              </a:ext>
            </a:extLst>
          </p:cNvPr>
          <p:cNvCxnSpPr>
            <a:cxnSpLocks/>
          </p:cNvCxnSpPr>
          <p:nvPr/>
        </p:nvCxnSpPr>
        <p:spPr>
          <a:xfrm flipH="1">
            <a:off x="3814011" y="1308192"/>
            <a:ext cx="1" cy="2105527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478D0-E154-4775-83AB-0173C80729DC}"/>
              </a:ext>
            </a:extLst>
          </p:cNvPr>
          <p:cNvSpPr txBox="1"/>
          <p:nvPr/>
        </p:nvSpPr>
        <p:spPr>
          <a:xfrm>
            <a:off x="3409092" y="82520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Anode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3F4A4-2539-425E-AC2D-ACCD60152FAD}"/>
              </a:ext>
            </a:extLst>
          </p:cNvPr>
          <p:cNvSpPr txBox="1"/>
          <p:nvPr/>
        </p:nvSpPr>
        <p:spPr>
          <a:xfrm>
            <a:off x="1271481" y="9197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Grid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B91D80-FEDF-4C1F-A3F5-C494E93C2278}"/>
              </a:ext>
            </a:extLst>
          </p:cNvPr>
          <p:cNvCxnSpPr/>
          <p:nvPr/>
        </p:nvCxnSpPr>
        <p:spPr>
          <a:xfrm>
            <a:off x="292768" y="2241685"/>
            <a:ext cx="492091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3DA821E-AF0A-4918-8222-829D0D855305}"/>
              </a:ext>
            </a:extLst>
          </p:cNvPr>
          <p:cNvSpPr/>
          <p:nvPr/>
        </p:nvSpPr>
        <p:spPr>
          <a:xfrm>
            <a:off x="685800" y="2145432"/>
            <a:ext cx="585674" cy="19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D17CB-5E61-4909-9D98-51B48DF67FDB}"/>
              </a:ext>
            </a:extLst>
          </p:cNvPr>
          <p:cNvSpPr txBox="1"/>
          <p:nvPr/>
        </p:nvSpPr>
        <p:spPr>
          <a:xfrm>
            <a:off x="685800" y="17279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b="1" i="1" baseline="30000" dirty="0">
                <a:solidFill>
                  <a:srgbClr val="0070C0"/>
                </a:solidFill>
              </a:rPr>
              <a:t>–</a:t>
            </a:r>
            <a:endParaRPr lang="ru-RU" b="1" i="1" baseline="30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50FFF-73EC-44ED-A64C-ECEE2C9343AB}"/>
              </a:ext>
            </a:extLst>
          </p:cNvPr>
          <p:cNvSpPr txBox="1"/>
          <p:nvPr/>
        </p:nvSpPr>
        <p:spPr>
          <a:xfrm>
            <a:off x="1304925" y="345477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EFF40-A039-413F-B1B4-282249849AAE}"/>
              </a:ext>
            </a:extLst>
          </p:cNvPr>
          <p:cNvSpPr txBox="1"/>
          <p:nvPr/>
        </p:nvSpPr>
        <p:spPr>
          <a:xfrm>
            <a:off x="3409092" y="3496246"/>
            <a:ext cx="9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mm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7388902-1FFE-485E-ACFA-1D6FCFFBBBB4}"/>
              </a:ext>
            </a:extLst>
          </p:cNvPr>
          <p:cNvCxnSpPr/>
          <p:nvPr/>
        </p:nvCxnSpPr>
        <p:spPr>
          <a:xfrm>
            <a:off x="1686013" y="1291379"/>
            <a:ext cx="2137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00E2BD-D1AE-443B-A9FF-474F313CF394}"/>
              </a:ext>
            </a:extLst>
          </p:cNvPr>
          <p:cNvSpPr txBox="1"/>
          <p:nvPr/>
        </p:nvSpPr>
        <p:spPr>
          <a:xfrm>
            <a:off x="2306674" y="8823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</a:t>
            </a:r>
            <a:r>
              <a:rPr lang="en-US" b="1" baseline="-25000" dirty="0">
                <a:solidFill>
                  <a:srgbClr val="FF0000"/>
                </a:solidFill>
              </a:rPr>
              <a:t>Grid-Anode</a:t>
            </a:r>
            <a:endParaRPr lang="ru-RU" b="1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14F91CB1-EE46-449B-8F6F-0A56CA0D1B1A}"/>
              </a:ext>
            </a:extLst>
          </p:cNvPr>
          <p:cNvGrpSpPr/>
          <p:nvPr/>
        </p:nvGrpSpPr>
        <p:grpSpPr>
          <a:xfrm>
            <a:off x="1304925" y="4267196"/>
            <a:ext cx="5454296" cy="2241357"/>
            <a:chOff x="497305" y="4114935"/>
            <a:chExt cx="5454296" cy="22413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216F63-04F5-45C9-9F0F-9965E57008BE}"/>
                </a:ext>
              </a:extLst>
            </p:cNvPr>
            <p:cNvSpPr txBox="1"/>
            <p:nvPr/>
          </p:nvSpPr>
          <p:spPr>
            <a:xfrm>
              <a:off x="3148263" y="5986960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L</a:t>
              </a:r>
              <a:r>
                <a:rPr lang="en-US" b="1" baseline="-25000" dirty="0">
                  <a:solidFill>
                    <a:srgbClr val="002060"/>
                  </a:solidFill>
                </a:rPr>
                <a:t> Grid-Anode</a:t>
              </a:r>
              <a:r>
                <a:rPr lang="en-US" b="1" dirty="0">
                  <a:solidFill>
                    <a:srgbClr val="002060"/>
                  </a:solidFill>
                </a:rPr>
                <a:t> / W</a:t>
              </a:r>
              <a:r>
                <a:rPr lang="en-US" b="1" baseline="-25000" dirty="0">
                  <a:solidFill>
                    <a:srgbClr val="002060"/>
                  </a:solidFill>
                </a:rPr>
                <a:t>2 </a:t>
              </a:r>
              <a:endParaRPr lang="ru-RU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80477C4-C51F-4C06-B0E2-B67D006015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305" y="5899150"/>
              <a:ext cx="53019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CE803793-0E3F-4B5E-9C86-B8316E2F8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18" y="4253031"/>
              <a:ext cx="0" cy="2011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2C2199D-64B3-4C59-B8C0-4797ED286C25}"/>
                </a:ext>
              </a:extLst>
            </p:cNvPr>
            <p:cNvCxnSpPr/>
            <p:nvPr/>
          </p:nvCxnSpPr>
          <p:spPr>
            <a:xfrm>
              <a:off x="497305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19B7AC94-E3E8-41C2-804E-A3553435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34" y="4740442"/>
              <a:ext cx="2158076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D482F7C7-F3BE-4BC8-8A64-47A1085EA587}"/>
                </a:ext>
              </a:extLst>
            </p:cNvPr>
            <p:cNvCxnSpPr/>
            <p:nvPr/>
          </p:nvCxnSpPr>
          <p:spPr>
            <a:xfrm>
              <a:off x="3811289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7FA0343F-33B1-4DF2-928D-12F840CA5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010" y="4729263"/>
              <a:ext cx="0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365C02-F428-4093-B15F-EE340591F1F9}"/>
                </a:ext>
              </a:extLst>
            </p:cNvPr>
            <p:cNvSpPr txBox="1"/>
            <p:nvPr/>
          </p:nvSpPr>
          <p:spPr>
            <a:xfrm>
              <a:off x="1417354" y="59382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3FF6F9-4B98-4C84-8A94-A5918E681F53}"/>
                </a:ext>
              </a:extLst>
            </p:cNvPr>
            <p:cNvSpPr txBox="1"/>
            <p:nvPr/>
          </p:nvSpPr>
          <p:spPr>
            <a:xfrm>
              <a:off x="497305" y="4114935"/>
              <a:ext cx="131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Current, A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2B7A3C-EDA8-4D36-9CED-C915F8DC217D}"/>
                </a:ext>
              </a:extLst>
            </p:cNvPr>
            <p:cNvSpPr txBox="1"/>
            <p:nvPr/>
          </p:nvSpPr>
          <p:spPr>
            <a:xfrm>
              <a:off x="4999901" y="5468105"/>
              <a:ext cx="95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Time, s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31600A0-CCD9-402B-A356-94AB24B3481E}"/>
                </a:ext>
              </a:extLst>
            </p:cNvPr>
            <p:cNvCxnSpPr/>
            <p:nvPr/>
          </p:nvCxnSpPr>
          <p:spPr>
            <a:xfrm>
              <a:off x="1265414" y="4740442"/>
              <a:ext cx="33193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545615E-8E07-4A01-94C3-9C3FEE383A46}"/>
              </a:ext>
            </a:extLst>
          </p:cNvPr>
          <p:cNvSpPr/>
          <p:nvPr/>
        </p:nvSpPr>
        <p:spPr>
          <a:xfrm>
            <a:off x="246869" y="4789440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 </a:t>
            </a:r>
            <a:r>
              <a:rPr lang="en-US" dirty="0"/>
              <a:t>× </a:t>
            </a:r>
            <a:r>
              <a:rPr lang="en-US" b="1" i="1" dirty="0">
                <a:solidFill>
                  <a:srgbClr val="002060"/>
                </a:solidFill>
              </a:rPr>
              <a:t>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×</a:t>
            </a:r>
            <a:r>
              <a:rPr lang="en-US" b="1" dirty="0">
                <a:solidFill>
                  <a:srgbClr val="002060"/>
                </a:solidFill>
              </a:rPr>
              <a:t> W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/ L</a:t>
            </a:r>
            <a:r>
              <a:rPr lang="en-US" b="1" baseline="-25000" dirty="0">
                <a:solidFill>
                  <a:srgbClr val="002060"/>
                </a:solidFill>
              </a:rPr>
              <a:t> Grid-Anode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68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90D2BE-E38C-4FD0-B0ED-263F10F6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58" y="274637"/>
            <a:ext cx="6504852" cy="63087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EDCD-0E98-4D02-802A-570BA171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136525"/>
            <a:ext cx="10515600" cy="862096"/>
          </a:xfrm>
        </p:spPr>
        <p:txBody>
          <a:bodyPr/>
          <a:lstStyle/>
          <a:p>
            <a:r>
              <a:rPr lang="en-US" dirty="0"/>
              <a:t>An electronic response function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02D03B-1358-4B64-9EA1-62AFC00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6203C-A02B-4016-B1DC-FAF4DA008143}"/>
              </a:ext>
            </a:extLst>
          </p:cNvPr>
          <p:cNvSpPr txBox="1"/>
          <p:nvPr/>
        </p:nvSpPr>
        <p:spPr>
          <a:xfrm>
            <a:off x="9208520" y="1363066"/>
            <a:ext cx="243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Signal appears when electron reach anode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7AA9-41DE-4804-A279-50A1734E0AD3}"/>
              </a:ext>
            </a:extLst>
          </p:cNvPr>
          <p:cNvSpPr txBox="1"/>
          <p:nvPr/>
        </p:nvSpPr>
        <p:spPr>
          <a:xfrm>
            <a:off x="9203919" y="2791996"/>
            <a:ext cx="238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Current during Grid-Anode drift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77963-C5E8-4756-AB8B-BF568D4E6B03}"/>
              </a:ext>
            </a:extLst>
          </p:cNvPr>
          <p:cNvSpPr txBox="1"/>
          <p:nvPr/>
        </p:nvSpPr>
        <p:spPr>
          <a:xfrm>
            <a:off x="607868" y="1045996"/>
            <a:ext cx="4981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previous simulation an electronic response appears, when an electron reach anode. Simple shift of the response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new version it starts, when an electron reach grid. Convolution with linear function (see previous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Zero time – time, when electron is on the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GridAnode</a:t>
            </a:r>
            <a:r>
              <a:rPr lang="en-US" sz="2400" baseline="-25000" dirty="0"/>
              <a:t> </a:t>
            </a:r>
            <a:r>
              <a:rPr lang="en-US" sz="2400" dirty="0"/>
              <a:t>= 10 mm; W</a:t>
            </a:r>
            <a:r>
              <a:rPr lang="en-US" sz="2400" baseline="-25000" dirty="0"/>
              <a:t>2</a:t>
            </a:r>
            <a:r>
              <a:rPr lang="en-US" sz="2400" dirty="0"/>
              <a:t> = 7,5 mm/</a:t>
            </a:r>
            <a:r>
              <a:rPr lang="el-GR" sz="2400" dirty="0">
                <a:cs typeface="Times New Roman" panose="02020603050405020304" pitchFamily="18" charset="0"/>
              </a:rPr>
              <a:t>μ</a:t>
            </a:r>
            <a:r>
              <a:rPr lang="en-US" sz="2400" dirty="0"/>
              <a:t>s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363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4FCC-FE63-4EC9-A357-DE739E77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77" y="365125"/>
            <a:ext cx="10515600" cy="966139"/>
          </a:xfrm>
        </p:spPr>
        <p:txBody>
          <a:bodyPr/>
          <a:lstStyle/>
          <a:p>
            <a:r>
              <a:rPr lang="en-US" dirty="0"/>
              <a:t>Noise studies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D9658-29BD-4C96-B6A6-16417F08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2" y="1532586"/>
            <a:ext cx="6310648" cy="3532881"/>
          </a:xfrm>
        </p:spPr>
        <p:txBody>
          <a:bodyPr/>
          <a:lstStyle/>
          <a:p>
            <a:r>
              <a:rPr lang="en-US" dirty="0"/>
              <a:t>Done with ACTAF for a sample triggered by alpha-particles for the pads, which are far from alpha track.</a:t>
            </a:r>
          </a:p>
          <a:p>
            <a:r>
              <a:rPr lang="en-US" dirty="0"/>
              <a:t>Many thanks to Alexander </a:t>
            </a:r>
            <a:r>
              <a:rPr lang="en-US" dirty="0" err="1"/>
              <a:t>Inglessi</a:t>
            </a:r>
            <a:r>
              <a:rPr lang="en-US" dirty="0"/>
              <a:t> for the sample</a:t>
            </a:r>
          </a:p>
          <a:p>
            <a:r>
              <a:rPr lang="en-US" dirty="0"/>
              <a:t>Fast Fourier transformation shows that there some “featured” frequency channels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9E45E-5F8C-4366-BA48-999B8E1033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90" y="1431925"/>
            <a:ext cx="5547423" cy="35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0359F-E2DA-4EB7-A0DB-83DA13EFF7E1}"/>
              </a:ext>
            </a:extLst>
          </p:cNvPr>
          <p:cNvSpPr txBox="1"/>
          <p:nvPr/>
        </p:nvSpPr>
        <p:spPr>
          <a:xfrm>
            <a:off x="334852" y="5679583"/>
            <a:ext cx="1197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 a report: </a:t>
            </a:r>
            <a:r>
              <a:rPr lang="en-US" sz="2400" dirty="0">
                <a:hlinkClick r:id="rId3"/>
              </a:rPr>
              <a:t>https://github.com/aleksha/electronic-noise/blob/master/docs/MC4NOISE.docx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C3D94-88C7-4FE0-95BC-B6B9A89D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9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B8BEA5-8B24-4CCC-A4A5-8539BF8A5D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2" y="583235"/>
            <a:ext cx="7298028" cy="616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54DFF-70FA-493D-A653-A7939215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9" y="286189"/>
            <a:ext cx="10515600" cy="1325563"/>
          </a:xfrm>
        </p:spPr>
        <p:txBody>
          <a:bodyPr/>
          <a:lstStyle/>
          <a:p>
            <a:r>
              <a:rPr lang="en-US" dirty="0"/>
              <a:t>Noise generation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87AAFE-03E2-41A4-9ACF-FF5957D2021E}"/>
              </a:ext>
            </a:extLst>
          </p:cNvPr>
          <p:cNvSpPr/>
          <p:nvPr/>
        </p:nvSpPr>
        <p:spPr>
          <a:xfrm>
            <a:off x="225379" y="1651220"/>
            <a:ext cx="4913291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distributions for real and imaginary part of frequency spectra using Fourier transformation;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these distributions using two gaussian hypotheses;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spectrum out of these distributions;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inverse Fourier transformation to obtain spectrum of generated events.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B322-A9B1-4720-A130-4DDF45357655}"/>
              </a:ext>
            </a:extLst>
          </p:cNvPr>
          <p:cNvSpPr txBox="1"/>
          <p:nvPr/>
        </p:nvSpPr>
        <p:spPr>
          <a:xfrm>
            <a:off x="6671939" y="213903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for one of frequency channel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8588-ED91-486D-80AC-F998154403E9}"/>
              </a:ext>
            </a:extLst>
          </p:cNvPr>
          <p:cNvSpPr txBox="1"/>
          <p:nvPr/>
        </p:nvSpPr>
        <p:spPr>
          <a:xfrm>
            <a:off x="7416767" y="6459431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Data-Model comparison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8EF00-7BFF-4DDC-9B74-3B5448F4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A44F-B326-47AC-989D-B35BD9D8114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76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87730-4C93-4EF5-AC23-4721F114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526614"/>
            <a:ext cx="10515600" cy="1029921"/>
          </a:xfrm>
        </p:spPr>
        <p:txBody>
          <a:bodyPr/>
          <a:lstStyle/>
          <a:p>
            <a:r>
              <a:rPr lang="en-US" dirty="0"/>
              <a:t>Further studies of noise + simulation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F477D-9B8B-46B0-84EA-F53AC8E6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8EA-8A71-4BE7-867B-8BE591CBA3C0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2B95F-3A7A-46B5-988E-F093D109A6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2" y="2500316"/>
            <a:ext cx="3995298" cy="34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1A2F0-343A-467C-A79A-C7AD9D6074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0" y="2579077"/>
            <a:ext cx="4379009" cy="357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CAD7-1FEE-4D3E-9282-2BCEF3A4E14E}"/>
              </a:ext>
            </a:extLst>
          </p:cNvPr>
          <p:cNvSpPr txBox="1"/>
          <p:nvPr/>
        </p:nvSpPr>
        <p:spPr>
          <a:xfrm>
            <a:off x="439615" y="2232953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in data (baseline corrected)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F2335-59F9-4BE8-9228-6354BBC1087D}"/>
              </a:ext>
            </a:extLst>
          </p:cNvPr>
          <p:cNvSpPr txBox="1"/>
          <p:nvPr/>
        </p:nvSpPr>
        <p:spPr>
          <a:xfrm>
            <a:off x="9231920" y="2256162"/>
            <a:ext cx="20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Generated noise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4E4F99-A629-4EC5-A6DF-8FDA2FAD0DEE}"/>
              </a:ext>
            </a:extLst>
          </p:cNvPr>
          <p:cNvSpPr/>
          <p:nvPr/>
        </p:nvSpPr>
        <p:spPr>
          <a:xfrm>
            <a:off x="4114800" y="2929025"/>
            <a:ext cx="3511061" cy="342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distributions for real and imaginary part of frequency spectra using Fourier transformation;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these distributions using two gaussian hypotheses;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spectrum out of these distributions;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inverse Fourier transformation to obtain spectrum of generated events.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: изогнутая вниз 11">
            <a:extLst>
              <a:ext uri="{FF2B5EF4-FFF2-40B4-BE49-F238E27FC236}">
                <a16:creationId xmlns:a16="http://schemas.microsoft.com/office/drawing/2014/main" id="{27D9CDBD-D36B-4D80-BF63-240E6947AAF6}"/>
              </a:ext>
            </a:extLst>
          </p:cNvPr>
          <p:cNvSpPr/>
          <p:nvPr/>
        </p:nvSpPr>
        <p:spPr>
          <a:xfrm>
            <a:off x="4114799" y="1602340"/>
            <a:ext cx="3868615" cy="8152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6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9EC0-1857-45A5-A447-7B498A10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calibration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F1DFC-8C13-4750-8B0A-7A23B494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455313"/>
            <a:ext cx="10515600" cy="5037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have 14-bit Flash ACD with 40 ns per time channel, which encode voltage in a range (-2,5, +2.5) mV</a:t>
            </a:r>
          </a:p>
          <a:p>
            <a:r>
              <a:rPr lang="en-US" dirty="0"/>
              <a:t>Additional calibration is needed to have same response for the signal and for the noise.</a:t>
            </a:r>
          </a:p>
          <a:p>
            <a:r>
              <a:rPr lang="en-US" dirty="0"/>
              <a:t>Done using alpha source.</a:t>
            </a:r>
          </a:p>
          <a:p>
            <a:r>
              <a:rPr lang="en-US" dirty="0"/>
              <a:t>5,5 MeV alpha-particle create a signal with integral of 200000 ADC channels (private communication with Alexander </a:t>
            </a:r>
            <a:r>
              <a:rPr lang="en-US" dirty="0" err="1"/>
              <a:t>Inglessi</a:t>
            </a:r>
            <a:r>
              <a:rPr lang="en-US" dirty="0"/>
              <a:t>)</a:t>
            </a:r>
          </a:p>
          <a:p>
            <a:r>
              <a:rPr lang="en-US" dirty="0"/>
              <a:t>A fake 1 mm track with 5,5 MeV energy deposit is created</a:t>
            </a:r>
          </a:p>
          <a:p>
            <a:r>
              <a:rPr lang="en-US" dirty="0"/>
              <a:t>It produces  150684 ionization electrons in a GEANT model</a:t>
            </a:r>
          </a:p>
          <a:p>
            <a:r>
              <a:rPr lang="en-US" dirty="0"/>
              <a:t>Integral for the Flash ADC spectrum is 152022</a:t>
            </a:r>
          </a:p>
          <a:p>
            <a:r>
              <a:rPr lang="en-US" dirty="0">
                <a:solidFill>
                  <a:srgbClr val="FF0000"/>
                </a:solidFill>
              </a:rPr>
              <a:t>1 electron has “weight” =  (200000 / 152022)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1B629-A0D8-4722-A1AA-8F1733C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FFA93-375D-4371-823F-BB65F053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E660F-6BB8-4875-ACF7-B107D01E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Geant-4 simulation of the recoil proton:</a:t>
            </a:r>
          </a:p>
          <a:p>
            <a:pPr lvl="1"/>
            <a:r>
              <a:rPr lang="en-US" dirty="0"/>
              <a:t>Geant-4 with standard physics lists</a:t>
            </a:r>
          </a:p>
          <a:p>
            <a:pPr lvl="1"/>
            <a:r>
              <a:rPr lang="en-US" dirty="0"/>
              <a:t>Energy deposit at each tracking step is uniformly (not Poisson!) distributed along this step. 36,5 eV to create electron-ion pair</a:t>
            </a:r>
          </a:p>
          <a:p>
            <a:pPr lvl="1"/>
            <a:r>
              <a:rPr lang="en-US" dirty="0"/>
              <a:t>Ionization electrons are projected into anode plane (no loss but a diffusion is assumed!).</a:t>
            </a:r>
          </a:p>
          <a:p>
            <a:r>
              <a:rPr lang="en-US" dirty="0"/>
              <a:t>A signal processing includes a </a:t>
            </a:r>
            <a:r>
              <a:rPr lang="en-US" dirty="0" err="1"/>
              <a:t>sigbal</a:t>
            </a:r>
            <a:r>
              <a:rPr lang="en-US" dirty="0"/>
              <a:t> shaping function (see backup slides)</a:t>
            </a:r>
          </a:p>
          <a:p>
            <a:r>
              <a:rPr lang="en-US" dirty="0"/>
              <a:t>A data-driven method for an electronic noise simulation (see backup as well)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91E31-656C-46FB-95C5-0462C14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27F87-AE36-46B9-A5F6-E4D8AA9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5" y="241408"/>
            <a:ext cx="10515600" cy="948520"/>
          </a:xfrm>
        </p:spPr>
        <p:txBody>
          <a:bodyPr/>
          <a:lstStyle/>
          <a:p>
            <a:r>
              <a:rPr lang="en-US" dirty="0"/>
              <a:t>A Geant-4 Model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5731B9-75DE-4FD1-BEFE-D9C40002A121}"/>
              </a:ext>
            </a:extLst>
          </p:cNvPr>
          <p:cNvSpPr/>
          <p:nvPr/>
        </p:nvSpPr>
        <p:spPr>
          <a:xfrm>
            <a:off x="2380611" y="1646749"/>
            <a:ext cx="3586162" cy="431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18830B5-3844-424E-84E6-3FC262696D2E}"/>
              </a:ext>
            </a:extLst>
          </p:cNvPr>
          <p:cNvCxnSpPr/>
          <p:nvPr/>
        </p:nvCxnSpPr>
        <p:spPr>
          <a:xfrm>
            <a:off x="252564" y="3797018"/>
            <a:ext cx="19145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9288A6-4F3D-4BC1-8AAF-53397419CED1}"/>
              </a:ext>
            </a:extLst>
          </p:cNvPr>
          <p:cNvSpPr txBox="1"/>
          <p:nvPr/>
        </p:nvSpPr>
        <p:spPr>
          <a:xfrm>
            <a:off x="3551583" y="1810828"/>
            <a:ext cx="23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 (20 atm.) 400 mm</a:t>
            </a:r>
            <a:endParaRPr lang="ru-RU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3EBEA-080F-42BE-A809-11E8DCD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4</a:t>
            </a:fld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32D0D8-A9A2-43B7-B597-2E70C410160E}"/>
              </a:ext>
            </a:extLst>
          </p:cNvPr>
          <p:cNvCxnSpPr>
            <a:cxnSpLocks/>
          </p:cNvCxnSpPr>
          <p:nvPr/>
        </p:nvCxnSpPr>
        <p:spPr>
          <a:xfrm>
            <a:off x="271934" y="3797018"/>
            <a:ext cx="607637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29366D-4847-40B2-8E39-353C3890F101}"/>
              </a:ext>
            </a:extLst>
          </p:cNvPr>
          <p:cNvCxnSpPr>
            <a:cxnSpLocks/>
          </p:cNvCxnSpPr>
          <p:nvPr/>
        </p:nvCxnSpPr>
        <p:spPr>
          <a:xfrm flipV="1">
            <a:off x="2364012" y="972272"/>
            <a:ext cx="0" cy="51779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E8FD6-59C8-4FB4-AEA4-B1807F0F900E}"/>
              </a:ext>
            </a:extLst>
          </p:cNvPr>
          <p:cNvSpPr txBox="1"/>
          <p:nvPr/>
        </p:nvSpPr>
        <p:spPr>
          <a:xfrm>
            <a:off x="2501458" y="9251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E0578-1F9D-40D2-BAD0-1219D9318E2B}"/>
              </a:ext>
            </a:extLst>
          </p:cNvPr>
          <p:cNvSpPr txBox="1"/>
          <p:nvPr/>
        </p:nvSpPr>
        <p:spPr>
          <a:xfrm>
            <a:off x="6072271" y="342768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84817-BB15-4555-8D53-CD72A7CD1271}"/>
              </a:ext>
            </a:extLst>
          </p:cNvPr>
          <p:cNvSpPr txBox="1"/>
          <p:nvPr/>
        </p:nvSpPr>
        <p:spPr>
          <a:xfrm>
            <a:off x="5746339" y="6063070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+400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FDE2F-88AB-4550-88EA-491B518CEE81}"/>
              </a:ext>
            </a:extLst>
          </p:cNvPr>
          <p:cNvSpPr txBox="1"/>
          <p:nvPr/>
        </p:nvSpPr>
        <p:spPr>
          <a:xfrm>
            <a:off x="2033466" y="6039776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645C9-BBC3-4BF4-9F17-F3AEC96B722E}"/>
              </a:ext>
            </a:extLst>
          </p:cNvPr>
          <p:cNvSpPr txBox="1"/>
          <p:nvPr/>
        </p:nvSpPr>
        <p:spPr>
          <a:xfrm>
            <a:off x="334409" y="4087257"/>
            <a:ext cx="23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beam direction</a:t>
            </a:r>
            <a:endParaRPr lang="ru-RU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D6478A-0F3B-4D95-B1C0-CF4E315C4715}"/>
              </a:ext>
            </a:extLst>
          </p:cNvPr>
          <p:cNvCxnSpPr/>
          <p:nvPr/>
        </p:nvCxnSpPr>
        <p:spPr>
          <a:xfrm flipV="1">
            <a:off x="3922643" y="2491409"/>
            <a:ext cx="397566" cy="1305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DD911E-A8A7-435D-A942-24ABD4E24E80}"/>
              </a:ext>
            </a:extLst>
          </p:cNvPr>
          <p:cNvSpPr txBox="1"/>
          <p:nvPr/>
        </p:nvSpPr>
        <p:spPr>
          <a:xfrm>
            <a:off x="4320209" y="2691650"/>
            <a:ext cx="23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Recoil proton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30EF8-7054-41AE-9870-209FFF85E2AE}"/>
              </a:ext>
            </a:extLst>
          </p:cNvPr>
          <p:cNvSpPr txBox="1"/>
          <p:nvPr/>
        </p:nvSpPr>
        <p:spPr>
          <a:xfrm>
            <a:off x="6528289" y="463826"/>
            <a:ext cx="5438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Recoil proton is generated within </a:t>
            </a:r>
            <a:r>
              <a:rPr lang="en-US" sz="2400" dirty="0" err="1"/>
              <a:t>zy</a:t>
            </a:r>
            <a:r>
              <a:rPr lang="en-US" sz="2400" dirty="0"/>
              <a:t>-plane</a:t>
            </a:r>
          </a:p>
          <a:p>
            <a:endParaRPr lang="en-US" sz="2400" dirty="0"/>
          </a:p>
          <a:p>
            <a:r>
              <a:rPr lang="en-US" sz="2400" dirty="0"/>
              <a:t>MC truth quantities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Z</a:t>
            </a:r>
            <a:r>
              <a:rPr lang="en-US" sz="2400" b="1" baseline="-250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is an initial position of the recoil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n-US" sz="2400" b="1" baseline="-250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is an angle </a:t>
            </a:r>
            <a:r>
              <a:rPr lang="en-US" sz="2400" dirty="0" err="1"/>
              <a:t>wrt</a:t>
            </a:r>
            <a:r>
              <a:rPr lang="en-US" sz="2400" dirty="0"/>
              <a:t>. z-axis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is a known kinetic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A drift velocity for the H</a:t>
            </a:r>
            <a:r>
              <a:rPr lang="en-US" sz="2400" baseline="-25000" dirty="0"/>
              <a:t>2</a:t>
            </a:r>
            <a:r>
              <a:rPr lang="en-US" sz="2400" dirty="0"/>
              <a:t> gas with a condition of experiment will be measured using a dedicated experiment</a:t>
            </a:r>
          </a:p>
          <a:p>
            <a:endParaRPr lang="en-US" sz="2400" dirty="0"/>
          </a:p>
          <a:p>
            <a:r>
              <a:rPr lang="en-US" sz="2400" dirty="0"/>
              <a:t>A goal is to build an effective and unbiassed  time-estimator, which is independent on the scattering angle and kinetic energy of a recoil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2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85701-A77F-41F4-983E-F5CB4B1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figure with different </a:t>
            </a:r>
            <a:r>
              <a:rPr lang="el-GR" b="1" dirty="0">
                <a:solidFill>
                  <a:srgbClr val="FF0000"/>
                </a:solidFill>
              </a:rPr>
              <a:t>θ</a:t>
            </a:r>
            <a:r>
              <a:rPr lang="en-US" b="1" baseline="-25000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6DAEBB-39E6-4E10-A349-398F57F3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794431"/>
            <a:ext cx="11391900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136390-6EEC-4E4F-A8AF-3AEB9EA54B88}"/>
              </a:ext>
            </a:extLst>
          </p:cNvPr>
          <p:cNvSpPr txBox="1"/>
          <p:nvPr/>
        </p:nvSpPr>
        <p:spPr>
          <a:xfrm>
            <a:off x="400050" y="1435397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in a presentation mode (F5)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93010-678A-4660-943D-B6DC66AFA287}"/>
              </a:ext>
            </a:extLst>
          </p:cNvPr>
          <p:cNvSpPr txBox="1"/>
          <p:nvPr/>
        </p:nvSpPr>
        <p:spPr>
          <a:xfrm>
            <a:off x="400050" y="4453107"/>
            <a:ext cx="11142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Flash ADC spectra for the central anode pad for the recoil proton of 5 MeV angle between 0 and 30 degrees (5 degrees step)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Noise spectra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Signal amplitude is growing as path across the pad become larger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Peak position is visibly dependent on a </a:t>
            </a: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n-US" sz="2400" b="1" baseline="-250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399463-58FF-4F76-A873-6824927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2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B0D59-0757-4F52-A99A-C963B268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Method-1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D8728-FEF4-47FC-86C3-5E4C5BBC27BF}"/>
              </a:ext>
            </a:extLst>
          </p:cNvPr>
          <p:cNvSpPr txBox="1"/>
          <p:nvPr/>
        </p:nvSpPr>
        <p:spPr>
          <a:xfrm>
            <a:off x="12426" y="1651050"/>
            <a:ext cx="4452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signal over 3-5 channels</a:t>
            </a:r>
          </a:p>
          <a:p>
            <a:endParaRPr lang="en-US" sz="2400" dirty="0"/>
          </a:p>
          <a:p>
            <a:r>
              <a:rPr lang="en-US" sz="2400" dirty="0"/>
              <a:t>Find maximal slope point</a:t>
            </a:r>
          </a:p>
          <a:p>
            <a:endParaRPr lang="en-US" sz="2400" dirty="0"/>
          </a:p>
          <a:p>
            <a:r>
              <a:rPr lang="en-US" sz="2400" dirty="0"/>
              <a:t>Project the maximal slope from this point into a baseline</a:t>
            </a:r>
          </a:p>
          <a:p>
            <a:endParaRPr lang="en-US" sz="2400" dirty="0"/>
          </a:p>
          <a:p>
            <a:r>
              <a:rPr lang="en-US" sz="2400" b="1" dirty="0"/>
              <a:t>Discretization is observed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Anode-grid distance 190 mm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 0.004 mm / ns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Time to reach grid (electrons originated in the point of scattering reach grid) = 47500 ns </a:t>
            </a:r>
          </a:p>
          <a:p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8C53FD5-0358-4BCC-AAA6-C60FCB935AD8}"/>
              </a:ext>
            </a:extLst>
          </p:cNvPr>
          <p:cNvGrpSpPr/>
          <p:nvPr/>
        </p:nvGrpSpPr>
        <p:grpSpPr>
          <a:xfrm>
            <a:off x="4465156" y="850624"/>
            <a:ext cx="7581900" cy="5448300"/>
            <a:chOff x="4465156" y="850624"/>
            <a:chExt cx="7581900" cy="54483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9A4E9D2-7BCF-4C05-B764-FECF283F9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156" y="850624"/>
              <a:ext cx="7581900" cy="54483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BF4E0-885E-4AD1-B77F-26F77D5E016E}"/>
                </a:ext>
              </a:extLst>
            </p:cNvPr>
            <p:cNvSpPr txBox="1"/>
            <p:nvPr/>
          </p:nvSpPr>
          <p:spPr>
            <a:xfrm>
              <a:off x="9104243" y="2828835"/>
              <a:ext cx="23456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Maximum distribution (pol2-fit)</a:t>
              </a:r>
              <a:endParaRPr lang="ru-RU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2880A3-9B68-4249-882F-C51E61CF367C}"/>
                </a:ext>
              </a:extLst>
            </p:cNvPr>
            <p:cNvSpPr txBox="1"/>
            <p:nvPr/>
          </p:nvSpPr>
          <p:spPr>
            <a:xfrm>
              <a:off x="6758608" y="2543706"/>
              <a:ext cx="2345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Start point</a:t>
              </a:r>
            </a:p>
            <a:p>
              <a:r>
                <a:rPr lang="en-US" sz="2400" dirty="0">
                  <a:solidFill>
                    <a:srgbClr val="002060"/>
                  </a:solidFill>
                </a:rPr>
                <a:t>(method 1)</a:t>
              </a:r>
              <a:endParaRPr lang="ru-RU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E254CB13-3184-4C5D-819D-1135D9DA41EE}"/>
                </a:ext>
              </a:extLst>
            </p:cNvPr>
            <p:cNvCxnSpPr/>
            <p:nvPr/>
          </p:nvCxnSpPr>
          <p:spPr>
            <a:xfrm>
              <a:off x="5963479" y="4029164"/>
              <a:ext cx="0" cy="170962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D7DEF6-4A51-4C89-8A9D-9494FB625980}"/>
                </a:ext>
              </a:extLst>
            </p:cNvPr>
            <p:cNvSpPr txBox="1"/>
            <p:nvPr/>
          </p:nvSpPr>
          <p:spPr>
            <a:xfrm>
              <a:off x="6133297" y="3574774"/>
              <a:ext cx="1489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Time to reach grid</a:t>
              </a:r>
              <a:endParaRPr lang="ru-RU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1F56174-C8CD-4232-87F3-B44E6DA85054}"/>
              </a:ext>
            </a:extLst>
          </p:cNvPr>
          <p:cNvCxnSpPr/>
          <p:nvPr/>
        </p:nvCxnSpPr>
        <p:spPr>
          <a:xfrm>
            <a:off x="8003548" y="4071526"/>
            <a:ext cx="0" cy="170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25B45D-0CE6-437E-8673-A7B167E64295}"/>
              </a:ext>
            </a:extLst>
          </p:cNvPr>
          <p:cNvSpPr txBox="1"/>
          <p:nvPr/>
        </p:nvSpPr>
        <p:spPr>
          <a:xfrm>
            <a:off x="6294466" y="4605842"/>
            <a:ext cx="1792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Time to reach anode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D388D9-A790-499D-A87C-CEFE648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1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3EA34-9902-4240-9CC4-B4E3E20F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8F3C1-99CC-4105-B17B-247F3AECAA7D}"/>
              </a:ext>
            </a:extLst>
          </p:cNvPr>
          <p:cNvSpPr txBox="1"/>
          <p:nvPr/>
        </p:nvSpPr>
        <p:spPr>
          <a:xfrm>
            <a:off x="471548" y="1425251"/>
            <a:ext cx="44527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signal by a straight line for 30%-80% of signal region</a:t>
            </a:r>
          </a:p>
          <a:p>
            <a:br>
              <a:rPr lang="en-US" sz="2400" dirty="0"/>
            </a:br>
            <a:r>
              <a:rPr lang="en-US" sz="2400" dirty="0"/>
              <a:t>Find intersect with a baseline</a:t>
            </a:r>
          </a:p>
          <a:p>
            <a:endParaRPr lang="en-US" sz="2400" dirty="0"/>
          </a:p>
          <a:p>
            <a:r>
              <a:rPr lang="en-US" sz="2400" dirty="0"/>
              <a:t>Resolution is similar to the maximum position resolution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Anode-grid distance 10 mm</a:t>
            </a:r>
          </a:p>
          <a:p>
            <a:r>
              <a:rPr lang="en-US" sz="2400" dirty="0">
                <a:solidFill>
                  <a:srgbClr val="7030A0"/>
                </a:solidFill>
              </a:rPr>
              <a:t>W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 = 0,0075 mm/ns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1333 ns of signal length (grid-anode drift time)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B2C43-BB2E-4F78-8D3F-FC7F2ACC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704850"/>
            <a:ext cx="7581900" cy="544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7DE47-3FCD-4C66-8D8C-41C8A6413967}"/>
              </a:ext>
            </a:extLst>
          </p:cNvPr>
          <p:cNvSpPr txBox="1"/>
          <p:nvPr/>
        </p:nvSpPr>
        <p:spPr>
          <a:xfrm>
            <a:off x="9980543" y="1690688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Maximum distribution (pol2-fit)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AB407-D608-4FAA-B814-4A4932EFA436}"/>
              </a:ext>
            </a:extLst>
          </p:cNvPr>
          <p:cNvSpPr txBox="1"/>
          <p:nvPr/>
        </p:nvSpPr>
        <p:spPr>
          <a:xfrm>
            <a:off x="6003234" y="2030413"/>
            <a:ext cx="2345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Start point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(method 2)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E8FB464-3057-4FFE-83B2-831EBF9E5C1A}"/>
              </a:ext>
            </a:extLst>
          </p:cNvPr>
          <p:cNvCxnSpPr/>
          <p:nvPr/>
        </p:nvCxnSpPr>
        <p:spPr>
          <a:xfrm>
            <a:off x="6270623" y="3872075"/>
            <a:ext cx="0" cy="170962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49AD6-5019-4291-A86E-C5B5C559424D}"/>
              </a:ext>
            </a:extLst>
          </p:cNvPr>
          <p:cNvSpPr txBox="1"/>
          <p:nvPr/>
        </p:nvSpPr>
        <p:spPr>
          <a:xfrm>
            <a:off x="6097123" y="3090921"/>
            <a:ext cx="148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Time to reach grid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9B3AD25-1D91-43F7-B2FB-32AE761EADCF}"/>
              </a:ext>
            </a:extLst>
          </p:cNvPr>
          <p:cNvCxnSpPr/>
          <p:nvPr/>
        </p:nvCxnSpPr>
        <p:spPr>
          <a:xfrm>
            <a:off x="8279962" y="3872075"/>
            <a:ext cx="0" cy="1709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A4BF1-0F9D-43A3-9014-36CCB5525B94}"/>
              </a:ext>
            </a:extLst>
          </p:cNvPr>
          <p:cNvSpPr txBox="1"/>
          <p:nvPr/>
        </p:nvSpPr>
        <p:spPr>
          <a:xfrm>
            <a:off x="8012418" y="2951244"/>
            <a:ext cx="1792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Time to reach anode</a:t>
            </a:r>
            <a:endParaRPr lang="ru-RU" sz="2400" dirty="0">
              <a:solidFill>
                <a:srgbClr val="7030A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07F66-9F8B-42B6-84FE-069D1A7E0F3A}"/>
              </a:ext>
            </a:extLst>
          </p:cNvPr>
          <p:cNvCxnSpPr>
            <a:cxnSpLocks/>
          </p:cNvCxnSpPr>
          <p:nvPr/>
        </p:nvCxnSpPr>
        <p:spPr>
          <a:xfrm>
            <a:off x="6344528" y="4649128"/>
            <a:ext cx="1872455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6DB7A3-7605-446E-985A-DE8A83A4451E}"/>
              </a:ext>
            </a:extLst>
          </p:cNvPr>
          <p:cNvSpPr txBox="1"/>
          <p:nvPr/>
        </p:nvSpPr>
        <p:spPr>
          <a:xfrm>
            <a:off x="6556411" y="4331834"/>
            <a:ext cx="179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1333 ns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271CA0-2372-41DE-877F-AC1EBFC1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1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06FE3-663B-4372-8312-C7F7741A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time-point (method-2) </a:t>
            </a:r>
            <a:r>
              <a:rPr lang="en-US" i="1" dirty="0"/>
              <a:t>vs</a:t>
            </a:r>
            <a:r>
              <a:rPr lang="en-US" dirty="0"/>
              <a:t> proton angle</a:t>
            </a:r>
            <a:endParaRPr lang="ru-RU" dirty="0"/>
          </a:p>
        </p:txBody>
      </p:sp>
      <p:pic>
        <p:nvPicPr>
          <p:cNvPr id="5" name="Рисунок 4" descr="Изображение выглядит как объек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9C28B036-0D6E-4C89-A711-7BB3AD4F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2" y="1690688"/>
            <a:ext cx="4862247" cy="469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291C1-624C-4B8A-BBBE-4E6A50F40D84}"/>
              </a:ext>
            </a:extLst>
          </p:cNvPr>
          <p:cNvSpPr txBox="1"/>
          <p:nvPr/>
        </p:nvSpPr>
        <p:spPr>
          <a:xfrm>
            <a:off x="2130829" y="305966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= 27 ns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D330B-B2A7-41D6-AA7F-A52E17C4B76F}"/>
              </a:ext>
            </a:extLst>
          </p:cNvPr>
          <p:cNvSpPr txBox="1"/>
          <p:nvPr/>
        </p:nvSpPr>
        <p:spPr>
          <a:xfrm>
            <a:off x="2823487" y="5167312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pad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C975A3-B948-4C4F-A350-3524F55F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3" y="1690688"/>
            <a:ext cx="5004894" cy="4832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455DDC-AB45-42D9-99BA-48A1A1D593A8}"/>
              </a:ext>
            </a:extLst>
          </p:cNvPr>
          <p:cNvSpPr txBox="1"/>
          <p:nvPr/>
        </p:nvSpPr>
        <p:spPr>
          <a:xfrm>
            <a:off x="7133525" y="287500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= 30-40 ns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91D5E-7627-49DE-9647-34D95AFA0721}"/>
              </a:ext>
            </a:extLst>
          </p:cNvPr>
          <p:cNvSpPr txBox="1"/>
          <p:nvPr/>
        </p:nvSpPr>
        <p:spPr>
          <a:xfrm>
            <a:off x="8621313" y="4982646"/>
            <a:ext cx="8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ring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63D3C3-E9AB-4D41-8F62-A43C9AE3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1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A1F2E4-3F86-46E0-9CEB-EDE4943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08" y="1350851"/>
            <a:ext cx="5373349" cy="51880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06FE3-663B-4372-8312-C7F7741A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position </a:t>
            </a:r>
            <a:r>
              <a:rPr lang="en-US" i="1" dirty="0"/>
              <a:t>vs</a:t>
            </a:r>
            <a:r>
              <a:rPr lang="en-US" dirty="0"/>
              <a:t> proton angle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55DDC-AB45-42D9-99BA-48A1A1D593A8}"/>
              </a:ext>
            </a:extLst>
          </p:cNvPr>
          <p:cNvSpPr txBox="1"/>
          <p:nvPr/>
        </p:nvSpPr>
        <p:spPr>
          <a:xfrm>
            <a:off x="7397358" y="265072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= 40 ns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91D5E-7627-49DE-9647-34D95AFA0721}"/>
              </a:ext>
            </a:extLst>
          </p:cNvPr>
          <p:cNvSpPr txBox="1"/>
          <p:nvPr/>
        </p:nvSpPr>
        <p:spPr>
          <a:xfrm>
            <a:off x="9597793" y="3907115"/>
            <a:ext cx="8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ring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F3C6D6-4140-4CB0-AFCA-442A173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8EF-178E-432F-AA20-2480BF670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1490</Words>
  <Application>Microsoft Office PowerPoint</Application>
  <PresentationFormat>Широкоэкранный</PresentationFormat>
  <Paragraphs>251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Measurement a position of ep-scattering with TPC</vt:lpstr>
      <vt:lpstr>Motivation</vt:lpstr>
      <vt:lpstr>The method</vt:lpstr>
      <vt:lpstr>A Geant-4 Model</vt:lpstr>
      <vt:lpstr>Animated figure with different θTRUE </vt:lpstr>
      <vt:lpstr>Method-1</vt:lpstr>
      <vt:lpstr>Method-2</vt:lpstr>
      <vt:lpstr>Start time-point (method-2) vs proton angle</vt:lpstr>
      <vt:lpstr>Peak position vs proton angle</vt:lpstr>
      <vt:lpstr>Variants of correction</vt:lpstr>
      <vt:lpstr>Noise OFF/ON</vt:lpstr>
      <vt:lpstr>Start-peak correlation</vt:lpstr>
      <vt:lpstr>Angular resolution (central vs 1st pad)</vt:lpstr>
      <vt:lpstr>Bias for angular measurements with TPC</vt:lpstr>
      <vt:lpstr>Signal length vs angle</vt:lpstr>
      <vt:lpstr>Start-length correlation</vt:lpstr>
      <vt:lpstr>Energy deposit in TPC</vt:lpstr>
      <vt:lpstr>Cumulative shapes (noise OFF, 5 MeV, 1 ring).</vt:lpstr>
      <vt:lpstr>Backup slides</vt:lpstr>
      <vt:lpstr>Modification of the response functions</vt:lpstr>
      <vt:lpstr>An electronic response function</vt:lpstr>
      <vt:lpstr>Noise studies</vt:lpstr>
      <vt:lpstr>Noise generation</vt:lpstr>
      <vt:lpstr>Further studies of noise + simulation</vt:lpstr>
      <vt:lpstr>Energy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Dziuba</dc:creator>
  <cp:lastModifiedBy>Aleksei Dziuba</cp:lastModifiedBy>
  <cp:revision>59</cp:revision>
  <dcterms:created xsi:type="dcterms:W3CDTF">2020-06-18T12:28:16Z</dcterms:created>
  <dcterms:modified xsi:type="dcterms:W3CDTF">2020-07-02T15:39:24Z</dcterms:modified>
</cp:coreProperties>
</file>