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7" r:id="rId3"/>
    <p:sldId id="259" r:id="rId4"/>
    <p:sldId id="262" r:id="rId5"/>
    <p:sldId id="264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94" r:id="rId23"/>
    <p:sldId id="295" r:id="rId24"/>
    <p:sldId id="281" r:id="rId25"/>
    <p:sldId id="284" r:id="rId26"/>
    <p:sldId id="283" r:id="rId27"/>
    <p:sldId id="286" r:id="rId28"/>
    <p:sldId id="287" r:id="rId29"/>
    <p:sldId id="288" r:id="rId30"/>
    <p:sldId id="290" r:id="rId31"/>
    <p:sldId id="291" r:id="rId32"/>
    <p:sldId id="293" r:id="rId33"/>
    <p:sldId id="301" r:id="rId34"/>
    <p:sldId id="296" r:id="rId35"/>
    <p:sldId id="297" r:id="rId36"/>
    <p:sldId id="298" r:id="rId37"/>
    <p:sldId id="299" r:id="rId38"/>
    <p:sldId id="300" r:id="rId39"/>
    <p:sldId id="302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1" autoAdjust="0"/>
    <p:restoredTop sz="94728" autoAdjust="0"/>
  </p:normalViewPr>
  <p:slideViewPr>
    <p:cSldViewPr snapToGrid="0">
      <p:cViewPr varScale="1">
        <p:scale>
          <a:sx n="75" d="100"/>
          <a:sy n="75" d="100"/>
        </p:scale>
        <p:origin x="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8E8A7-C8BE-4D40-83F9-90C995A23E9F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0C023-8732-47EA-A7B6-7550AA41B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6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6BFFF-3F77-4F1B-B9B6-3BF9A45EA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F6994E-ECD8-4FA4-8961-849EB4D08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3F935F-8661-4D90-AFB8-AAE076A5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48E7-F0E6-44CC-9ED1-8D3185715F2E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5AAC11-50B1-4B0A-AC0E-43F6B941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BEFEF-FF90-4F3E-95DB-610F5F62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15853-DF17-441A-8430-F0C4DF44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ED925E-238B-49F6-BCFB-C7BFC2204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6143A-6759-4985-9842-2DCA0681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2F43-3D57-4EB4-A83F-741668D2B652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504DBC-80CE-436A-8DF6-DD6C31D0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B1D353-FB38-4118-810E-448884C6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7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3BCCBE-A452-4FEB-B14E-E8DCEA908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F70360-3463-44D5-9DDE-B2B1EECF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793DC-F6F0-4C62-852B-45AF8074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12AB-8574-488C-97FF-B85827DFC771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2E2BE-2145-40CA-B771-E33EAAC3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120ADB-6162-4AF0-B7A9-C3161A7F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65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26A86-B5C9-45F3-B884-A67C1F09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A0108-5411-4BCB-B8E0-AA2CC09B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25D811-221F-44E8-ADD6-A13AAF27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BD2-0B8B-4719-BB18-A838A8BCFD3B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61F875-E611-447A-A8CB-041D018F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D11A9-618C-4128-8C9B-0BE75E3B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3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A0617-4829-49EE-A425-B9D76449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5739B-045D-4D31-800F-112C078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97D95F-C6DE-4E2E-8683-26EFB3E0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2332-B529-48B9-93B4-C2C643BD2C6A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8FDB0-F98D-4C50-A7FB-AFB414C3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9D995F-43E6-4D2F-90EB-1BDD6925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95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A908E-B2BC-4491-8F37-2A0569EF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70863-9D23-4B97-A718-061E393CD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9825A5-7A7C-469C-B2F9-7EB86436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1EDC98-E32B-4A1F-8D9C-8B88C701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6A8-7236-4B9B-BE2C-001415ABB49F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0E4C1B-99B1-4A80-945C-D7702A5F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E91CAD-3893-4431-BE45-DCC3CDAC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9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95797-49A3-4D00-9497-BF3D6B7E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1DDF2-A8C8-48E1-8B4D-617B6386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9D0A18-1147-4FB5-A551-3906E91FE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E6FC89-4BFD-4924-AD60-8B5C6F9EE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2396A6-6B6F-4ABF-807C-FEF9BE994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378272-F132-4352-98AD-3D79ABA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3A38-46C4-4CAE-81E8-AEF8788B4416}" type="datetime1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DCCAE5-FDC4-41DD-B133-D2482613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8B9E14-D11F-4287-93D4-1F630F4F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5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566A1-33DB-444F-812E-DB03C398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0441DF-DC5D-490F-BB66-F85A07EB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BDE4-B172-4A69-81D8-DD1946B6C964}" type="datetime1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3F15EA-5C1C-4A82-81B7-A4DF62C4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84B4CE-52A5-4BCE-8DA9-31828B8E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9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60A29C-F9BC-4063-B8E6-31F74E15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9B4-305A-4BAE-8CB7-1FAEA65471FB}" type="datetime1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E058B2-6479-477B-8F6E-CD44069E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2E0F5A-218D-4E61-A5B5-8428432E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06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9DCE8-61E8-4FB4-BD65-134ADAB5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CF9B5-F230-4BA3-9315-F78C326B7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28BB1A-8268-4311-BE0B-075F23469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FEE481-840A-4943-BC2D-BC0538EB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8CE-1B11-44F0-BB90-38F0E3F63702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BEA2D6-8B91-4DA7-B96A-E12F31E6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6494B-F85C-4949-A5BD-0131BE5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4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B3D41-F67E-4627-BE2A-C32EED46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BF33B4-BC4E-4884-B57B-C8D37CBCD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948667-C3EA-4861-BCB3-97B2E5E04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B48BDC-BF19-42B0-8CFD-CF8F5E74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24A5-226C-4AF9-89B0-C791A9AB9A95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5813E3-70BD-459D-9636-520BFE3A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B4B96-68D1-47A9-84D5-2A72A9F7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2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B5C1D-18F5-4BB0-BF8F-AF5E59A9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494349-D42D-4756-9D14-3058EBA90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1FEEAC-2088-4F41-A911-2F972E68E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4F47-9EC2-4993-8646-DBD5689AB174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B1A667-5E96-4631-B42F-11A8F6F0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42481B-0A66-4C78-9462-54CA62BD3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EEE9-E2D2-42EE-A87E-1429F5F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3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leksha/G4-Models/tree/master/Data/No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35E8E-C83E-4498-A597-AD6BB76AB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Monte-Carlo studies for the drift velocity calibration measurement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9A401E-9F82-4104-B995-DEECDBAE9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Aleksei Dziuba / PNPI NRC KI</a:t>
            </a:r>
          </a:p>
          <a:p>
            <a:r>
              <a:rPr lang="en-US" dirty="0"/>
              <a:t>28</a:t>
            </a:r>
            <a:r>
              <a:rPr lang="en-US" baseline="30000" dirty="0"/>
              <a:t>th</a:t>
            </a:r>
            <a:r>
              <a:rPr lang="en-US" dirty="0"/>
              <a:t> of May, 2020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29C4C1-8C3F-4B9F-91D6-AAA44B04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6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2E799-2A2A-495D-B092-3A5CEF74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43"/>
            <a:ext cx="10515600" cy="700466"/>
          </a:xfrm>
        </p:spPr>
        <p:txBody>
          <a:bodyPr/>
          <a:lstStyle/>
          <a:p>
            <a:r>
              <a:rPr lang="en-US" dirty="0"/>
              <a:t>Modification of the response functions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E2ECEF-A0EC-4ADF-9D4A-2ACF4C46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10</a:t>
            </a:fld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07D-B004-47A7-9541-6050519E5045}"/>
              </a:ext>
            </a:extLst>
          </p:cNvPr>
          <p:cNvSpPr txBox="1"/>
          <p:nvPr/>
        </p:nvSpPr>
        <p:spPr>
          <a:xfrm>
            <a:off x="5446294" y="851389"/>
            <a:ext cx="63286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on anode appears, when an electron arrive to the 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increases linearly and ends, when the electron reach anode.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</a:t>
            </a:r>
            <a:r>
              <a:rPr lang="en-US" sz="2400" b="1" baseline="-25000" dirty="0">
                <a:solidFill>
                  <a:srgbClr val="002060"/>
                </a:solidFill>
              </a:rPr>
              <a:t> Grid-Anode</a:t>
            </a:r>
            <a:r>
              <a:rPr lang="en-US" sz="2400" b="1" dirty="0">
                <a:solidFill>
                  <a:srgbClr val="002060"/>
                </a:solidFill>
              </a:rPr>
              <a:t> = L</a:t>
            </a:r>
            <a:r>
              <a:rPr lang="en-US" sz="2400" b="1" baseline="-25000" dirty="0">
                <a:solidFill>
                  <a:srgbClr val="002060"/>
                </a:solidFill>
              </a:rPr>
              <a:t> Grid-Anode</a:t>
            </a:r>
            <a:r>
              <a:rPr lang="en-US" sz="2400" b="1" dirty="0">
                <a:solidFill>
                  <a:srgbClr val="002060"/>
                </a:solidFill>
              </a:rPr>
              <a:t> / W</a:t>
            </a:r>
            <a:r>
              <a:rPr lang="en-US" sz="2400" b="1" baseline="-25000" dirty="0">
                <a:solidFill>
                  <a:srgbClr val="002060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baseline="-25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integral of the current is the charge of one electron (</a:t>
            </a:r>
            <a:r>
              <a:rPr lang="en-US" sz="2400" i="1" dirty="0"/>
              <a:t>e</a:t>
            </a:r>
            <a:r>
              <a:rPr lang="en-US" sz="2400" dirty="0"/>
              <a:t> = 1.602176634×10</a:t>
            </a:r>
            <a:r>
              <a:rPr lang="en-US" sz="2400" baseline="30000" dirty="0"/>
              <a:t>−19</a:t>
            </a:r>
            <a:r>
              <a:rPr lang="en-US" sz="2400" dirty="0"/>
              <a:t> 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Response function of pre-amplifier must be changed according to this process</a:t>
            </a:r>
            <a:endParaRPr lang="ru-RU" sz="24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9B85A56-E185-4F1C-A5A6-AD2635B7D447}"/>
              </a:ext>
            </a:extLst>
          </p:cNvPr>
          <p:cNvCxnSpPr>
            <a:cxnSpLocks/>
          </p:cNvCxnSpPr>
          <p:nvPr/>
        </p:nvCxnSpPr>
        <p:spPr>
          <a:xfrm flipH="1">
            <a:off x="1676400" y="1411506"/>
            <a:ext cx="1" cy="210552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9EE7C35-EF31-4118-9F62-DAA16EA1F2BF}"/>
              </a:ext>
            </a:extLst>
          </p:cNvPr>
          <p:cNvCxnSpPr>
            <a:cxnSpLocks/>
          </p:cNvCxnSpPr>
          <p:nvPr/>
        </p:nvCxnSpPr>
        <p:spPr>
          <a:xfrm flipH="1">
            <a:off x="3814011" y="1308192"/>
            <a:ext cx="1" cy="2105527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9478D0-E154-4775-83AB-0173C80729DC}"/>
              </a:ext>
            </a:extLst>
          </p:cNvPr>
          <p:cNvSpPr txBox="1"/>
          <p:nvPr/>
        </p:nvSpPr>
        <p:spPr>
          <a:xfrm>
            <a:off x="3409092" y="82520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Anode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3F4A4-2539-425E-AC2D-ACCD60152FAD}"/>
              </a:ext>
            </a:extLst>
          </p:cNvPr>
          <p:cNvSpPr txBox="1"/>
          <p:nvPr/>
        </p:nvSpPr>
        <p:spPr>
          <a:xfrm>
            <a:off x="1271481" y="9197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Grid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AB91D80-FEDF-4C1F-A3F5-C494E93C2278}"/>
              </a:ext>
            </a:extLst>
          </p:cNvPr>
          <p:cNvCxnSpPr/>
          <p:nvPr/>
        </p:nvCxnSpPr>
        <p:spPr>
          <a:xfrm>
            <a:off x="292768" y="2241685"/>
            <a:ext cx="492091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D3DA821E-AF0A-4918-8222-829D0D855305}"/>
              </a:ext>
            </a:extLst>
          </p:cNvPr>
          <p:cNvSpPr/>
          <p:nvPr/>
        </p:nvSpPr>
        <p:spPr>
          <a:xfrm>
            <a:off x="685800" y="2145432"/>
            <a:ext cx="585674" cy="192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D17CB-5E61-4909-9D98-51B48DF67FDB}"/>
              </a:ext>
            </a:extLst>
          </p:cNvPr>
          <p:cNvSpPr txBox="1"/>
          <p:nvPr/>
        </p:nvSpPr>
        <p:spPr>
          <a:xfrm>
            <a:off x="685800" y="17279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i="1" dirty="0">
                <a:solidFill>
                  <a:srgbClr val="0070C0"/>
                </a:solidFill>
              </a:rPr>
              <a:t>e</a:t>
            </a:r>
            <a:r>
              <a:rPr lang="en-US" b="1" i="1" baseline="30000" dirty="0">
                <a:solidFill>
                  <a:srgbClr val="0070C0"/>
                </a:solidFill>
              </a:rPr>
              <a:t>–</a:t>
            </a:r>
            <a:endParaRPr lang="ru-RU" b="1" i="1" baseline="30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50FFF-73EC-44ED-A64C-ECEE2C9343AB}"/>
              </a:ext>
            </a:extLst>
          </p:cNvPr>
          <p:cNvSpPr txBox="1"/>
          <p:nvPr/>
        </p:nvSpPr>
        <p:spPr>
          <a:xfrm>
            <a:off x="1304925" y="3454774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EFF40-A039-413F-B1B4-282249849AAE}"/>
              </a:ext>
            </a:extLst>
          </p:cNvPr>
          <p:cNvSpPr txBox="1"/>
          <p:nvPr/>
        </p:nvSpPr>
        <p:spPr>
          <a:xfrm>
            <a:off x="3409092" y="3496246"/>
            <a:ext cx="95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mm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7388902-1FFE-485E-ACFA-1D6FCFFBBBB4}"/>
              </a:ext>
            </a:extLst>
          </p:cNvPr>
          <p:cNvCxnSpPr/>
          <p:nvPr/>
        </p:nvCxnSpPr>
        <p:spPr>
          <a:xfrm>
            <a:off x="1686013" y="1291379"/>
            <a:ext cx="21376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00E2BD-D1AE-443B-A9FF-474F313CF394}"/>
              </a:ext>
            </a:extLst>
          </p:cNvPr>
          <p:cNvSpPr txBox="1"/>
          <p:nvPr/>
        </p:nvSpPr>
        <p:spPr>
          <a:xfrm>
            <a:off x="2306674" y="88232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 </a:t>
            </a:r>
            <a:r>
              <a:rPr lang="en-US" b="1" baseline="-25000" dirty="0">
                <a:solidFill>
                  <a:srgbClr val="FF0000"/>
                </a:solidFill>
              </a:rPr>
              <a:t>Grid-Anode</a:t>
            </a:r>
            <a:endParaRPr lang="ru-RU" b="1" baseline="-25000" dirty="0">
              <a:solidFill>
                <a:srgbClr val="FF0000"/>
              </a:solidFill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14F91CB1-EE46-449B-8F6F-0A56CA0D1B1A}"/>
              </a:ext>
            </a:extLst>
          </p:cNvPr>
          <p:cNvGrpSpPr/>
          <p:nvPr/>
        </p:nvGrpSpPr>
        <p:grpSpPr>
          <a:xfrm>
            <a:off x="1304925" y="4267196"/>
            <a:ext cx="5454296" cy="2241357"/>
            <a:chOff x="497305" y="4114935"/>
            <a:chExt cx="5454296" cy="22413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216F63-04F5-45C9-9F0F-9965E57008BE}"/>
                </a:ext>
              </a:extLst>
            </p:cNvPr>
            <p:cNvSpPr txBox="1"/>
            <p:nvPr/>
          </p:nvSpPr>
          <p:spPr>
            <a:xfrm>
              <a:off x="3148263" y="5986960"/>
              <a:ext cx="158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L</a:t>
              </a:r>
              <a:r>
                <a:rPr lang="en-US" b="1" baseline="-25000" dirty="0">
                  <a:solidFill>
                    <a:srgbClr val="002060"/>
                  </a:solidFill>
                </a:rPr>
                <a:t> Grid-Anode</a:t>
              </a:r>
              <a:r>
                <a:rPr lang="en-US" b="1" dirty="0">
                  <a:solidFill>
                    <a:srgbClr val="002060"/>
                  </a:solidFill>
                </a:rPr>
                <a:t> / W</a:t>
              </a:r>
              <a:r>
                <a:rPr lang="en-US" b="1" baseline="-25000" dirty="0">
                  <a:solidFill>
                    <a:srgbClr val="002060"/>
                  </a:solidFill>
                </a:rPr>
                <a:t>2 </a:t>
              </a:r>
              <a:endParaRPr lang="ru-RU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80477C4-C51F-4C06-B0E2-B67D006015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305" y="5899150"/>
              <a:ext cx="53019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CE803793-0E3F-4B5E-9C86-B8316E2F8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18" y="4253031"/>
              <a:ext cx="0" cy="20112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C2C2199D-64B3-4C59-B8C0-4797ED286C25}"/>
                </a:ext>
              </a:extLst>
            </p:cNvPr>
            <p:cNvCxnSpPr/>
            <p:nvPr/>
          </p:nvCxnSpPr>
          <p:spPr>
            <a:xfrm>
              <a:off x="497305" y="5899150"/>
              <a:ext cx="117909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19B7AC94-E3E8-41C2-804E-A3553435B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5934" y="4740442"/>
              <a:ext cx="2158076" cy="11587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D482F7C7-F3BE-4BC8-8A64-47A1085EA587}"/>
                </a:ext>
              </a:extLst>
            </p:cNvPr>
            <p:cNvCxnSpPr/>
            <p:nvPr/>
          </p:nvCxnSpPr>
          <p:spPr>
            <a:xfrm>
              <a:off x="3811289" y="5899150"/>
              <a:ext cx="117909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7FA0343F-33B1-4DF2-928D-12F840CA5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010" y="4729263"/>
              <a:ext cx="0" cy="11587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365C02-F428-4093-B15F-EE340591F1F9}"/>
                </a:ext>
              </a:extLst>
            </p:cNvPr>
            <p:cNvSpPr txBox="1"/>
            <p:nvPr/>
          </p:nvSpPr>
          <p:spPr>
            <a:xfrm>
              <a:off x="1417354" y="59382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3FF6F9-4B98-4C84-8A94-A5918E681F53}"/>
                </a:ext>
              </a:extLst>
            </p:cNvPr>
            <p:cNvSpPr txBox="1"/>
            <p:nvPr/>
          </p:nvSpPr>
          <p:spPr>
            <a:xfrm>
              <a:off x="497305" y="4114935"/>
              <a:ext cx="131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Current, A</a:t>
              </a:r>
              <a:endParaRPr lang="ru-RU" b="1" i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2B7A3C-EDA8-4D36-9CED-C915F8DC217D}"/>
                </a:ext>
              </a:extLst>
            </p:cNvPr>
            <p:cNvSpPr txBox="1"/>
            <p:nvPr/>
          </p:nvSpPr>
          <p:spPr>
            <a:xfrm>
              <a:off x="4999901" y="5468105"/>
              <a:ext cx="95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Time, s</a:t>
              </a:r>
              <a:endParaRPr lang="ru-RU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731600A0-CCD9-402B-A356-94AB24B3481E}"/>
                </a:ext>
              </a:extLst>
            </p:cNvPr>
            <p:cNvCxnSpPr/>
            <p:nvPr/>
          </p:nvCxnSpPr>
          <p:spPr>
            <a:xfrm>
              <a:off x="1265414" y="4740442"/>
              <a:ext cx="331933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545615E-8E07-4A01-94C3-9C3FEE383A46}"/>
              </a:ext>
            </a:extLst>
          </p:cNvPr>
          <p:cNvSpPr/>
          <p:nvPr/>
        </p:nvSpPr>
        <p:spPr>
          <a:xfrm>
            <a:off x="246869" y="4789440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 </a:t>
            </a:r>
            <a:r>
              <a:rPr lang="en-US" dirty="0"/>
              <a:t>× </a:t>
            </a:r>
            <a:r>
              <a:rPr lang="en-US" b="1" i="1" dirty="0">
                <a:solidFill>
                  <a:srgbClr val="002060"/>
                </a:solidFill>
              </a:rPr>
              <a:t>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×</a:t>
            </a:r>
            <a:r>
              <a:rPr lang="en-US" b="1" dirty="0">
                <a:solidFill>
                  <a:srgbClr val="002060"/>
                </a:solidFill>
              </a:rPr>
              <a:t> W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 / L</a:t>
            </a:r>
            <a:r>
              <a:rPr lang="en-US" b="1" baseline="-25000" dirty="0">
                <a:solidFill>
                  <a:srgbClr val="002060"/>
                </a:solidFill>
              </a:rPr>
              <a:t> Grid-Anode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68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90D2BE-E38C-4FD0-B0ED-263F10F6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27" y="365126"/>
            <a:ext cx="6504852" cy="630872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6EDCD-0E98-4D02-802A-570BA171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136525"/>
            <a:ext cx="10515600" cy="862096"/>
          </a:xfrm>
        </p:spPr>
        <p:txBody>
          <a:bodyPr/>
          <a:lstStyle/>
          <a:p>
            <a:r>
              <a:rPr lang="en-US" dirty="0"/>
              <a:t>New response function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02D03B-1358-4B64-9EA1-62AFC00C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6203C-A02B-4016-B1DC-FAF4DA008143}"/>
              </a:ext>
            </a:extLst>
          </p:cNvPr>
          <p:cNvSpPr txBox="1"/>
          <p:nvPr/>
        </p:nvSpPr>
        <p:spPr>
          <a:xfrm>
            <a:off x="8610600" y="1607764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Old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B7AA9-41DE-4804-A279-50A1734E0AD3}"/>
              </a:ext>
            </a:extLst>
          </p:cNvPr>
          <p:cNvSpPr txBox="1"/>
          <p:nvPr/>
        </p:nvSpPr>
        <p:spPr>
          <a:xfrm>
            <a:off x="7056778" y="1838597"/>
            <a:ext cx="76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77963-C5E8-4756-AB8B-BF568D4E6B03}"/>
              </a:ext>
            </a:extLst>
          </p:cNvPr>
          <p:cNvSpPr txBox="1"/>
          <p:nvPr/>
        </p:nvSpPr>
        <p:spPr>
          <a:xfrm>
            <a:off x="607868" y="1045996"/>
            <a:ext cx="49810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the previous (“old”) simulation an electronic response appears, when an electron reach anode. Simple shift of the response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new version it starts, when an electron reach grid. Convolution with linear function (see previous slide).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Zero time – time, when electron is on the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US" sz="2400" baseline="-25000" dirty="0"/>
              <a:t> </a:t>
            </a:r>
            <a:r>
              <a:rPr lang="en-US" sz="2400" baseline="-25000" dirty="0" err="1"/>
              <a:t>GridAnode</a:t>
            </a:r>
            <a:r>
              <a:rPr lang="en-US" sz="2400" baseline="-25000" dirty="0"/>
              <a:t> </a:t>
            </a:r>
            <a:r>
              <a:rPr lang="en-US" sz="2400" dirty="0"/>
              <a:t>= 10 mm; W</a:t>
            </a:r>
            <a:r>
              <a:rPr lang="en-US" sz="2400" baseline="-25000" dirty="0"/>
              <a:t>2</a:t>
            </a:r>
            <a:r>
              <a:rPr lang="en-US" sz="2400" dirty="0"/>
              <a:t> = 7,5 mm/</a:t>
            </a:r>
            <a:r>
              <a:rPr lang="el-GR" sz="2400" dirty="0">
                <a:cs typeface="Times New Roman" panose="02020603050405020304" pitchFamily="18" charset="0"/>
              </a:rPr>
              <a:t>μ</a:t>
            </a:r>
            <a:r>
              <a:rPr lang="en-US" sz="2400" dirty="0"/>
              <a:t>s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9363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567FB-76AA-4F44-A08A-8B5B81D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with the new conditions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C820D-8BEB-4777-A332-86CDE049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12</a:t>
            </a:fld>
            <a:endParaRPr lang="ru-RU"/>
          </a:p>
        </p:txBody>
      </p:sp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F4E4388-414F-428A-A2A6-35DA58AC4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418" y="2413852"/>
            <a:ext cx="12890835" cy="2931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E8764C-335E-4F53-A11D-40AAB61E1141}"/>
              </a:ext>
            </a:extLst>
          </p:cNvPr>
          <p:cNvSpPr txBox="1"/>
          <p:nvPr/>
        </p:nvSpPr>
        <p:spPr>
          <a:xfrm>
            <a:off x="838200" y="1512453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Conditions: W</a:t>
            </a:r>
            <a:r>
              <a:rPr lang="en-US" baseline="-25000" dirty="0"/>
              <a:t>1</a:t>
            </a:r>
            <a:r>
              <a:rPr lang="en-US" dirty="0"/>
              <a:t>= 4 mm/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/>
              <a:t>s, L </a:t>
            </a:r>
            <a:r>
              <a:rPr lang="en-US" baseline="-25000" dirty="0"/>
              <a:t>Grid-Anode</a:t>
            </a:r>
            <a:r>
              <a:rPr lang="en-US" dirty="0"/>
              <a:t> = 10 mm</a:t>
            </a:r>
          </a:p>
          <a:p>
            <a:r>
              <a:rPr lang="en-US" dirty="0"/>
              <a:t>Position 250 mm, N </a:t>
            </a:r>
            <a:r>
              <a:rPr lang="en-US" baseline="-25000" dirty="0"/>
              <a:t>Beam Electrons</a:t>
            </a:r>
            <a:r>
              <a:rPr lang="en-US" dirty="0"/>
              <a:t> = 1000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CC76707-C1F8-4E0A-B1D2-2A921D6E0417}"/>
              </a:ext>
            </a:extLst>
          </p:cNvPr>
          <p:cNvSpPr/>
          <p:nvPr/>
        </p:nvSpPr>
        <p:spPr>
          <a:xfrm>
            <a:off x="10587790" y="4638641"/>
            <a:ext cx="1215189" cy="8082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66C9BE8-C959-4DDB-98D5-A848BD3F4828}"/>
              </a:ext>
            </a:extLst>
          </p:cNvPr>
          <p:cNvSpPr/>
          <p:nvPr/>
        </p:nvSpPr>
        <p:spPr>
          <a:xfrm>
            <a:off x="-160420" y="2427196"/>
            <a:ext cx="1676399" cy="909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3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3CEA2A-D247-4511-94BF-77A1D881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34" y="1379454"/>
            <a:ext cx="5272387" cy="511342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B8258-E32E-498E-8F9C-01D68F42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diffusion of electrons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AEB27-A2A3-427C-8EC9-858962F0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38" y="1512804"/>
            <a:ext cx="6234915" cy="4843546"/>
          </a:xfrm>
        </p:spPr>
        <p:txBody>
          <a:bodyPr>
            <a:norm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r>
              <a:rPr lang="en-US" b="1" dirty="0">
                <a:solidFill>
                  <a:srgbClr val="FF0000"/>
                </a:solidFill>
              </a:rPr>
              <a:t> = 0,008 × √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b="1" baseline="-25000" dirty="0" err="1">
                <a:solidFill>
                  <a:srgbClr val="FF0000"/>
                </a:solidFill>
              </a:rPr>
              <a:t>TrackGrid</a:t>
            </a:r>
            <a:endParaRPr lang="en-US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[</a:t>
            </a:r>
            <a:r>
              <a:rPr lang="el-GR" dirty="0"/>
              <a:t>σ</a:t>
            </a:r>
            <a:r>
              <a:rPr lang="en-US" baseline="-25000" dirty="0"/>
              <a:t>Z</a:t>
            </a:r>
            <a:r>
              <a:rPr lang="en-US" dirty="0"/>
              <a:t>] = [</a:t>
            </a:r>
            <a:r>
              <a:rPr lang="en-US" dirty="0" err="1"/>
              <a:t>L</a:t>
            </a:r>
            <a:r>
              <a:rPr lang="en-US" baseline="-25000" dirty="0" err="1"/>
              <a:t>TrackGrid</a:t>
            </a:r>
            <a:r>
              <a:rPr lang="en-US" dirty="0"/>
              <a:t>] = cm</a:t>
            </a:r>
          </a:p>
          <a:p>
            <a:r>
              <a:rPr lang="en-US" dirty="0"/>
              <a:t>Parametrization by German </a:t>
            </a:r>
            <a:r>
              <a:rPr lang="en-US" dirty="0" err="1"/>
              <a:t>Korolev</a:t>
            </a:r>
            <a:r>
              <a:rPr lang="en-US" dirty="0"/>
              <a:t> (private communication </a:t>
            </a:r>
            <a:r>
              <a:rPr lang="en-US" i="1" dirty="0"/>
              <a:t>via</a:t>
            </a:r>
            <a:r>
              <a:rPr lang="en-US" dirty="0"/>
              <a:t> Alexey Vorobyev)</a:t>
            </a:r>
          </a:p>
          <a:p>
            <a:r>
              <a:rPr lang="en-US" dirty="0"/>
              <a:t>Smear Z-position for each ionization electron by a Gaussian function with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r>
              <a:rPr lang="en-US" dirty="0"/>
              <a:t>.</a:t>
            </a:r>
          </a:p>
          <a:p>
            <a:r>
              <a:rPr lang="en-US" dirty="0" err="1"/>
              <a:t>L</a:t>
            </a:r>
            <a:r>
              <a:rPr lang="en-US" b="1" baseline="-25000" dirty="0" err="1"/>
              <a:t>TrackGrid</a:t>
            </a:r>
            <a:r>
              <a:rPr lang="en-US" dirty="0"/>
              <a:t> = 25 cm</a:t>
            </a:r>
          </a:p>
          <a:p>
            <a:r>
              <a:rPr lang="en-US" dirty="0"/>
              <a:t>10000 of beam electrons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F7678E-72B5-4B9F-A65D-7094254B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26D5-492B-4726-A3ED-BEFE7CD853E2}"/>
              </a:ext>
            </a:extLst>
          </p:cNvPr>
          <p:cNvSpPr txBox="1"/>
          <p:nvPr/>
        </p:nvSpPr>
        <p:spPr>
          <a:xfrm>
            <a:off x="9824503" y="2012519"/>
            <a:ext cx="1882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With longitudinal diffusion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4FAA7-E65C-43F7-B059-171275F39EFB}"/>
              </a:ext>
            </a:extLst>
          </p:cNvPr>
          <p:cNvSpPr txBox="1"/>
          <p:nvPr/>
        </p:nvSpPr>
        <p:spPr>
          <a:xfrm>
            <a:off x="7513978" y="2474184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 diffusion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2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8CCE1-8BFD-4214-AA77-C3567C3B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759"/>
          </a:xfrm>
        </p:spPr>
        <p:txBody>
          <a:bodyPr/>
          <a:lstStyle/>
          <a:p>
            <a:r>
              <a:rPr lang="en-US" dirty="0"/>
              <a:t>Closer look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23F5BE-993D-41C4-9164-60EA719C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14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4D3E3EE-56A9-4773-9ABE-FFA7364F8DAD}"/>
              </a:ext>
            </a:extLst>
          </p:cNvPr>
          <p:cNvGrpSpPr/>
          <p:nvPr/>
        </p:nvGrpSpPr>
        <p:grpSpPr>
          <a:xfrm>
            <a:off x="613611" y="1231649"/>
            <a:ext cx="5081390" cy="4776537"/>
            <a:chOff x="962526" y="1579813"/>
            <a:chExt cx="5081390" cy="4776537"/>
          </a:xfrm>
        </p:grpSpPr>
        <p:pic>
          <p:nvPicPr>
            <p:cNvPr id="6" name="Рисунок 5" descr="Изображение выглядит как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8B0B21E7-F085-4EB3-A63E-D63740D55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886" y="1579813"/>
              <a:ext cx="4925030" cy="4776537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518E17B-5620-499A-8CB1-4B57358D49F2}"/>
                </a:ext>
              </a:extLst>
            </p:cNvPr>
            <p:cNvSpPr/>
            <p:nvPr/>
          </p:nvSpPr>
          <p:spPr>
            <a:xfrm>
              <a:off x="962526" y="1913021"/>
              <a:ext cx="469232" cy="890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B7B8A5B-61D5-45BC-811D-9FE0C330D858}"/>
              </a:ext>
            </a:extLst>
          </p:cNvPr>
          <p:cNvSpPr txBox="1"/>
          <p:nvPr/>
        </p:nvSpPr>
        <p:spPr>
          <a:xfrm>
            <a:off x="1450684" y="1231649"/>
            <a:ext cx="356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Ratio = No diffusion / With diffusion</a:t>
            </a:r>
            <a:endParaRPr lang="ru-RU" dirty="0"/>
          </a:p>
        </p:txBody>
      </p:sp>
      <p:pic>
        <p:nvPicPr>
          <p:cNvPr id="11" name="Рисунок 10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9DA101D8-6193-4BCD-A36F-968414499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14" y="609433"/>
            <a:ext cx="5478975" cy="5313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61CD7E-6FCD-4870-B191-F92BE0C551DB}"/>
              </a:ext>
            </a:extLst>
          </p:cNvPr>
          <p:cNvSpPr txBox="1"/>
          <p:nvPr/>
        </p:nvSpPr>
        <p:spPr>
          <a:xfrm>
            <a:off x="8935154" y="2946935"/>
            <a:ext cx="155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Maximums are quite close</a:t>
            </a:r>
            <a:endParaRPr lang="ru-RU" dirty="0"/>
          </a:p>
        </p:txBody>
      </p:sp>
      <p:sp>
        <p:nvSpPr>
          <p:cNvPr id="13" name="Стрелка: вверх 12">
            <a:extLst>
              <a:ext uri="{FF2B5EF4-FFF2-40B4-BE49-F238E27FC236}">
                <a16:creationId xmlns:a16="http://schemas.microsoft.com/office/drawing/2014/main" id="{535753D5-B2F0-4323-BDC1-D63F4792A47E}"/>
              </a:ext>
            </a:extLst>
          </p:cNvPr>
          <p:cNvSpPr/>
          <p:nvPr/>
        </p:nvSpPr>
        <p:spPr>
          <a:xfrm>
            <a:off x="9447208" y="1599799"/>
            <a:ext cx="168442" cy="12272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0EFD0-2E48-4E43-8794-A8AD9E707008}"/>
              </a:ext>
            </a:extLst>
          </p:cNvPr>
          <p:cNvSpPr txBox="1"/>
          <p:nvPr/>
        </p:nvSpPr>
        <p:spPr>
          <a:xfrm>
            <a:off x="1624263" y="6308209"/>
            <a:ext cx="483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Toy studies are required for a quantitative answer.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60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D27C5-8A10-4AC5-AB90-665790D1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100000 events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51D1EB-34A8-4611-9E5E-C2D7156A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11E056-917D-4BD7-BBD8-E8ECCE9A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2" y="1564105"/>
            <a:ext cx="5407133" cy="52938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7CDF43-D69C-424A-AD9B-B91640F6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13" y="365125"/>
            <a:ext cx="5000625" cy="2381250"/>
          </a:xfrm>
          <a:prstGeom prst="rect">
            <a:avLst/>
          </a:prstGeom>
        </p:spPr>
      </p:pic>
      <p:sp>
        <p:nvSpPr>
          <p:cNvPr id="7" name="Стрелка: изогнутая вправо 6">
            <a:extLst>
              <a:ext uri="{FF2B5EF4-FFF2-40B4-BE49-F238E27FC236}">
                <a16:creationId xmlns:a16="http://schemas.microsoft.com/office/drawing/2014/main" id="{C8693F40-36CE-4D04-A476-6A3F9FE6386C}"/>
              </a:ext>
            </a:extLst>
          </p:cNvPr>
          <p:cNvSpPr/>
          <p:nvPr/>
        </p:nvSpPr>
        <p:spPr>
          <a:xfrm>
            <a:off x="5871195" y="2201779"/>
            <a:ext cx="625858" cy="14919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BD5E7EE-B85C-4508-8E7E-70166B8194C8}"/>
              </a:ext>
            </a:extLst>
          </p:cNvPr>
          <p:cNvCxnSpPr/>
          <p:nvPr/>
        </p:nvCxnSpPr>
        <p:spPr>
          <a:xfrm flipV="1">
            <a:off x="3404937" y="1949116"/>
            <a:ext cx="2995863" cy="25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2833-FBA8-4784-B5E6-CB8E6D4D653A}"/>
              </a:ext>
            </a:extLst>
          </p:cNvPr>
          <p:cNvCxnSpPr/>
          <p:nvPr/>
        </p:nvCxnSpPr>
        <p:spPr>
          <a:xfrm flipV="1">
            <a:off x="4030795" y="1155032"/>
            <a:ext cx="2600265" cy="17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A26A8-90F9-418B-AF1D-2B535D28F299}"/>
              </a:ext>
            </a:extLst>
          </p:cNvPr>
          <p:cNvSpPr txBox="1"/>
          <p:nvPr/>
        </p:nvSpPr>
        <p:spPr>
          <a:xfrm>
            <a:off x="6918158" y="3284621"/>
            <a:ext cx="45840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Maximum positions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diffusion: 	62317,9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diffusion: 	62315,6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600" dirty="0"/>
              <a:t>2,3 ns difference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5260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F8AB0-C45C-4BEE-9DBF-4DFDDCA4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pads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A0903D-68AB-4AF0-A288-21D906B4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16</a:t>
            </a:fld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3952A62-B2C7-40F0-841F-19849AFA1491}"/>
              </a:ext>
            </a:extLst>
          </p:cNvPr>
          <p:cNvSpPr/>
          <p:nvPr/>
        </p:nvSpPr>
        <p:spPr>
          <a:xfrm>
            <a:off x="4896853" y="385013"/>
            <a:ext cx="6456947" cy="60435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68FC1AA-D01F-41D4-A40C-3099429763BC}"/>
              </a:ext>
            </a:extLst>
          </p:cNvPr>
          <p:cNvSpPr/>
          <p:nvPr/>
        </p:nvSpPr>
        <p:spPr>
          <a:xfrm>
            <a:off x="5283868" y="723816"/>
            <a:ext cx="5710990" cy="53580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A21ACBB-8FFA-454C-909E-A2F452401F68}"/>
              </a:ext>
            </a:extLst>
          </p:cNvPr>
          <p:cNvSpPr/>
          <p:nvPr/>
        </p:nvSpPr>
        <p:spPr>
          <a:xfrm>
            <a:off x="5751095" y="1070810"/>
            <a:ext cx="4836694" cy="46802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AB71E6F-3C5F-44D7-8601-8C16A71DF663}"/>
              </a:ext>
            </a:extLst>
          </p:cNvPr>
          <p:cNvSpPr/>
          <p:nvPr/>
        </p:nvSpPr>
        <p:spPr>
          <a:xfrm>
            <a:off x="6096000" y="1453815"/>
            <a:ext cx="4154905" cy="39503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AF4076-78DB-4C60-8C83-0C05EE3F4817}"/>
              </a:ext>
            </a:extLst>
          </p:cNvPr>
          <p:cNvSpPr/>
          <p:nvPr/>
        </p:nvSpPr>
        <p:spPr>
          <a:xfrm>
            <a:off x="6456947" y="1747586"/>
            <a:ext cx="3424989" cy="332673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699166-63F7-4727-B1FA-D35D4ADA3178}"/>
              </a:ext>
            </a:extLst>
          </p:cNvPr>
          <p:cNvSpPr/>
          <p:nvPr/>
        </p:nvSpPr>
        <p:spPr>
          <a:xfrm>
            <a:off x="6853989" y="2127584"/>
            <a:ext cx="2590801" cy="260283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05E8549-C64A-493B-8ED2-3FC09CA152BC}"/>
              </a:ext>
            </a:extLst>
          </p:cNvPr>
          <p:cNvSpPr/>
          <p:nvPr/>
        </p:nvSpPr>
        <p:spPr>
          <a:xfrm>
            <a:off x="7251032" y="2507582"/>
            <a:ext cx="1808748" cy="17802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9235F1E-54DD-481C-B2A1-F9AAFEC4642A}"/>
              </a:ext>
            </a:extLst>
          </p:cNvPr>
          <p:cNvSpPr/>
          <p:nvPr/>
        </p:nvSpPr>
        <p:spPr>
          <a:xfrm>
            <a:off x="7591926" y="2851484"/>
            <a:ext cx="1155032" cy="10948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EC817D9-DE45-4D54-98EE-5F833374947C}"/>
              </a:ext>
            </a:extLst>
          </p:cNvPr>
          <p:cNvSpPr/>
          <p:nvPr/>
        </p:nvSpPr>
        <p:spPr>
          <a:xfrm>
            <a:off x="7940842" y="3195386"/>
            <a:ext cx="505326" cy="40205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BA0F374-6726-4454-A196-513422E991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181475" y="365126"/>
            <a:ext cx="12030" cy="2830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D6B5948-79F1-4049-95CD-F6AF03B101AE}"/>
              </a:ext>
            </a:extLst>
          </p:cNvPr>
          <p:cNvCxnSpPr>
            <a:cxnSpLocks/>
          </p:cNvCxnSpPr>
          <p:nvPr/>
        </p:nvCxnSpPr>
        <p:spPr>
          <a:xfrm flipH="1" flipV="1">
            <a:off x="8191501" y="3631617"/>
            <a:ext cx="12030" cy="2830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A1483A-9201-4163-888F-095DE17A2557}"/>
              </a:ext>
            </a:extLst>
          </p:cNvPr>
          <p:cNvSpPr txBox="1"/>
          <p:nvPr/>
        </p:nvSpPr>
        <p:spPr>
          <a:xfrm>
            <a:off x="4896853" y="310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FD354F-0084-45D9-AABD-A676288BF963}"/>
              </a:ext>
            </a:extLst>
          </p:cNvPr>
          <p:cNvSpPr txBox="1"/>
          <p:nvPr/>
        </p:nvSpPr>
        <p:spPr>
          <a:xfrm>
            <a:off x="5770699" y="306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47B45-8E45-4FC3-A367-2EBB609C5A30}"/>
              </a:ext>
            </a:extLst>
          </p:cNvPr>
          <p:cNvSpPr txBox="1"/>
          <p:nvPr/>
        </p:nvSpPr>
        <p:spPr>
          <a:xfrm>
            <a:off x="5406745" y="3396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327782-2DDC-4CE5-AABC-681E0FA01624}"/>
              </a:ext>
            </a:extLst>
          </p:cNvPr>
          <p:cNvSpPr txBox="1"/>
          <p:nvPr/>
        </p:nvSpPr>
        <p:spPr>
          <a:xfrm>
            <a:off x="6506977" y="3078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2EA181-4DD4-4299-AA35-94D2F3E70B1D}"/>
              </a:ext>
            </a:extLst>
          </p:cNvPr>
          <p:cNvSpPr txBox="1"/>
          <p:nvPr/>
        </p:nvSpPr>
        <p:spPr>
          <a:xfrm>
            <a:off x="6105473" y="3428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9085F9-68D2-4164-9E73-C3B9A0989566}"/>
              </a:ext>
            </a:extLst>
          </p:cNvPr>
          <p:cNvSpPr txBox="1"/>
          <p:nvPr/>
        </p:nvSpPr>
        <p:spPr>
          <a:xfrm>
            <a:off x="7029003" y="3710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6023F-1051-4412-B4B6-C26AC863C3E2}"/>
              </a:ext>
            </a:extLst>
          </p:cNvPr>
          <p:cNvSpPr txBox="1"/>
          <p:nvPr/>
        </p:nvSpPr>
        <p:spPr>
          <a:xfrm>
            <a:off x="7279104" y="3141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6D1ED3-E9FF-4999-9D4C-8D041DE1E90D}"/>
              </a:ext>
            </a:extLst>
          </p:cNvPr>
          <p:cNvSpPr txBox="1"/>
          <p:nvPr/>
        </p:nvSpPr>
        <p:spPr>
          <a:xfrm>
            <a:off x="8273823" y="3536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A01CFA-E237-499B-8478-03470916170E}"/>
              </a:ext>
            </a:extLst>
          </p:cNvPr>
          <p:cNvSpPr txBox="1"/>
          <p:nvPr/>
        </p:nvSpPr>
        <p:spPr>
          <a:xfrm>
            <a:off x="7701660" y="338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EA1B35-3460-4EF1-8363-4408DFB07BFA}"/>
              </a:ext>
            </a:extLst>
          </p:cNvPr>
          <p:cNvSpPr txBox="1"/>
          <p:nvPr/>
        </p:nvSpPr>
        <p:spPr>
          <a:xfrm>
            <a:off x="8386103" y="3792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0A92EE-CFA0-432C-9C8C-92DE91C6C2C8}"/>
              </a:ext>
            </a:extLst>
          </p:cNvPr>
          <p:cNvSpPr txBox="1"/>
          <p:nvPr/>
        </p:nvSpPr>
        <p:spPr>
          <a:xfrm>
            <a:off x="10524214" y="3547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4C945B-202A-4D17-9D89-1BFAFA383A73}"/>
              </a:ext>
            </a:extLst>
          </p:cNvPr>
          <p:cNvSpPr txBox="1"/>
          <p:nvPr/>
        </p:nvSpPr>
        <p:spPr>
          <a:xfrm>
            <a:off x="10133386" y="2832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C5A3E6-5F34-4E31-9DDF-9105E8F6FBBC}"/>
              </a:ext>
            </a:extLst>
          </p:cNvPr>
          <p:cNvSpPr txBox="1"/>
          <p:nvPr/>
        </p:nvSpPr>
        <p:spPr>
          <a:xfrm>
            <a:off x="9315740" y="3734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8FDEB0-03BE-428B-B27E-98DC4853E98A}"/>
              </a:ext>
            </a:extLst>
          </p:cNvPr>
          <p:cNvSpPr txBox="1"/>
          <p:nvPr/>
        </p:nvSpPr>
        <p:spPr>
          <a:xfrm>
            <a:off x="9840936" y="341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60F70D-1C4D-4FA7-9CE1-72EB663FF6B3}"/>
              </a:ext>
            </a:extLst>
          </p:cNvPr>
          <p:cNvSpPr txBox="1"/>
          <p:nvPr/>
        </p:nvSpPr>
        <p:spPr>
          <a:xfrm>
            <a:off x="10973196" y="3022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B2329-A332-47A5-BCA3-FF6A1D204CB3}"/>
              </a:ext>
            </a:extLst>
          </p:cNvPr>
          <p:cNvSpPr txBox="1"/>
          <p:nvPr/>
        </p:nvSpPr>
        <p:spPr>
          <a:xfrm>
            <a:off x="8814028" y="39185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3165B-A0F4-4946-A788-7C96A7B49EB0}"/>
              </a:ext>
            </a:extLst>
          </p:cNvPr>
          <p:cNvSpPr txBox="1"/>
          <p:nvPr/>
        </p:nvSpPr>
        <p:spPr>
          <a:xfrm>
            <a:off x="393426" y="1780256"/>
            <a:ext cx="3170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Central pad is a circle with 1 cm radius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Others are half-rings with 4 cm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Numbering as on sketch</a:t>
            </a:r>
            <a:endParaRPr lang="ru-RU" sz="24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544A1CB-4518-4231-9E8F-CD3C32A283D1}"/>
              </a:ext>
            </a:extLst>
          </p:cNvPr>
          <p:cNvCxnSpPr/>
          <p:nvPr/>
        </p:nvCxnSpPr>
        <p:spPr>
          <a:xfrm flipV="1">
            <a:off x="4355432" y="3412790"/>
            <a:ext cx="7531768" cy="162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312A05-CA19-4FD0-B7FD-622F7343F82D}"/>
              </a:ext>
            </a:extLst>
          </p:cNvPr>
          <p:cNvSpPr txBox="1"/>
          <p:nvPr/>
        </p:nvSpPr>
        <p:spPr>
          <a:xfrm>
            <a:off x="11798574" y="306498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C78405B5-221F-4921-9686-8E7A6FFCA552}"/>
              </a:ext>
            </a:extLst>
          </p:cNvPr>
          <p:cNvSpPr/>
          <p:nvPr/>
        </p:nvSpPr>
        <p:spPr>
          <a:xfrm>
            <a:off x="4116900" y="3306108"/>
            <a:ext cx="468888" cy="265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CD977E-6660-4F35-82BD-5C922572114B}"/>
              </a:ext>
            </a:extLst>
          </p:cNvPr>
          <p:cNvSpPr txBox="1"/>
          <p:nvPr/>
        </p:nvSpPr>
        <p:spPr>
          <a:xfrm>
            <a:off x="3909603" y="292502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Beam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5B2F6A-0AC8-4BF2-947A-B68A1332ACD8}"/>
              </a:ext>
            </a:extLst>
          </p:cNvPr>
          <p:cNvSpPr txBox="1"/>
          <p:nvPr/>
        </p:nvSpPr>
        <p:spPr>
          <a:xfrm>
            <a:off x="7958995" y="3141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37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E3578-E1CB-4AEB-96A1-7FD68BB4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50000 event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4DD4DD-A2C5-48A7-A771-7E375010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48F91-834B-4E83-AF24-18D26B3AFD31}"/>
              </a:ext>
            </a:extLst>
          </p:cNvPr>
          <p:cNvSpPr txBox="1"/>
          <p:nvPr/>
        </p:nvSpPr>
        <p:spPr>
          <a:xfrm>
            <a:off x="457200" y="1346478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and no diffusion options for all the pads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Flash ADC spectrum a bin of maximum as well as 10 bins to the left and 10 bins to the right are fitted with the polynomial of the 2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No diffusion` 	With diffusion  Difference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0  	62318.8 	62320.2         -1.43599 ns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1  	62316.6 	62318.2         -1.64263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2  	62317.2 	62318.7         -1.58292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3  	62317.3 	62318.8         -1.52238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4  	62317.1 	62318.6         -1.55779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5  	62317.3 	62318.9         -1.56173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6  	62318.5 	62320           -1.55719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7  	62318.4 	62320           -1.51919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8  	62318.7 	62320.2         -1.45737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9  	62318.7 	62320.2         -1.44617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10  	62319.5 	62321           -1.46183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11  	62319.7 	62321.1         -1.44189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12  	62320.4 	62321.8         -1.38731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13  	62321.1 	62322.5         -1.39093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14  	62321.1 	62322.4         -1.33407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15  	62322.9 	62324.2         -1.32674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16  	62322   	62323.3         -1.32055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0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E3578-E1CB-4AEB-96A1-7FD68BB4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diffusion parameter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r>
              <a:rPr lang="en-US" dirty="0"/>
              <a:t> by factor 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4DD4DD-A2C5-48A7-A771-7E375010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48F91-834B-4E83-AF24-18D26B3AFD31}"/>
              </a:ext>
            </a:extLst>
          </p:cNvPr>
          <p:cNvSpPr txBox="1"/>
          <p:nvPr/>
        </p:nvSpPr>
        <p:spPr>
          <a:xfrm>
            <a:off x="457200" y="1346478"/>
            <a:ext cx="1127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25000 events / Same procedure as on previous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Difference in increased by factor of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No diffusion` 	With diffusion  Difference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0  	62319.1 	62335           -15.9309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1  	62316.4 	62333.4         -16.9878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2  	62317.1 	62334           -16.9145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3  	62317.2 	62333.9         -16.6842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4  	62316.8 	62333.1         -16.3286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5  	62317.8 	62334.1         -16.2948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6  	62318.8 	62335.1         -16.2893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7  	62319.3 	62335.4         -16.1217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8  	62318.4 	62334.2         -15.8083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 9  	62319.4 	62335           -15.6423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10  	62319.6 	62335.3         -15.6309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11  	62320   	62335.4         -15.3347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12  	62321.4 	62336.7         -15.3024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13  	62320.8 	62335.8         -14.9665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14  	62321.4 	62335.9         -14.445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15  	62322.7 	62337.1         -14.4829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 16  	62322.4 	62336.6         -14.1763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4A7A8C87-A414-48C9-91D0-DA457C599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98" y="0"/>
            <a:ext cx="707120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740AD-0531-4D85-A863-99AFCA20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factors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242210-E95D-4573-8A1D-FA8F8E4B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19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EBA7B-1750-48D3-9EC2-B18BB046DC41}"/>
              </a:ext>
            </a:extLst>
          </p:cNvPr>
          <p:cNvSpPr txBox="1"/>
          <p:nvPr/>
        </p:nvSpPr>
        <p:spPr>
          <a:xfrm>
            <a:off x="6347243" y="3905012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Pad 0 (central circle)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A8E8E-9CD4-450B-9F09-856D28089A5D}"/>
              </a:ext>
            </a:extLst>
          </p:cNvPr>
          <p:cNvSpPr txBox="1"/>
          <p:nvPr/>
        </p:nvSpPr>
        <p:spPr>
          <a:xfrm>
            <a:off x="9248273" y="3652083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Pad 16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CE1D-ECA5-4F1B-9D62-62C6F89AB8EB}"/>
              </a:ext>
            </a:extLst>
          </p:cNvPr>
          <p:cNvSpPr txBox="1"/>
          <p:nvPr/>
        </p:nvSpPr>
        <p:spPr>
          <a:xfrm>
            <a:off x="838200" y="1592173"/>
            <a:ext cx="37899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Multiply diffusion parameter </a:t>
            </a:r>
            <a:r>
              <a:rPr lang="el-GR" sz="2400" b="1" dirty="0">
                <a:solidFill>
                  <a:srgbClr val="FF0000"/>
                </a:solidFill>
              </a:rPr>
              <a:t>σ</a:t>
            </a:r>
            <a:r>
              <a:rPr lang="en-US" sz="2400" b="1" baseline="-25000" dirty="0">
                <a:solidFill>
                  <a:srgbClr val="FF0000"/>
                </a:solidFill>
              </a:rPr>
              <a:t>Z</a:t>
            </a:r>
            <a:r>
              <a:rPr lang="en-US" sz="2400" dirty="0"/>
              <a:t> by different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Almost linear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Slope parameter is changing with the pad number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FCB6A-2EFA-4300-80FB-97E413BDB1A1}"/>
              </a:ext>
            </a:extLst>
          </p:cNvPr>
          <p:cNvSpPr txBox="1"/>
          <p:nvPr/>
        </p:nvSpPr>
        <p:spPr>
          <a:xfrm>
            <a:off x="8692039" y="4819550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Pad 1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875B-4A62-4170-AFF2-335F8B8B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46"/>
            <a:ext cx="10515600" cy="919957"/>
          </a:xfrm>
        </p:spPr>
        <p:txBody>
          <a:bodyPr/>
          <a:lstStyle/>
          <a:p>
            <a:r>
              <a:rPr lang="en-US" dirty="0"/>
              <a:t>Calibration of drift velocities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10D9BB-5CBC-4EEE-89EA-A358983C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E6032E-AC45-4FE7-B5FD-DF2F910A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2279"/>
            <a:ext cx="5105400" cy="5476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6B3E31-1084-490B-960E-74BA1292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25256"/>
            <a:ext cx="6027510" cy="35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4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0B3D2B-4709-48F2-8B4F-061E515A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4" y="1052450"/>
            <a:ext cx="5986032" cy="58055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71CA3-5455-4189-BCFA-4B23A9F1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peak position is pad –dependent?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8E2E54-EA90-4662-BBFD-3FA0C0AA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106A2-9DC5-4771-9E6F-87B3DC6A0C9B}"/>
              </a:ext>
            </a:extLst>
          </p:cNvPr>
          <p:cNvSpPr txBox="1"/>
          <p:nvPr/>
        </p:nvSpPr>
        <p:spPr>
          <a:xfrm>
            <a:off x="9216189" y="2310063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Pad 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1BF2D0-36D9-45D0-8411-4C80CE711C66}"/>
              </a:ext>
            </a:extLst>
          </p:cNvPr>
          <p:cNvSpPr txBox="1"/>
          <p:nvPr/>
        </p:nvSpPr>
        <p:spPr>
          <a:xfrm>
            <a:off x="9079831" y="5498977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Pad 16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B4643-E59F-42D0-BAA6-A8486AF5DADE}"/>
              </a:ext>
            </a:extLst>
          </p:cNvPr>
          <p:cNvSpPr txBox="1"/>
          <p:nvPr/>
        </p:nvSpPr>
        <p:spPr>
          <a:xfrm>
            <a:off x="838200" y="1690688"/>
            <a:ext cx="4876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500 beam electrons at Z=250 mm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Distribution of the ionization on different pads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Ionization size (width) is increasing with path in the H</a:t>
            </a:r>
            <a:r>
              <a:rPr lang="en-US" sz="2400" baseline="-25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96168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2838E91-83C1-4A60-828F-026C0DB17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72" y="1102626"/>
            <a:ext cx="5793528" cy="56188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F1960-B308-47A1-B5ED-9FC9EC6E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0242" cy="1325563"/>
          </a:xfrm>
        </p:spPr>
        <p:txBody>
          <a:bodyPr/>
          <a:lstStyle/>
          <a:p>
            <a:r>
              <a:rPr lang="en-US" dirty="0"/>
              <a:t>Beam smearing with different material in front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58757-62DD-492A-8426-EF60059E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512803"/>
            <a:ext cx="5793528" cy="48435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 cm material is placed on a 1</a:t>
            </a:r>
            <a:r>
              <a:rPr lang="en-US" baseline="30000" dirty="0"/>
              <a:t>st</a:t>
            </a:r>
            <a:r>
              <a:rPr lang="en-US" dirty="0"/>
              <a:t> Scintillator place</a:t>
            </a:r>
          </a:p>
          <a:p>
            <a:r>
              <a:rPr lang="en-US" dirty="0"/>
              <a:t>Check Z-dependence (No-material, Carbon, Silicon, Copper, Silver and Tungsten)</a:t>
            </a:r>
          </a:p>
          <a:p>
            <a:r>
              <a:rPr lang="en-US" dirty="0"/>
              <a:t>Ionization spot become wider. See next slides.</a:t>
            </a:r>
          </a:p>
          <a:p>
            <a:r>
              <a:rPr lang="en-US" dirty="0"/>
              <a:t>Beam smearing with different materials doesn’t affect shift of the peak position due to diffusion</a:t>
            </a:r>
          </a:p>
          <a:p>
            <a:r>
              <a:rPr lang="en-US" dirty="0"/>
              <a:t>Worser precision (larger uncertainty) with the same statistics for different Z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D2EACF-8583-4586-83E0-6E617F7A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CC019-B375-4396-A1A0-C31C7AD89621}"/>
              </a:ext>
            </a:extLst>
          </p:cNvPr>
          <p:cNvSpPr txBox="1"/>
          <p:nvPr/>
        </p:nvSpPr>
        <p:spPr>
          <a:xfrm>
            <a:off x="10076064" y="2862435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Pad 7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1E718-8746-43F9-899F-E4BF4523CC93}"/>
              </a:ext>
            </a:extLst>
          </p:cNvPr>
          <p:cNvSpPr txBox="1"/>
          <p:nvPr/>
        </p:nvSpPr>
        <p:spPr>
          <a:xfrm>
            <a:off x="9765631" y="1898850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Pad 16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A16CF-F026-46F1-AA39-FADA0BCF0B82}"/>
              </a:ext>
            </a:extLst>
          </p:cNvPr>
          <p:cNvSpPr txBox="1"/>
          <p:nvPr/>
        </p:nvSpPr>
        <p:spPr>
          <a:xfrm>
            <a:off x="7332470" y="2845676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Pad 1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9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25F7B-018E-4BCE-B5BE-FED98C92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material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FB5220-6F63-4D2F-93AB-B99CD611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0EC34C2-2D2B-480B-BBF1-69D0AA325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9" y="1554163"/>
            <a:ext cx="5327954" cy="51673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E82603-77A9-42C0-A76F-7C486C45D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393" y="272773"/>
            <a:ext cx="6030167" cy="58848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49B5D6-DE8F-4626-81CB-78FDB1DA4EE3}"/>
              </a:ext>
            </a:extLst>
          </p:cNvPr>
          <p:cNvSpPr txBox="1"/>
          <p:nvPr/>
        </p:nvSpPr>
        <p:spPr>
          <a:xfrm>
            <a:off x="6515100" y="515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8CD04-9EA7-48DC-BE75-8798B18ECB82}"/>
              </a:ext>
            </a:extLst>
          </p:cNvPr>
          <p:cNvSpPr txBox="1"/>
          <p:nvPr/>
        </p:nvSpPr>
        <p:spPr>
          <a:xfrm>
            <a:off x="8039100" y="48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507CD-0384-480A-B3B8-24CECE009E0B}"/>
              </a:ext>
            </a:extLst>
          </p:cNvPr>
          <p:cNvSpPr txBox="1"/>
          <p:nvPr/>
        </p:nvSpPr>
        <p:spPr>
          <a:xfrm>
            <a:off x="10943347" y="4965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4C4D2-400D-45D2-85B5-A7757B134FB7}"/>
              </a:ext>
            </a:extLst>
          </p:cNvPr>
          <p:cNvSpPr txBox="1"/>
          <p:nvPr/>
        </p:nvSpPr>
        <p:spPr>
          <a:xfrm>
            <a:off x="9345172" y="4965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4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25F7B-018E-4BCE-B5BE-FED98C92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cm of </a:t>
            </a:r>
            <a:r>
              <a:rPr lang="en-US" dirty="0" err="1"/>
              <a:t>Ti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FB5220-6F63-4D2F-93AB-B99CD611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448950-BE35-4837-AD1E-4DA0A0986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4" y="1454339"/>
            <a:ext cx="4944736" cy="479564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E82412-7A15-4A81-A15B-E88454405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086" y="208672"/>
            <a:ext cx="6380613" cy="6226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7D37E2-D90D-4706-9247-13E46462FF8E}"/>
              </a:ext>
            </a:extLst>
          </p:cNvPr>
          <p:cNvSpPr txBox="1"/>
          <p:nvPr/>
        </p:nvSpPr>
        <p:spPr>
          <a:xfrm>
            <a:off x="6515100" y="515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ADEBD-7FF4-4026-937A-80D67F6229FD}"/>
              </a:ext>
            </a:extLst>
          </p:cNvPr>
          <p:cNvSpPr txBox="1"/>
          <p:nvPr/>
        </p:nvSpPr>
        <p:spPr>
          <a:xfrm>
            <a:off x="8039100" y="48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6EFDA-B26D-4E9F-8A25-896AA4FD1E6E}"/>
              </a:ext>
            </a:extLst>
          </p:cNvPr>
          <p:cNvSpPr txBox="1"/>
          <p:nvPr/>
        </p:nvSpPr>
        <p:spPr>
          <a:xfrm>
            <a:off x="11144448" y="51504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D8612C-BAB1-49F3-B98C-1CE12B95323C}"/>
              </a:ext>
            </a:extLst>
          </p:cNvPr>
          <p:cNvSpPr txBox="1"/>
          <p:nvPr/>
        </p:nvSpPr>
        <p:spPr>
          <a:xfrm>
            <a:off x="9598482" y="51504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941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сидит&#10;&#10;Автоматически созданное описание">
            <a:extLst>
              <a:ext uri="{FF2B5EF4-FFF2-40B4-BE49-F238E27FC236}">
                <a16:creationId xmlns:a16="http://schemas.microsoft.com/office/drawing/2014/main" id="{A9AF6B60-014F-45D5-B3B3-D7F390BEA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25" y="741780"/>
            <a:ext cx="6165592" cy="597969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F1960-B308-47A1-B5ED-9FC9EC6E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0242" cy="1325563"/>
          </a:xfrm>
        </p:spPr>
        <p:txBody>
          <a:bodyPr/>
          <a:lstStyle/>
          <a:p>
            <a:r>
              <a:rPr lang="en-US" dirty="0"/>
              <a:t>Beam smearing in simulation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58757-62DD-492A-8426-EF60059E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512804"/>
            <a:ext cx="5594684" cy="4351338"/>
          </a:xfrm>
        </p:spPr>
        <p:txBody>
          <a:bodyPr>
            <a:normAutofit/>
          </a:bodyPr>
          <a:lstStyle/>
          <a:p>
            <a:r>
              <a:rPr lang="en-US" dirty="0"/>
              <a:t>Beam is distributed uniformly in a circle of different radius</a:t>
            </a:r>
          </a:p>
          <a:p>
            <a:endParaRPr lang="en-US" dirty="0"/>
          </a:p>
          <a:p>
            <a:r>
              <a:rPr lang="en-US" dirty="0"/>
              <a:t> No visible effect of maximum position shift for “with” and “without” diffusion simulations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D2EACF-8583-4586-83E0-6E617F7A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CC019-B375-4396-A1A0-C31C7AD89621}"/>
              </a:ext>
            </a:extLst>
          </p:cNvPr>
          <p:cNvSpPr txBox="1"/>
          <p:nvPr/>
        </p:nvSpPr>
        <p:spPr>
          <a:xfrm>
            <a:off x="10076064" y="2862435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Pad 7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1E718-8746-43F9-899F-E4BF4523CC93}"/>
              </a:ext>
            </a:extLst>
          </p:cNvPr>
          <p:cNvSpPr txBox="1"/>
          <p:nvPr/>
        </p:nvSpPr>
        <p:spPr>
          <a:xfrm>
            <a:off x="8433325" y="3215008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Pad 16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A16CF-F026-46F1-AA39-FADA0BCF0B82}"/>
              </a:ext>
            </a:extLst>
          </p:cNvPr>
          <p:cNvSpPr txBox="1"/>
          <p:nvPr/>
        </p:nvSpPr>
        <p:spPr>
          <a:xfrm>
            <a:off x="7332470" y="2845676"/>
            <a:ext cx="71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Pad 1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8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87730-4C93-4EF5-AC23-4721F114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526614"/>
            <a:ext cx="10515600" cy="1029921"/>
          </a:xfrm>
        </p:spPr>
        <p:txBody>
          <a:bodyPr/>
          <a:lstStyle/>
          <a:p>
            <a:r>
              <a:rPr lang="en-US" dirty="0"/>
              <a:t>Further studies of noise + simulation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BB584-B365-4C38-853B-2BA2A76A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09.03.2020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7F477D-9B8B-46B0-84EA-F53AC8E6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A8EA-8A71-4BE7-867B-8BE591CBA3C0}" type="slidenum">
              <a:rPr lang="ru-RU" smtClean="0"/>
              <a:t>25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57E3299-65C4-49A9-BA57-1BB5195575A4}"/>
              </a:ext>
            </a:extLst>
          </p:cNvPr>
          <p:cNvSpPr/>
          <p:nvPr/>
        </p:nvSpPr>
        <p:spPr>
          <a:xfrm>
            <a:off x="4267200" y="217986"/>
            <a:ext cx="781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more details </a:t>
            </a:r>
            <a:r>
              <a:rPr lang="ru-RU" dirty="0">
                <a:hlinkClick r:id="rId2"/>
              </a:rPr>
              <a:t>https://github.com/aleksha/G4-Models/tree/master/Data/Noise</a:t>
            </a:r>
            <a:endParaRPr lang="en-US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2B95F-3A7A-46B5-988E-F093D109A6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2" y="2500316"/>
            <a:ext cx="3995298" cy="34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41A2F0-343A-467C-A79A-C7AD9D6074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0" y="2579077"/>
            <a:ext cx="4379009" cy="35792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2CAD7-1FEE-4D3E-9282-2BCEF3A4E14E}"/>
              </a:ext>
            </a:extLst>
          </p:cNvPr>
          <p:cNvSpPr txBox="1"/>
          <p:nvPr/>
        </p:nvSpPr>
        <p:spPr>
          <a:xfrm>
            <a:off x="439615" y="2232953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Noise in data (baseline corrected)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F2335-59F9-4BE8-9228-6354BBC1087D}"/>
              </a:ext>
            </a:extLst>
          </p:cNvPr>
          <p:cNvSpPr txBox="1"/>
          <p:nvPr/>
        </p:nvSpPr>
        <p:spPr>
          <a:xfrm>
            <a:off x="9231920" y="2256162"/>
            <a:ext cx="20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Generated noise</a:t>
            </a:r>
            <a:endParaRPr lang="ru-RU" b="1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54E4F99-A629-4EC5-A6DF-8FDA2FAD0DEE}"/>
              </a:ext>
            </a:extLst>
          </p:cNvPr>
          <p:cNvSpPr/>
          <p:nvPr/>
        </p:nvSpPr>
        <p:spPr>
          <a:xfrm>
            <a:off x="4114800" y="2929025"/>
            <a:ext cx="3511061" cy="342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distributions for real and imaginary part of frequency spectra using Fourier transformation;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these distributions using two gaussian hypotheses;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random spectrum out of these distributions;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inverse Fourier transformation to obtain spectrum of generated events.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: изогнутая вниз 11">
            <a:extLst>
              <a:ext uri="{FF2B5EF4-FFF2-40B4-BE49-F238E27FC236}">
                <a16:creationId xmlns:a16="http://schemas.microsoft.com/office/drawing/2014/main" id="{27D9CDBD-D36B-4D80-BF63-240E6947AAF6}"/>
              </a:ext>
            </a:extLst>
          </p:cNvPr>
          <p:cNvSpPr/>
          <p:nvPr/>
        </p:nvSpPr>
        <p:spPr>
          <a:xfrm>
            <a:off x="4114799" y="1602340"/>
            <a:ext cx="3868615" cy="8152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ECD46-1FC1-4635-B68D-5656F341307D}"/>
              </a:ext>
            </a:extLst>
          </p:cNvPr>
          <p:cNvSpPr txBox="1"/>
          <p:nvPr/>
        </p:nvSpPr>
        <p:spPr>
          <a:xfrm>
            <a:off x="7983414" y="1440882"/>
            <a:ext cx="4097215" cy="646331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Still to be implemented</a:t>
            </a:r>
          </a:p>
          <a:p>
            <a:r>
              <a:rPr lang="en-US" b="1" dirty="0"/>
              <a:t>We can have noise as a function of time!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3166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69EC0-1857-45A5-A447-7B498A10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calibration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F1DFC-8C13-4750-8B0A-7A23B4948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690688"/>
            <a:ext cx="10515600" cy="4351338"/>
          </a:xfrm>
        </p:spPr>
        <p:txBody>
          <a:bodyPr/>
          <a:lstStyle/>
          <a:p>
            <a:r>
              <a:rPr lang="en-US" dirty="0"/>
              <a:t>5,5 MeV alpha-particle create a signal with integral of 200000 ADC channels (private communication with Alexander </a:t>
            </a:r>
            <a:r>
              <a:rPr lang="en-US" dirty="0" err="1"/>
              <a:t>Inglessi</a:t>
            </a:r>
            <a:r>
              <a:rPr lang="en-US" dirty="0"/>
              <a:t>)</a:t>
            </a:r>
          </a:p>
          <a:p>
            <a:r>
              <a:rPr lang="en-US" dirty="0"/>
              <a:t>A fake 1 mm track with 5,5 MeV energy deposit is created</a:t>
            </a:r>
          </a:p>
          <a:p>
            <a:r>
              <a:rPr lang="en-US" dirty="0"/>
              <a:t>It produces  150684 ionization electrons</a:t>
            </a:r>
          </a:p>
          <a:p>
            <a:r>
              <a:rPr lang="en-US" dirty="0"/>
              <a:t>Integral for the Flash ADC spectrum is 152022</a:t>
            </a:r>
          </a:p>
          <a:p>
            <a:r>
              <a:rPr lang="en-US" dirty="0">
                <a:solidFill>
                  <a:srgbClr val="FF0000"/>
                </a:solidFill>
              </a:rPr>
              <a:t>1 electron has “weight” =  (200000 / 152022)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61B629-A0D8-4722-A1AA-8F1733CA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3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A4BE56-69BD-40C4-BCB0-6179474B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56A84B-AC15-4C8A-BA98-5BF7638B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3" y="655416"/>
            <a:ext cx="6927847" cy="15755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559D6A-12BB-4814-9837-A2DB63961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3" y="2093913"/>
            <a:ext cx="6927847" cy="1575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FEFB83-64FF-4184-BEA4-4B0DE112F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3" y="3424016"/>
            <a:ext cx="6927847" cy="15755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CDED02-8A1D-4DD4-A7F9-695DCE7C6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3" y="4862513"/>
            <a:ext cx="6927850" cy="1575564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C6F1BD1-FDF2-46FF-958B-1F281A7C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59317"/>
            <a:ext cx="4851400" cy="1325563"/>
          </a:xfrm>
        </p:spPr>
        <p:txBody>
          <a:bodyPr/>
          <a:lstStyle/>
          <a:p>
            <a:r>
              <a:rPr lang="en-US" dirty="0"/>
              <a:t>Flash ADC spectrum with noise (Pad 2)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65FC6-BC37-4804-9A60-9986D463C092}"/>
              </a:ext>
            </a:extLst>
          </p:cNvPr>
          <p:cNvSpPr txBox="1"/>
          <p:nvPr/>
        </p:nvSpPr>
        <p:spPr>
          <a:xfrm>
            <a:off x="6154510" y="824677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beam electrons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14BFD-7555-4CA7-B39C-8B9C6F682C75}"/>
              </a:ext>
            </a:extLst>
          </p:cNvPr>
          <p:cNvSpPr txBox="1"/>
          <p:nvPr/>
        </p:nvSpPr>
        <p:spPr>
          <a:xfrm>
            <a:off x="6096000" y="2396230"/>
            <a:ext cx="20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beam electrons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EEB63-6747-488B-9F60-56F0B0559D68}"/>
              </a:ext>
            </a:extLst>
          </p:cNvPr>
          <p:cNvSpPr txBox="1"/>
          <p:nvPr/>
        </p:nvSpPr>
        <p:spPr>
          <a:xfrm>
            <a:off x="5977589" y="3790434"/>
            <a:ext cx="21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beam electrons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764C3-3ECB-413C-BDF8-FD6B2AC163EA}"/>
              </a:ext>
            </a:extLst>
          </p:cNvPr>
          <p:cNvSpPr txBox="1"/>
          <p:nvPr/>
        </p:nvSpPr>
        <p:spPr>
          <a:xfrm>
            <a:off x="5860570" y="5160610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 beam electrons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4CC7F9-FE64-4FDC-A2E1-E83C4D5F7B54}"/>
              </a:ext>
            </a:extLst>
          </p:cNvPr>
          <p:cNvSpPr txBox="1"/>
          <p:nvPr/>
        </p:nvSpPr>
        <p:spPr>
          <a:xfrm>
            <a:off x="457200" y="2093913"/>
            <a:ext cx="4127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Relative electronic noise is suppressed by an increase of the cumulative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 procedure is quite slow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½ noise event / second for one CPU core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735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8684D3-CF31-4370-B269-B322D260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47550" cy="276265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6FBD8-490E-4A9F-8112-66F5E0EA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Cumulative noise baseline corrected spectrum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684E15-68A2-46AD-9E4E-834EA6A7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15985-D017-4B19-AC66-4B1958236B80}"/>
              </a:ext>
            </a:extLst>
          </p:cNvPr>
          <p:cNvSpPr txBox="1"/>
          <p:nvPr/>
        </p:nvSpPr>
        <p:spPr>
          <a:xfrm>
            <a:off x="1910870" y="3154010"/>
            <a:ext cx="18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noise events</a:t>
            </a:r>
            <a:endParaRPr lang="ru-RU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9E838E7-4270-46E2-B025-875570C5E03F}"/>
              </a:ext>
            </a:extLst>
          </p:cNvPr>
          <p:cNvSpPr/>
          <p:nvPr/>
        </p:nvSpPr>
        <p:spPr>
          <a:xfrm rot="20094577">
            <a:off x="6545091" y="4221333"/>
            <a:ext cx="1965664" cy="4640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43158-4BB4-4F04-95F2-7275A204E8D2}"/>
              </a:ext>
            </a:extLst>
          </p:cNvPr>
          <p:cNvSpPr txBox="1"/>
          <p:nvPr/>
        </p:nvSpPr>
        <p:spPr>
          <a:xfrm>
            <a:off x="1104900" y="5046964"/>
            <a:ext cx="6054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Is it a fluctuation or a problem?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14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D3E69-69EE-4B6F-AACB-4410ACDC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71" y="201657"/>
            <a:ext cx="10515600" cy="741011"/>
          </a:xfrm>
        </p:spPr>
        <p:txBody>
          <a:bodyPr/>
          <a:lstStyle/>
          <a:p>
            <a:r>
              <a:rPr lang="en-US" dirty="0"/>
              <a:t>Fluctuations scales down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B08661-8172-4869-BCD1-5CBBA51E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29</a:t>
            </a:fld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68D3D31-BA9D-4AD1-843C-7FBB12B5D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37" y="2018065"/>
            <a:ext cx="3836563" cy="373379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346B9B-53F8-4A69-AA8D-D04E5812C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16" y="1972031"/>
            <a:ext cx="3836564" cy="373379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CB4FDDC-2FC2-47C5-948F-F83E03846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4" y="1972030"/>
            <a:ext cx="3836563" cy="37337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F7FCDB-1F9C-481D-9A48-574918A20D59}"/>
              </a:ext>
            </a:extLst>
          </p:cNvPr>
          <p:cNvSpPr txBox="1"/>
          <p:nvPr/>
        </p:nvSpPr>
        <p:spPr>
          <a:xfrm>
            <a:off x="1537140" y="1787364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1k noise events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B16C38-803F-42D6-BD2F-1ED979662E2C}"/>
              </a:ext>
            </a:extLst>
          </p:cNvPr>
          <p:cNvSpPr txBox="1"/>
          <p:nvPr/>
        </p:nvSpPr>
        <p:spPr>
          <a:xfrm>
            <a:off x="5497561" y="1842930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noise events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D2BCE-BB78-4B6D-822A-829955EB02DE}"/>
              </a:ext>
            </a:extLst>
          </p:cNvPr>
          <p:cNvSpPr txBox="1"/>
          <p:nvPr/>
        </p:nvSpPr>
        <p:spPr>
          <a:xfrm>
            <a:off x="9457982" y="1898496"/>
            <a:ext cx="18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noise events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FB502E-3C7F-496D-A6B9-A06E6B6FD53C}"/>
              </a:ext>
            </a:extLst>
          </p:cNvPr>
          <p:cNvSpPr txBox="1"/>
          <p:nvPr/>
        </p:nvSpPr>
        <p:spPr>
          <a:xfrm>
            <a:off x="1182498" y="5701062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RMS = 8</a:t>
            </a:r>
            <a:r>
              <a:rPr lang="en-US" sz="3200" b="1" dirty="0"/>
              <a:t>×</a:t>
            </a:r>
            <a:r>
              <a:rPr lang="en-US" sz="3200" dirty="0"/>
              <a:t>10</a:t>
            </a:r>
            <a:r>
              <a:rPr lang="en-US" sz="3200" baseline="30000" dirty="0"/>
              <a:t>–5</a:t>
            </a:r>
            <a:endParaRPr lang="ru-RU" sz="3200" baseline="30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B04A23-224C-4118-8077-1160B45C4D98}"/>
              </a:ext>
            </a:extLst>
          </p:cNvPr>
          <p:cNvSpPr txBox="1"/>
          <p:nvPr/>
        </p:nvSpPr>
        <p:spPr>
          <a:xfrm>
            <a:off x="5149357" y="5751863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RMS = 4</a:t>
            </a:r>
            <a:r>
              <a:rPr lang="en-US" sz="3200" b="1" dirty="0"/>
              <a:t>×</a:t>
            </a:r>
            <a:r>
              <a:rPr lang="en-US" sz="3200" dirty="0"/>
              <a:t>10</a:t>
            </a:r>
            <a:r>
              <a:rPr lang="en-US" sz="3200" baseline="30000" dirty="0"/>
              <a:t>–5</a:t>
            </a:r>
            <a:endParaRPr lang="ru-RU" sz="3200" baseline="30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751980-BACF-44E2-A0F6-65EDD1C11D39}"/>
              </a:ext>
            </a:extLst>
          </p:cNvPr>
          <p:cNvSpPr txBox="1"/>
          <p:nvPr/>
        </p:nvSpPr>
        <p:spPr>
          <a:xfrm>
            <a:off x="9066374" y="5751864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RMS = 3</a:t>
            </a:r>
            <a:r>
              <a:rPr lang="en-US" sz="3200" b="1" dirty="0"/>
              <a:t>×</a:t>
            </a:r>
            <a:r>
              <a:rPr lang="en-US" sz="3200" dirty="0"/>
              <a:t>10</a:t>
            </a:r>
            <a:r>
              <a:rPr lang="en-US" sz="3200" baseline="30000" dirty="0"/>
              <a:t>–5</a:t>
            </a:r>
            <a:endParaRPr lang="ru-RU" sz="3200" baseline="30000" dirty="0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B491E950-86E5-4559-939E-F8947C3E45A4}"/>
              </a:ext>
            </a:extLst>
          </p:cNvPr>
          <p:cNvSpPr/>
          <p:nvPr/>
        </p:nvSpPr>
        <p:spPr>
          <a:xfrm rot="2887501">
            <a:off x="8881783" y="4590823"/>
            <a:ext cx="1084509" cy="24775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BE78848A-7594-4568-8DEA-83DB90C8120B}"/>
              </a:ext>
            </a:extLst>
          </p:cNvPr>
          <p:cNvSpPr/>
          <p:nvPr/>
        </p:nvSpPr>
        <p:spPr>
          <a:xfrm rot="2887501">
            <a:off x="4885785" y="4501922"/>
            <a:ext cx="1084509" cy="24775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13D9B1-3A42-4819-83AC-DCB609620E90}"/>
              </a:ext>
            </a:extLst>
          </p:cNvPr>
          <p:cNvSpPr txBox="1"/>
          <p:nvPr/>
        </p:nvSpPr>
        <p:spPr>
          <a:xfrm>
            <a:off x="566671" y="6279386"/>
            <a:ext cx="690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NOTE: it isn’t and shouldn’t be a Gaussian distribution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AE2DA8-853D-433F-A94A-567DB5EB630F}"/>
              </a:ext>
            </a:extLst>
          </p:cNvPr>
          <p:cNvSpPr txBox="1"/>
          <p:nvPr/>
        </p:nvSpPr>
        <p:spPr>
          <a:xfrm>
            <a:off x="434594" y="1174119"/>
            <a:ext cx="112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Project cumulative distribution on its y-axis, which is scaled to averaged number </a:t>
            </a:r>
            <a:r>
              <a:rPr lang="en-US" sz="2000" b="1" dirty="0"/>
              <a:t>(</a:t>
            </a:r>
            <a:r>
              <a:rPr lang="en-US" sz="2000" b="1" dirty="0" err="1"/>
              <a:t>BinVal</a:t>
            </a:r>
            <a:r>
              <a:rPr lang="en-US" sz="2000" b="1" dirty="0"/>
              <a:t>- </a:t>
            </a:r>
            <a:r>
              <a:rPr lang="en-US" sz="2000" b="1" dirty="0" err="1"/>
              <a:t>AvVal</a:t>
            </a:r>
            <a:r>
              <a:rPr lang="en-US" sz="2000" b="1" dirty="0"/>
              <a:t>) / </a:t>
            </a:r>
            <a:r>
              <a:rPr lang="en-US" sz="2000" b="1" dirty="0" err="1"/>
              <a:t>AvVal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7461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03E05-2705-4F6D-8684-90C6DAF4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433F2-0D0E-4E4D-A795-945D22B2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720 GeV electrons as a beam</a:t>
            </a:r>
          </a:p>
          <a:p>
            <a:r>
              <a:rPr lang="en-US" dirty="0"/>
              <a:t>Simplified model</a:t>
            </a:r>
          </a:p>
          <a:p>
            <a:pPr lvl="1"/>
            <a:r>
              <a:rPr lang="en-US" dirty="0"/>
              <a:t>Silicon detectors and scintillators at entrance and exit.</a:t>
            </a:r>
          </a:p>
          <a:p>
            <a:pPr lvl="1"/>
            <a:r>
              <a:rPr lang="en-US" dirty="0"/>
              <a:t>Be windows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, 20 atm as a single volume</a:t>
            </a:r>
          </a:p>
          <a:p>
            <a:r>
              <a:rPr lang="en-US" dirty="0"/>
              <a:t>Geant-4 with standard physics lists</a:t>
            </a:r>
          </a:p>
          <a:p>
            <a:r>
              <a:rPr lang="en-US" dirty="0"/>
              <a:t>Energy deposit at each tracking step is placed into a center of this step [</a:t>
            </a:r>
            <a:r>
              <a:rPr lang="en-US" dirty="0">
                <a:solidFill>
                  <a:srgbClr val="FF0000"/>
                </a:solidFill>
              </a:rPr>
              <a:t>should be improved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8D6D2F-9558-4A6F-B8F2-74458FE5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89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C7AD4-3E31-4CAD-ACBB-5DE55EEC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en-US" dirty="0"/>
              <a:t>Maximum shift due to noise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074EC6-EB2A-4050-BF78-AA970D1D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 descr="Изображение выглядит как черный, мужчина, молодо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B16DE1EF-12D0-4804-968D-24C8F29CA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26" y="2394744"/>
            <a:ext cx="4039751" cy="3917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7E24B4-E579-443C-8286-43F1648F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49" y="2387600"/>
            <a:ext cx="4039751" cy="39179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1AB45D-B86F-401C-AE84-C9A08DEA7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" y="2387600"/>
            <a:ext cx="4039752" cy="3917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ACE3F7-C9A6-4D73-80FD-30D6756B4DCB}"/>
              </a:ext>
            </a:extLst>
          </p:cNvPr>
          <p:cNvSpPr txBox="1"/>
          <p:nvPr/>
        </p:nvSpPr>
        <p:spPr>
          <a:xfrm>
            <a:off x="838200" y="1089055"/>
            <a:ext cx="942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Peak is placed to the random location of cumulative noise spectrum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Shift of maximum for signal + noise (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) </a:t>
            </a:r>
            <a:r>
              <a:rPr lang="en-US" sz="2400" dirty="0" err="1"/>
              <a:t>wrt</a:t>
            </a:r>
            <a:r>
              <a:rPr lang="en-US" sz="2400" dirty="0"/>
              <a:t>. pure signal 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fit examples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6954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06046F-9DFF-4FB3-8A88-9A087FBA1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58" y="1124971"/>
            <a:ext cx="5238342" cy="50980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8E65-D96C-4F6A-8804-4D60999A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for shift for 10k events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62332A-2CD5-495F-9158-BA52D951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9BDC0-EFC0-48BC-86BC-F7BE3C321FF7}"/>
              </a:ext>
            </a:extLst>
          </p:cNvPr>
          <p:cNvSpPr txBox="1"/>
          <p:nvPr/>
        </p:nvSpPr>
        <p:spPr>
          <a:xfrm>
            <a:off x="457200" y="1690688"/>
            <a:ext cx="4787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random places for signal peak at  the noise spectrum. Signal shape at the peak region and cumulative noise spectra are same!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RMS for maximum with peak position fitting procedure 7,3 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Mean value for signals in the range ( Bin of maximum +/- 10 bins) is very dangerous estimator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476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0B02EE-EE2F-4038-8DE0-DC1E33371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44" y="1189038"/>
            <a:ext cx="5309531" cy="51673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8E65-D96C-4F6A-8804-4D60999A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for shift for 100k events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62332A-2CD5-495F-9158-BA52D951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9BDC0-EFC0-48BC-86BC-F7BE3C321FF7}"/>
              </a:ext>
            </a:extLst>
          </p:cNvPr>
          <p:cNvSpPr txBox="1"/>
          <p:nvPr/>
        </p:nvSpPr>
        <p:spPr>
          <a:xfrm>
            <a:off x="457200" y="1690688"/>
            <a:ext cx="4787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random places for signal peak at  the noise spectrum. Signal shape at the peak region and cumulative noise spectra are same!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RMS for maximum with peak position fitting procedure 5,1 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Mean value for signals in the range ( Bin of maximum +/- 10 bins) is very dangerous estimator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9075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6B330-A87E-4296-A81E-5A834175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6384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Final model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AA6EBE-E0B1-451A-A532-6C71DEDA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88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27F87-AE36-46B9-A5F6-E4D8AA9B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35" y="173221"/>
            <a:ext cx="10515600" cy="948520"/>
          </a:xfrm>
        </p:spPr>
        <p:txBody>
          <a:bodyPr/>
          <a:lstStyle/>
          <a:p>
            <a:r>
              <a:rPr lang="en-US" dirty="0"/>
              <a:t>Final GEANT Model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54AFF7-1F62-4D21-BCE0-285FAFF2F7C5}"/>
              </a:ext>
            </a:extLst>
          </p:cNvPr>
          <p:cNvSpPr/>
          <p:nvPr/>
        </p:nvSpPr>
        <p:spPr>
          <a:xfrm>
            <a:off x="9518063" y="1632462"/>
            <a:ext cx="276038" cy="432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D5731B9-75DE-4FD1-BEFE-D9C40002A121}"/>
              </a:ext>
            </a:extLst>
          </p:cNvPr>
          <p:cNvSpPr/>
          <p:nvPr/>
        </p:nvSpPr>
        <p:spPr>
          <a:xfrm>
            <a:off x="4659985" y="1646749"/>
            <a:ext cx="3586162" cy="431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18830B5-3844-424E-84E6-3FC262696D2E}"/>
              </a:ext>
            </a:extLst>
          </p:cNvPr>
          <p:cNvCxnSpPr/>
          <p:nvPr/>
        </p:nvCxnSpPr>
        <p:spPr>
          <a:xfrm>
            <a:off x="252564" y="3797018"/>
            <a:ext cx="19145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26746F-1001-4832-837C-F2F194713BF5}"/>
              </a:ext>
            </a:extLst>
          </p:cNvPr>
          <p:cNvSpPr txBox="1"/>
          <p:nvPr/>
        </p:nvSpPr>
        <p:spPr>
          <a:xfrm>
            <a:off x="614362" y="3318387"/>
            <a:ext cx="196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720 MeV electrons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DD0BF-AFC6-4603-9FCA-DBB90F9E144D}"/>
              </a:ext>
            </a:extLst>
          </p:cNvPr>
          <p:cNvSpPr txBox="1"/>
          <p:nvPr/>
        </p:nvSpPr>
        <p:spPr>
          <a:xfrm>
            <a:off x="7433171" y="1246209"/>
            <a:ext cx="12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Ti</a:t>
            </a:r>
            <a:r>
              <a:rPr lang="en-US" b="1" dirty="0">
                <a:solidFill>
                  <a:srgbClr val="FF0000"/>
                </a:solidFill>
              </a:rPr>
              <a:t>, 0.5 mm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288A6-4F3D-4BC1-8AAF-53397419CED1}"/>
              </a:ext>
            </a:extLst>
          </p:cNvPr>
          <p:cNvSpPr txBox="1"/>
          <p:nvPr/>
        </p:nvSpPr>
        <p:spPr>
          <a:xfrm>
            <a:off x="6614183" y="1810828"/>
            <a:ext cx="161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 (20 atm.)</a:t>
            </a:r>
          </a:p>
          <a:p>
            <a:r>
              <a:rPr lang="en-US" b="1" dirty="0"/>
              <a:t>700 mm</a:t>
            </a:r>
            <a:endParaRPr lang="ru-RU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03EBEA-080F-42BE-A809-11E8DCD6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34</a:t>
            </a:fld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132D0D8-A9A2-43B7-B597-2E70C410160E}"/>
              </a:ext>
            </a:extLst>
          </p:cNvPr>
          <p:cNvCxnSpPr/>
          <p:nvPr/>
        </p:nvCxnSpPr>
        <p:spPr>
          <a:xfrm>
            <a:off x="271934" y="3797018"/>
            <a:ext cx="1114085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29366D-4847-40B2-8E39-353C3890F101}"/>
              </a:ext>
            </a:extLst>
          </p:cNvPr>
          <p:cNvCxnSpPr>
            <a:cxnSpLocks/>
          </p:cNvCxnSpPr>
          <p:nvPr/>
        </p:nvCxnSpPr>
        <p:spPr>
          <a:xfrm flipV="1">
            <a:off x="6437210" y="1340810"/>
            <a:ext cx="0" cy="51779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2E8FD6-59C8-4FB4-AEA4-B1807F0F900E}"/>
              </a:ext>
            </a:extLst>
          </p:cNvPr>
          <p:cNvSpPr txBox="1"/>
          <p:nvPr/>
        </p:nvSpPr>
        <p:spPr>
          <a:xfrm>
            <a:off x="6386304" y="9231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E0578-1F9D-40D2-BAD0-1219D9318E2B}"/>
              </a:ext>
            </a:extLst>
          </p:cNvPr>
          <p:cNvSpPr txBox="1"/>
          <p:nvPr/>
        </p:nvSpPr>
        <p:spPr>
          <a:xfrm>
            <a:off x="11311217" y="331838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3020CD2-7124-4C2B-AD9D-04529438614A}"/>
              </a:ext>
            </a:extLst>
          </p:cNvPr>
          <p:cNvSpPr/>
          <p:nvPr/>
        </p:nvSpPr>
        <p:spPr>
          <a:xfrm>
            <a:off x="8945407" y="1632460"/>
            <a:ext cx="136805" cy="432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3B0D8-E715-4E2B-BB6C-7A5E170295FF}"/>
              </a:ext>
            </a:extLst>
          </p:cNvPr>
          <p:cNvSpPr txBox="1"/>
          <p:nvPr/>
        </p:nvSpPr>
        <p:spPr>
          <a:xfrm>
            <a:off x="8112939" y="972272"/>
            <a:ext cx="14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Si, 0.25 mm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53510F7-97E0-4E93-ABCC-7E5DE0454E2C}"/>
              </a:ext>
            </a:extLst>
          </p:cNvPr>
          <p:cNvSpPr/>
          <p:nvPr/>
        </p:nvSpPr>
        <p:spPr>
          <a:xfrm>
            <a:off x="8397189" y="1656464"/>
            <a:ext cx="136803" cy="4329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811F52-5B79-4DC2-A7AD-3440204CAF06}"/>
              </a:ext>
            </a:extLst>
          </p:cNvPr>
          <p:cNvSpPr txBox="1"/>
          <p:nvPr/>
        </p:nvSpPr>
        <p:spPr>
          <a:xfrm>
            <a:off x="9388782" y="1084587"/>
            <a:ext cx="207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Scintillator, 10 mm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D374F0D-138F-43CD-8CE1-EB6A1602E30D}"/>
              </a:ext>
            </a:extLst>
          </p:cNvPr>
          <p:cNvSpPr/>
          <p:nvPr/>
        </p:nvSpPr>
        <p:spPr>
          <a:xfrm>
            <a:off x="3857087" y="1656464"/>
            <a:ext cx="276038" cy="432911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2FCD64D-B2D8-48AB-8C09-DBE759258008}"/>
              </a:ext>
            </a:extLst>
          </p:cNvPr>
          <p:cNvSpPr/>
          <p:nvPr/>
        </p:nvSpPr>
        <p:spPr>
          <a:xfrm>
            <a:off x="3271122" y="1632461"/>
            <a:ext cx="136805" cy="432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9138249-467F-413D-A872-10FE647E1887}"/>
              </a:ext>
            </a:extLst>
          </p:cNvPr>
          <p:cNvSpPr/>
          <p:nvPr/>
        </p:nvSpPr>
        <p:spPr>
          <a:xfrm>
            <a:off x="4432302" y="1643781"/>
            <a:ext cx="148508" cy="4329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A2B4BB-64AF-4C1C-A34F-CC4C46C79401}"/>
              </a:ext>
            </a:extLst>
          </p:cNvPr>
          <p:cNvSpPr txBox="1"/>
          <p:nvPr/>
        </p:nvSpPr>
        <p:spPr>
          <a:xfrm>
            <a:off x="1971362" y="1349188"/>
            <a:ext cx="14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Si, 0.25 mm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869C9A-209B-484F-B90F-A4EE540FF06E}"/>
              </a:ext>
            </a:extLst>
          </p:cNvPr>
          <p:cNvSpPr txBox="1"/>
          <p:nvPr/>
        </p:nvSpPr>
        <p:spPr>
          <a:xfrm>
            <a:off x="1744632" y="888783"/>
            <a:ext cx="478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Scintillator, 10 mm (removed in last versions)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884817-BB15-4555-8D53-CD72A7CD1271}"/>
              </a:ext>
            </a:extLst>
          </p:cNvPr>
          <p:cNvSpPr txBox="1"/>
          <p:nvPr/>
        </p:nvSpPr>
        <p:spPr>
          <a:xfrm>
            <a:off x="8025713" y="6063070"/>
            <a:ext cx="140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+350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6FDE2F-88AB-4550-88EA-491B518CEE81}"/>
              </a:ext>
            </a:extLst>
          </p:cNvPr>
          <p:cNvSpPr txBox="1"/>
          <p:nvPr/>
        </p:nvSpPr>
        <p:spPr>
          <a:xfrm>
            <a:off x="4312840" y="6039776"/>
            <a:ext cx="140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-350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78ABE-15B0-413D-A74B-2BA461F0B64F}"/>
              </a:ext>
            </a:extLst>
          </p:cNvPr>
          <p:cNvSpPr txBox="1"/>
          <p:nvPr/>
        </p:nvSpPr>
        <p:spPr>
          <a:xfrm>
            <a:off x="10550232" y="3940191"/>
            <a:ext cx="138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simulation frame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220793-3600-426C-B003-7F98AEE6FDE7}"/>
              </a:ext>
            </a:extLst>
          </p:cNvPr>
          <p:cNvSpPr txBox="1"/>
          <p:nvPr/>
        </p:nvSpPr>
        <p:spPr>
          <a:xfrm>
            <a:off x="7482777" y="110097"/>
            <a:ext cx="470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 mm gaps between detectors as well as between detector and berylliums</a:t>
            </a:r>
            <a:endParaRPr lang="ru-R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09D47-B207-40C1-8A01-3F40FFCF5243}"/>
              </a:ext>
            </a:extLst>
          </p:cNvPr>
          <p:cNvSpPr txBox="1"/>
          <p:nvPr/>
        </p:nvSpPr>
        <p:spPr>
          <a:xfrm>
            <a:off x="6470966" y="605551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CFAE5E-E066-4201-AD1A-507292B9118B}"/>
              </a:ext>
            </a:extLst>
          </p:cNvPr>
          <p:cNvSpPr txBox="1"/>
          <p:nvPr/>
        </p:nvSpPr>
        <p:spPr>
          <a:xfrm>
            <a:off x="4144735" y="1145035"/>
            <a:ext cx="12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Ti</a:t>
            </a:r>
            <a:r>
              <a:rPr lang="en-US" b="1" dirty="0">
                <a:solidFill>
                  <a:srgbClr val="FF0000"/>
                </a:solidFill>
              </a:rPr>
              <a:t>, 0.5 mm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5645C9-BBC3-4BF4-9F17-F3AEC96B722E}"/>
              </a:ext>
            </a:extLst>
          </p:cNvPr>
          <p:cNvSpPr txBox="1"/>
          <p:nvPr/>
        </p:nvSpPr>
        <p:spPr>
          <a:xfrm>
            <a:off x="334409" y="4087257"/>
            <a:ext cx="2365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Beam is uniformly distributed in a circle with radius of 0,1 mm</a:t>
            </a:r>
          </a:p>
          <a:p>
            <a:endParaRPr lang="en-US" b="1" dirty="0"/>
          </a:p>
          <a:p>
            <a:r>
              <a:rPr lang="en-US" b="1" dirty="0"/>
              <a:t>No angular beam divergence!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90204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CC18BCF-53AA-44B4-8E38-119B44AC3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0" y="136525"/>
            <a:ext cx="6373401" cy="62198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ED51B-4AB3-4C94-813D-AA92B9A5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2" y="279400"/>
            <a:ext cx="10515600" cy="1325563"/>
          </a:xfrm>
        </p:spPr>
        <p:txBody>
          <a:bodyPr/>
          <a:lstStyle/>
          <a:p>
            <a:r>
              <a:rPr lang="en-US" dirty="0"/>
              <a:t>Distributions on pads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9DC83B-21EE-405A-8068-85CB7875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59428-5FE6-4023-B18D-9BBCD033B53E}"/>
              </a:ext>
            </a:extLst>
          </p:cNvPr>
          <p:cNvSpPr txBox="1"/>
          <p:nvPr/>
        </p:nvSpPr>
        <p:spPr>
          <a:xfrm>
            <a:off x="6558650" y="501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3EE81-3BB5-4BC0-A14B-2E34E8D9DF5F}"/>
              </a:ext>
            </a:extLst>
          </p:cNvPr>
          <p:cNvSpPr txBox="1"/>
          <p:nvPr/>
        </p:nvSpPr>
        <p:spPr>
          <a:xfrm>
            <a:off x="8164681" y="501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BFDB5-9F94-4F87-A4E7-93621DC2B3F9}"/>
              </a:ext>
            </a:extLst>
          </p:cNvPr>
          <p:cNvSpPr txBox="1"/>
          <p:nvPr/>
        </p:nvSpPr>
        <p:spPr>
          <a:xfrm>
            <a:off x="11291794" y="5118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BACCE-7DA8-4314-A183-CEC756ED9954}"/>
              </a:ext>
            </a:extLst>
          </p:cNvPr>
          <p:cNvSpPr txBox="1"/>
          <p:nvPr/>
        </p:nvSpPr>
        <p:spPr>
          <a:xfrm>
            <a:off x="9693619" y="5118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E786099-E7CC-4CA0-AC9B-53AB167E2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02" y="1434862"/>
            <a:ext cx="5074488" cy="4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50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50B8-1165-4120-865C-DC58463C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6225"/>
            <a:ext cx="10515600" cy="930275"/>
          </a:xfrm>
        </p:spPr>
        <p:txBody>
          <a:bodyPr/>
          <a:lstStyle/>
          <a:p>
            <a:r>
              <a:rPr lang="en-US" dirty="0"/>
              <a:t>Flash ADC spectra for 25k events (no noise)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386C30-32D0-4F91-9009-F2630176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35D3AF-1B62-4F64-9822-A5B592DD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670300"/>
            <a:ext cx="11391900" cy="259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E316FD-16B0-45AC-ADF4-565D7145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162050"/>
            <a:ext cx="11391900" cy="259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877485-522E-407D-A265-B2071E0C55C6}"/>
              </a:ext>
            </a:extLst>
          </p:cNvPr>
          <p:cNvSpPr txBox="1"/>
          <p:nvPr/>
        </p:nvSpPr>
        <p:spPr>
          <a:xfrm>
            <a:off x="9359900" y="1725632"/>
            <a:ext cx="8177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 01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Pad 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17472-31A5-4C49-BA3B-60EEB0C18AB8}"/>
              </a:ext>
            </a:extLst>
          </p:cNvPr>
          <p:cNvSpPr txBox="1"/>
          <p:nvPr/>
        </p:nvSpPr>
        <p:spPr>
          <a:xfrm>
            <a:off x="3504086" y="1725632"/>
            <a:ext cx="2751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 diffusion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With longitudinal diffusion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62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F2D81-C03F-4A68-A888-A6BC8F7A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100k with noise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453E5B-6785-4CB9-97B1-60EAEF40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9C8F54-89B2-4257-961B-38E73488A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6" y="2065665"/>
            <a:ext cx="11989328" cy="2726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9CA7B-43F0-40D0-98DE-7C8715176729}"/>
              </a:ext>
            </a:extLst>
          </p:cNvPr>
          <p:cNvSpPr txBox="1"/>
          <p:nvPr/>
        </p:nvSpPr>
        <p:spPr>
          <a:xfrm>
            <a:off x="9055100" y="2928699"/>
            <a:ext cx="81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AA6FD-ECB3-4198-AD47-612CFC0B3103}"/>
              </a:ext>
            </a:extLst>
          </p:cNvPr>
          <p:cNvSpPr txBox="1"/>
          <p:nvPr/>
        </p:nvSpPr>
        <p:spPr>
          <a:xfrm>
            <a:off x="3504086" y="2494448"/>
            <a:ext cx="2751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 diffusion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With longitudinal diffusion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26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A35E16-8569-4186-8D17-2BD1C55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719B77D-A05C-45CE-A3C8-E72889CF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4271"/>
            <a:ext cx="5930900" cy="5752079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739E3EA-A855-4740-9390-22297B774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52961"/>
            <a:ext cx="5930900" cy="5752078"/>
          </a:xfrm>
          <a:prstGeom prst="rect">
            <a:avLst/>
          </a:prstGeom>
        </p:spPr>
      </p:pic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E5E83609-38C0-469D-8EBD-1BB22036E031}"/>
              </a:ext>
            </a:extLst>
          </p:cNvPr>
          <p:cNvSpPr/>
          <p:nvPr/>
        </p:nvSpPr>
        <p:spPr>
          <a:xfrm>
            <a:off x="6959600" y="3662874"/>
            <a:ext cx="520700" cy="578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7935B-2D3A-4BD0-BF31-3750BC30CCCB}"/>
              </a:ext>
            </a:extLst>
          </p:cNvPr>
          <p:cNvSpPr txBox="1"/>
          <p:nvPr/>
        </p:nvSpPr>
        <p:spPr>
          <a:xfrm>
            <a:off x="6921500" y="2650253"/>
            <a:ext cx="191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Only this pad contains electronics' noise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B40E4862-BECC-415A-B08B-9C87A9D30214}"/>
              </a:ext>
            </a:extLst>
          </p:cNvPr>
          <p:cNvSpPr/>
          <p:nvPr/>
        </p:nvSpPr>
        <p:spPr>
          <a:xfrm>
            <a:off x="1244600" y="3573583"/>
            <a:ext cx="520700" cy="578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A5879-6E31-499B-A6FE-20400283A519}"/>
              </a:ext>
            </a:extLst>
          </p:cNvPr>
          <p:cNvSpPr txBox="1"/>
          <p:nvPr/>
        </p:nvSpPr>
        <p:spPr>
          <a:xfrm>
            <a:off x="1244600" y="2556980"/>
            <a:ext cx="191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Only this pad contains electronics' noise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FF920-44B8-4FDC-A488-7EF095FAC2AB}"/>
              </a:ext>
            </a:extLst>
          </p:cNvPr>
          <p:cNvSpPr txBox="1"/>
          <p:nvPr/>
        </p:nvSpPr>
        <p:spPr>
          <a:xfrm>
            <a:off x="2806700" y="4022841"/>
            <a:ext cx="298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 scatter around a smooth curve indicates the accuracy of the estimate!</a:t>
            </a:r>
            <a:endParaRPr lang="ru-RU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71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3F5D14-268E-4CA9-B310-8871A477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985336"/>
            <a:ext cx="5753100" cy="5598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8E65-D96C-4F6A-8804-4D60999A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for shift for 100k events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62332A-2CD5-495F-9158-BA52D951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39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9BDC0-EFC0-48BC-86BC-F7BE3C321FF7}"/>
              </a:ext>
            </a:extLst>
          </p:cNvPr>
          <p:cNvSpPr txBox="1"/>
          <p:nvPr/>
        </p:nvSpPr>
        <p:spPr>
          <a:xfrm>
            <a:off x="457200" y="1690688"/>
            <a:ext cx="4787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random places for signal peak at  the noise spectrum. Signal shape at the peak region and cumulative noise spectra are same!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RMS for maximum with peak position fitting procedure 6,7 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Mean value for signals in the range ( Bin of maximum +/- 10 bins) is very dangerous estimator RMS = 17,9 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52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27F87-AE36-46B9-A5F6-E4D8AA9B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35" y="173221"/>
            <a:ext cx="10515600" cy="948520"/>
          </a:xfrm>
        </p:spPr>
        <p:txBody>
          <a:bodyPr/>
          <a:lstStyle/>
          <a:p>
            <a:r>
              <a:rPr lang="en-US" dirty="0"/>
              <a:t>GEANT Model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54AFF7-1F62-4D21-BCE0-285FAFF2F7C5}"/>
              </a:ext>
            </a:extLst>
          </p:cNvPr>
          <p:cNvSpPr/>
          <p:nvPr/>
        </p:nvSpPr>
        <p:spPr>
          <a:xfrm>
            <a:off x="9518063" y="1632462"/>
            <a:ext cx="276038" cy="432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D5731B9-75DE-4FD1-BEFE-D9C40002A121}"/>
              </a:ext>
            </a:extLst>
          </p:cNvPr>
          <p:cNvSpPr/>
          <p:nvPr/>
        </p:nvSpPr>
        <p:spPr>
          <a:xfrm>
            <a:off x="4659985" y="1646749"/>
            <a:ext cx="3586162" cy="431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18830B5-3844-424E-84E6-3FC262696D2E}"/>
              </a:ext>
            </a:extLst>
          </p:cNvPr>
          <p:cNvCxnSpPr/>
          <p:nvPr/>
        </p:nvCxnSpPr>
        <p:spPr>
          <a:xfrm>
            <a:off x="252564" y="3797018"/>
            <a:ext cx="19145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26746F-1001-4832-837C-F2F194713BF5}"/>
              </a:ext>
            </a:extLst>
          </p:cNvPr>
          <p:cNvSpPr txBox="1"/>
          <p:nvPr/>
        </p:nvSpPr>
        <p:spPr>
          <a:xfrm>
            <a:off x="614362" y="3318387"/>
            <a:ext cx="196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720 MeV electrons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DD0BF-AFC6-4603-9FCA-DBB90F9E144D}"/>
              </a:ext>
            </a:extLst>
          </p:cNvPr>
          <p:cNvSpPr txBox="1"/>
          <p:nvPr/>
        </p:nvSpPr>
        <p:spPr>
          <a:xfrm>
            <a:off x="4081931" y="1207567"/>
            <a:ext cx="12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Be, 0.1 mm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288A6-4F3D-4BC1-8AAF-53397419CED1}"/>
              </a:ext>
            </a:extLst>
          </p:cNvPr>
          <p:cNvSpPr txBox="1"/>
          <p:nvPr/>
        </p:nvSpPr>
        <p:spPr>
          <a:xfrm>
            <a:off x="6614183" y="1810828"/>
            <a:ext cx="161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b="1" dirty="0"/>
              <a:t> (20 atm.)</a:t>
            </a:r>
          </a:p>
          <a:p>
            <a:r>
              <a:rPr lang="en-US" b="1" dirty="0"/>
              <a:t>700 mm</a:t>
            </a:r>
            <a:endParaRPr lang="ru-RU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03EBEA-080F-42BE-A809-11E8DCD6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4</a:t>
            </a:fld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132D0D8-A9A2-43B7-B597-2E70C410160E}"/>
              </a:ext>
            </a:extLst>
          </p:cNvPr>
          <p:cNvCxnSpPr/>
          <p:nvPr/>
        </p:nvCxnSpPr>
        <p:spPr>
          <a:xfrm>
            <a:off x="271934" y="3797018"/>
            <a:ext cx="1114085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29366D-4847-40B2-8E39-353C3890F101}"/>
              </a:ext>
            </a:extLst>
          </p:cNvPr>
          <p:cNvCxnSpPr>
            <a:cxnSpLocks/>
          </p:cNvCxnSpPr>
          <p:nvPr/>
        </p:nvCxnSpPr>
        <p:spPr>
          <a:xfrm flipV="1">
            <a:off x="6437210" y="1340810"/>
            <a:ext cx="0" cy="51779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2E8FD6-59C8-4FB4-AEA4-B1807F0F900E}"/>
              </a:ext>
            </a:extLst>
          </p:cNvPr>
          <p:cNvSpPr txBox="1"/>
          <p:nvPr/>
        </p:nvSpPr>
        <p:spPr>
          <a:xfrm>
            <a:off x="6386304" y="9231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E0578-1F9D-40D2-BAD0-1219D9318E2B}"/>
              </a:ext>
            </a:extLst>
          </p:cNvPr>
          <p:cNvSpPr txBox="1"/>
          <p:nvPr/>
        </p:nvSpPr>
        <p:spPr>
          <a:xfrm>
            <a:off x="11311217" y="331838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3020CD2-7124-4C2B-AD9D-04529438614A}"/>
              </a:ext>
            </a:extLst>
          </p:cNvPr>
          <p:cNvSpPr/>
          <p:nvPr/>
        </p:nvSpPr>
        <p:spPr>
          <a:xfrm>
            <a:off x="8945407" y="1632460"/>
            <a:ext cx="136805" cy="432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3B0D8-E715-4E2B-BB6C-7A5E170295FF}"/>
              </a:ext>
            </a:extLst>
          </p:cNvPr>
          <p:cNvSpPr txBox="1"/>
          <p:nvPr/>
        </p:nvSpPr>
        <p:spPr>
          <a:xfrm>
            <a:off x="8214436" y="1151068"/>
            <a:ext cx="14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Si, 0.25 mm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53510F7-97E0-4E93-ABCC-7E5DE0454E2C}"/>
              </a:ext>
            </a:extLst>
          </p:cNvPr>
          <p:cNvSpPr/>
          <p:nvPr/>
        </p:nvSpPr>
        <p:spPr>
          <a:xfrm>
            <a:off x="8397189" y="1656464"/>
            <a:ext cx="45719" cy="4329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811F52-5B79-4DC2-A7AD-3440204CAF06}"/>
              </a:ext>
            </a:extLst>
          </p:cNvPr>
          <p:cNvSpPr txBox="1"/>
          <p:nvPr/>
        </p:nvSpPr>
        <p:spPr>
          <a:xfrm>
            <a:off x="9388782" y="1084587"/>
            <a:ext cx="207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Scintillator, 10 mm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D374F0D-138F-43CD-8CE1-EB6A1602E30D}"/>
              </a:ext>
            </a:extLst>
          </p:cNvPr>
          <p:cNvSpPr/>
          <p:nvPr/>
        </p:nvSpPr>
        <p:spPr>
          <a:xfrm>
            <a:off x="3857087" y="1656464"/>
            <a:ext cx="276038" cy="432911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2FCD64D-B2D8-48AB-8C09-DBE759258008}"/>
              </a:ext>
            </a:extLst>
          </p:cNvPr>
          <p:cNvSpPr/>
          <p:nvPr/>
        </p:nvSpPr>
        <p:spPr>
          <a:xfrm>
            <a:off x="3271122" y="1632461"/>
            <a:ext cx="136805" cy="4329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9138249-467F-413D-A872-10FE647E1887}"/>
              </a:ext>
            </a:extLst>
          </p:cNvPr>
          <p:cNvSpPr/>
          <p:nvPr/>
        </p:nvSpPr>
        <p:spPr>
          <a:xfrm>
            <a:off x="4535090" y="1643781"/>
            <a:ext cx="45719" cy="4329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A2B4BB-64AF-4C1C-A34F-CC4C46C79401}"/>
              </a:ext>
            </a:extLst>
          </p:cNvPr>
          <p:cNvSpPr txBox="1"/>
          <p:nvPr/>
        </p:nvSpPr>
        <p:spPr>
          <a:xfrm>
            <a:off x="1971362" y="1349188"/>
            <a:ext cx="14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Si, 0.25 mm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869C9A-209B-484F-B90F-A4EE540FF06E}"/>
              </a:ext>
            </a:extLst>
          </p:cNvPr>
          <p:cNvSpPr txBox="1"/>
          <p:nvPr/>
        </p:nvSpPr>
        <p:spPr>
          <a:xfrm>
            <a:off x="1744632" y="888783"/>
            <a:ext cx="478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Scintillator, 10 mm (removed in last versions)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884817-BB15-4555-8D53-CD72A7CD1271}"/>
              </a:ext>
            </a:extLst>
          </p:cNvPr>
          <p:cNvSpPr txBox="1"/>
          <p:nvPr/>
        </p:nvSpPr>
        <p:spPr>
          <a:xfrm>
            <a:off x="8025713" y="6063070"/>
            <a:ext cx="140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+350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6FDE2F-88AB-4550-88EA-491B518CEE81}"/>
              </a:ext>
            </a:extLst>
          </p:cNvPr>
          <p:cNvSpPr txBox="1"/>
          <p:nvPr/>
        </p:nvSpPr>
        <p:spPr>
          <a:xfrm>
            <a:off x="4312840" y="6039776"/>
            <a:ext cx="140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-350 mm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A78ABE-15B0-413D-A74B-2BA461F0B64F}"/>
              </a:ext>
            </a:extLst>
          </p:cNvPr>
          <p:cNvSpPr txBox="1"/>
          <p:nvPr/>
        </p:nvSpPr>
        <p:spPr>
          <a:xfrm>
            <a:off x="10550232" y="3940191"/>
            <a:ext cx="138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simulation frame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220793-3600-426C-B003-7F98AEE6FDE7}"/>
              </a:ext>
            </a:extLst>
          </p:cNvPr>
          <p:cNvSpPr txBox="1"/>
          <p:nvPr/>
        </p:nvSpPr>
        <p:spPr>
          <a:xfrm>
            <a:off x="7482777" y="110097"/>
            <a:ext cx="470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 mm gaps between detectors as well as between detector and berylliums</a:t>
            </a:r>
            <a:endParaRPr lang="ru-R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09D47-B207-40C1-8A01-3F40FFCF5243}"/>
              </a:ext>
            </a:extLst>
          </p:cNvPr>
          <p:cNvSpPr txBox="1"/>
          <p:nvPr/>
        </p:nvSpPr>
        <p:spPr>
          <a:xfrm>
            <a:off x="6470966" y="605551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mm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9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DE07A-DDFB-4AE9-844F-63D82E6C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6" y="200180"/>
            <a:ext cx="10515600" cy="952810"/>
          </a:xfrm>
        </p:spPr>
        <p:txBody>
          <a:bodyPr/>
          <a:lstStyle/>
          <a:p>
            <a:r>
              <a:rPr lang="en-US" dirty="0"/>
              <a:t>Energy deposit spectra from single electrons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3D8E5C-9DA1-4D5F-A716-1D05E827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5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B32F6E5-7ED8-4A62-B3C7-954D43F8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5" y="5861515"/>
            <a:ext cx="11329219" cy="796304"/>
          </a:xfrm>
        </p:spPr>
        <p:txBody>
          <a:bodyPr>
            <a:normAutofit/>
          </a:bodyPr>
          <a:lstStyle/>
          <a:p>
            <a:r>
              <a:rPr lang="en-US" dirty="0"/>
              <a:t>Time protections (before and after signal) is assumed! </a:t>
            </a:r>
            <a:r>
              <a:rPr lang="en-US" dirty="0">
                <a:sym typeface="Wingdings" panose="05000000000000000000" pitchFamily="2" charset="2"/>
              </a:rPr>
              <a:t> single electrons</a:t>
            </a:r>
            <a:endParaRPr lang="ru-RU" dirty="0"/>
          </a:p>
        </p:txBody>
      </p:sp>
      <p:pic>
        <p:nvPicPr>
          <p:cNvPr id="7" name="Рисунок 6" descr="Изображение выглядит как карандаш&#10;&#10;Автоматически созданное описание">
            <a:extLst>
              <a:ext uri="{FF2B5EF4-FFF2-40B4-BE49-F238E27FC236}">
                <a16:creationId xmlns:a16="http://schemas.microsoft.com/office/drawing/2014/main" id="{56F0E046-F583-40BF-A4A8-E345DA581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66" y="1152990"/>
            <a:ext cx="9997247" cy="4708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D4A3CE-D521-4DA4-8E4C-C6FA7FB172BE}"/>
              </a:ext>
            </a:extLst>
          </p:cNvPr>
          <p:cNvSpPr txBox="1"/>
          <p:nvPr/>
        </p:nvSpPr>
        <p:spPr>
          <a:xfrm>
            <a:off x="3347884" y="1921134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Entrance scintillator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B2739-ADE7-495B-AE2C-F60A2781B6D5}"/>
              </a:ext>
            </a:extLst>
          </p:cNvPr>
          <p:cNvSpPr txBox="1"/>
          <p:nvPr/>
        </p:nvSpPr>
        <p:spPr>
          <a:xfrm>
            <a:off x="3836351" y="2319286"/>
            <a:ext cx="15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Exit scintillator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07D56F-B537-4028-A985-37FDDEC2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76" y="2389239"/>
            <a:ext cx="5536732" cy="40703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189E-67A6-4A89-B784-11391DF9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515"/>
          </a:xfrm>
        </p:spPr>
        <p:txBody>
          <a:bodyPr/>
          <a:lstStyle/>
          <a:p>
            <a:r>
              <a:rPr lang="en-US" dirty="0"/>
              <a:t>Simulation of drift process and electronics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88DE2-5E73-4C6B-80A5-EB3696D3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56"/>
            <a:ext cx="10515600" cy="2733719"/>
          </a:xfrm>
        </p:spPr>
        <p:txBody>
          <a:bodyPr/>
          <a:lstStyle/>
          <a:p>
            <a:r>
              <a:rPr lang="en-US" dirty="0"/>
              <a:t>Simulation frame (</a:t>
            </a:r>
            <a:r>
              <a:rPr lang="en-US" dirty="0" err="1"/>
              <a:t>x,y,z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Main experiment frame (X,Y,Z)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z  X;	 y  Y;        x  Position – Z</a:t>
            </a:r>
          </a:p>
          <a:p>
            <a:r>
              <a:rPr lang="en-US" dirty="0"/>
              <a:t>Drift velocities: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= 3,08 mm / microsecond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= 7,50 mm / microsecond</a:t>
            </a:r>
          </a:p>
          <a:p>
            <a:r>
              <a:rPr lang="en-US" dirty="0"/>
              <a:t>Signal shaping as in test runs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7166AB-4206-4E74-919B-51343077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D0E3BF-A487-40F4-9EF3-B8190AAE8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79" y="4595388"/>
            <a:ext cx="5876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26E44-3369-4762-878B-6D6C30D1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156"/>
            <a:ext cx="10515600" cy="1325563"/>
          </a:xfrm>
        </p:spPr>
        <p:txBody>
          <a:bodyPr/>
          <a:lstStyle/>
          <a:p>
            <a:r>
              <a:rPr lang="en-US" dirty="0"/>
              <a:t>Flash ADC spectra (central anode pad, R=1cm)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92E210-6D06-45A1-83A0-BA7FA857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6B8F345-CFAB-4B1D-8CB0-E85938BD8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137751"/>
            <a:ext cx="11391900" cy="25908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AEB8B5F-4FAB-4630-BEC3-2856DD5C3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821753"/>
            <a:ext cx="11391900" cy="259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499B2-D0B1-4870-A241-5781F6CF345B}"/>
              </a:ext>
            </a:extLst>
          </p:cNvPr>
          <p:cNvSpPr txBox="1"/>
          <p:nvPr/>
        </p:nvSpPr>
        <p:spPr>
          <a:xfrm>
            <a:off x="4041059" y="1681316"/>
            <a:ext cx="4955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 = 50 mm; 10000 electrons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17150.ns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71A9F-9E94-434D-9C7F-5FECF9301DEC}"/>
              </a:ext>
            </a:extLst>
          </p:cNvPr>
          <p:cNvSpPr txBox="1"/>
          <p:nvPr/>
        </p:nvSpPr>
        <p:spPr>
          <a:xfrm>
            <a:off x="2674375" y="4414684"/>
            <a:ext cx="4955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 = 250 mm; 1000 electrons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81820. ns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9F68D-DD68-4FAE-B44B-73B87A8DFEB5}"/>
              </a:ext>
            </a:extLst>
          </p:cNvPr>
          <p:cNvSpPr txBox="1"/>
          <p:nvPr/>
        </p:nvSpPr>
        <p:spPr>
          <a:xfrm>
            <a:off x="838200" y="6321089"/>
            <a:ext cx="30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Same ranges for y-axes</a:t>
            </a:r>
            <a:endParaRPr lang="ru-RU" b="1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6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E92B2-CDDF-4311-84C6-6BF0F573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7" y="13652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8AB4D-59A5-4FB1-8858-D5CFD178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74" y="1253330"/>
            <a:ext cx="10515600" cy="5235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realistic parameters (sizes, W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Improve ionization electron distribution</a:t>
            </a:r>
          </a:p>
          <a:p>
            <a:pPr lvl="1"/>
            <a:r>
              <a:rPr lang="en-US" strike="sngStrike" dirty="0"/>
              <a:t>Now all electrons are at the step center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DONE: Ionization along track</a:t>
            </a:r>
            <a:r>
              <a:rPr lang="en-US" dirty="0"/>
              <a:t> )</a:t>
            </a:r>
          </a:p>
          <a:p>
            <a:r>
              <a:rPr lang="en-US" dirty="0"/>
              <a:t>Find robust estimator using toys. (</a:t>
            </a:r>
            <a:r>
              <a:rPr lang="en-US" dirty="0">
                <a:solidFill>
                  <a:srgbClr val="FF0000"/>
                </a:solidFill>
              </a:rPr>
              <a:t>CODE DONE</a:t>
            </a:r>
            <a:r>
              <a:rPr lang="en-US" dirty="0"/>
              <a:t>) To check: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Mode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Front</a:t>
            </a:r>
          </a:p>
          <a:p>
            <a:r>
              <a:rPr lang="en-US" dirty="0"/>
              <a:t>Other pads</a:t>
            </a:r>
          </a:p>
          <a:p>
            <a:r>
              <a:rPr lang="en-US" dirty="0"/>
              <a:t>Electronic noise</a:t>
            </a:r>
          </a:p>
          <a:p>
            <a:r>
              <a:rPr lang="en-US" dirty="0"/>
              <a:t>Check for different diffusion parameter in XY-plane</a:t>
            </a:r>
          </a:p>
          <a:p>
            <a:r>
              <a:rPr lang="en-US" dirty="0"/>
              <a:t>Use information from silicon detectors</a:t>
            </a:r>
          </a:p>
          <a:p>
            <a:r>
              <a:rPr lang="en-US" dirty="0"/>
              <a:t>What else ??? (</a:t>
            </a:r>
            <a:r>
              <a:rPr lang="en-US" dirty="0">
                <a:solidFill>
                  <a:srgbClr val="FF0000"/>
                </a:solidFill>
              </a:rPr>
              <a:t>New idea: Beam properties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84B99D-0767-40FC-A6C5-FEDEEABD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67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B009F7-6722-41D0-9CE1-E31F490F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54" y="1749742"/>
            <a:ext cx="4938056" cy="47891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72D71-F1E9-4091-81DC-417EA2F2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studies of different estimators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514E8-4D46-4189-A3B6-8FFCF30B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85" y="1547054"/>
            <a:ext cx="6408420" cy="35759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Central anode pad</a:t>
            </a:r>
          </a:p>
          <a:p>
            <a:r>
              <a:rPr lang="en-US" dirty="0"/>
              <a:t>Position = 250; N</a:t>
            </a:r>
            <a:r>
              <a:rPr lang="en-US" i="1" baseline="-25000" dirty="0"/>
              <a:t>e–</a:t>
            </a:r>
            <a:r>
              <a:rPr lang="en-US" dirty="0"/>
              <a:t> = 1000; </a:t>
            </a:r>
            <a:r>
              <a:rPr lang="en-US" dirty="0" err="1"/>
              <a:t>N</a:t>
            </a:r>
            <a:r>
              <a:rPr lang="en-US" baseline="-25000" dirty="0" err="1"/>
              <a:t>Toys</a:t>
            </a:r>
            <a:r>
              <a:rPr lang="en-US" dirty="0"/>
              <a:t> = 100</a:t>
            </a:r>
          </a:p>
          <a:p>
            <a:r>
              <a:rPr lang="en-US" dirty="0">
                <a:solidFill>
                  <a:srgbClr val="FF0000"/>
                </a:solidFill>
              </a:rPr>
              <a:t>Resolution</a:t>
            </a:r>
            <a:r>
              <a:rPr lang="en-US" dirty="0"/>
              <a:t> is an RMS of estimator distribution</a:t>
            </a:r>
          </a:p>
          <a:p>
            <a:r>
              <a:rPr lang="en-US" dirty="0"/>
              <a:t>Different estimators: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82016.8 +/-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41.0 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SigRegion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81122.7 +/-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9.1 ns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Maximum 	82016.8 +/-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10.8 ns</a:t>
            </a:r>
            <a:endParaRPr lang="ru-RU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F97672-0A40-4089-AE2F-27649E53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EEE9-E2D2-42EE-A87E-1429F5F32C01}" type="slidenum">
              <a:rPr lang="ru-RU" smtClean="0"/>
              <a:t>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27D31-0233-4A43-AB2C-728C5EA1D75B}"/>
              </a:ext>
            </a:extLst>
          </p:cNvPr>
          <p:cNvSpPr txBox="1"/>
          <p:nvPr/>
        </p:nvSpPr>
        <p:spPr>
          <a:xfrm>
            <a:off x="7684719" y="1567179"/>
            <a:ext cx="366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 region:</a:t>
            </a:r>
          </a:p>
          <a:p>
            <a:r>
              <a:rPr lang="en-US" dirty="0"/>
              <a:t>(Maimum-300 </a:t>
            </a:r>
            <a:r>
              <a:rPr lang="en-US" dirty="0" err="1"/>
              <a:t>ch</a:t>
            </a:r>
            <a:r>
              <a:rPr lang="en-US" dirty="0"/>
              <a:t>, Maximum+500 </a:t>
            </a:r>
            <a:r>
              <a:rPr lang="en-US" dirty="0" err="1"/>
              <a:t>ch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B0E8554-957D-4608-81DF-DAECA095C2E4}"/>
              </a:ext>
            </a:extLst>
          </p:cNvPr>
          <p:cNvCxnSpPr/>
          <p:nvPr/>
        </p:nvCxnSpPr>
        <p:spPr>
          <a:xfrm>
            <a:off x="6979730" y="4277030"/>
            <a:ext cx="10961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411DEAED-68F9-4D17-9046-C69AB5C06CDB}"/>
              </a:ext>
            </a:extLst>
          </p:cNvPr>
          <p:cNvSpPr txBox="1">
            <a:spLocks/>
          </p:cNvSpPr>
          <p:nvPr/>
        </p:nvSpPr>
        <p:spPr>
          <a:xfrm>
            <a:off x="571310" y="5266608"/>
            <a:ext cx="6408420" cy="138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30A0"/>
                </a:solidFill>
              </a:rPr>
              <a:t>Other estimators is also possible to check</a:t>
            </a:r>
          </a:p>
        </p:txBody>
      </p:sp>
    </p:spTree>
    <p:extLst>
      <p:ext uri="{BB962C8B-B14F-4D97-AF65-F5344CB8AC3E}">
        <p14:creationId xmlns:p14="http://schemas.microsoft.com/office/powerpoint/2010/main" val="1455332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5278</TotalTime>
  <Words>1973</Words>
  <Application>Microsoft Office PowerPoint</Application>
  <PresentationFormat>Широкоэкранный</PresentationFormat>
  <Paragraphs>386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Times New Roman</vt:lpstr>
      <vt:lpstr>Тема Office</vt:lpstr>
      <vt:lpstr>Monte-Carlo studies for the drift velocity calibration measurement</vt:lpstr>
      <vt:lpstr>Calibration of drift velocities</vt:lpstr>
      <vt:lpstr>Conditions</vt:lpstr>
      <vt:lpstr>GEANT Model</vt:lpstr>
      <vt:lpstr>Energy deposit spectra from single electrons</vt:lpstr>
      <vt:lpstr>Simulation of drift process and electronics </vt:lpstr>
      <vt:lpstr>Flash ADC spectra (central anode pad, R=1cm)</vt:lpstr>
      <vt:lpstr>Next steps</vt:lpstr>
      <vt:lpstr>Toy studies of different estimators</vt:lpstr>
      <vt:lpstr>Modification of the response functions</vt:lpstr>
      <vt:lpstr>New response function</vt:lpstr>
      <vt:lpstr>Spectrum with the new conditions</vt:lpstr>
      <vt:lpstr>Longitudinal diffusion of electrons</vt:lpstr>
      <vt:lpstr>Closer look</vt:lpstr>
      <vt:lpstr>100000 events</vt:lpstr>
      <vt:lpstr>All pads</vt:lpstr>
      <vt:lpstr>50000 event</vt:lpstr>
      <vt:lpstr>Increase diffusion parameter σZ by factor 4</vt:lpstr>
      <vt:lpstr>Different factors</vt:lpstr>
      <vt:lpstr>Why peak position is pad –dependent?</vt:lpstr>
      <vt:lpstr>Beam smearing with different material in front</vt:lpstr>
      <vt:lpstr>No material</vt:lpstr>
      <vt:lpstr>1 cm of Ti</vt:lpstr>
      <vt:lpstr>Beam smearing in simulation</vt:lpstr>
      <vt:lpstr>Further studies of noise + simulation</vt:lpstr>
      <vt:lpstr>Energy calibration</vt:lpstr>
      <vt:lpstr>Flash ADC spectrum with noise (Pad 2)</vt:lpstr>
      <vt:lpstr>Cumulative noise baseline corrected spectrum</vt:lpstr>
      <vt:lpstr>Fluctuations scales down</vt:lpstr>
      <vt:lpstr>Maximum shift due to noise</vt:lpstr>
      <vt:lpstr>Distribution for shift for 10k events</vt:lpstr>
      <vt:lpstr>Distribution for shift for 100k events</vt:lpstr>
      <vt:lpstr>Final model</vt:lpstr>
      <vt:lpstr>Final GEANT Model</vt:lpstr>
      <vt:lpstr>Distributions on pads</vt:lpstr>
      <vt:lpstr>Flash ADC spectra for 25k events (no noise)</vt:lpstr>
      <vt:lpstr>100k with noise</vt:lpstr>
      <vt:lpstr>Презентация PowerPoint</vt:lpstr>
      <vt:lpstr>Distribution for shift for 100k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Secondary particles from beam-wall interaction</dc:title>
  <dc:creator>Aleksei Dziuba</dc:creator>
  <cp:lastModifiedBy>Aleksei Dziuba</cp:lastModifiedBy>
  <cp:revision>150</cp:revision>
  <dcterms:created xsi:type="dcterms:W3CDTF">2020-05-13T08:19:58Z</dcterms:created>
  <dcterms:modified xsi:type="dcterms:W3CDTF">2020-06-09T14:25:51Z</dcterms:modified>
</cp:coreProperties>
</file>