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59" r:id="rId5"/>
    <p:sldId id="296" r:id="rId6"/>
    <p:sldId id="275" r:id="rId7"/>
    <p:sldId id="297" r:id="rId8"/>
    <p:sldId id="305" r:id="rId9"/>
    <p:sldId id="263" r:id="rId10"/>
    <p:sldId id="269" r:id="rId11"/>
    <p:sldId id="270" r:id="rId12"/>
    <p:sldId id="298" r:id="rId13"/>
    <p:sldId id="272" r:id="rId14"/>
    <p:sldId id="273" r:id="rId15"/>
    <p:sldId id="274" r:id="rId16"/>
    <p:sldId id="300" r:id="rId17"/>
    <p:sldId id="303" r:id="rId18"/>
    <p:sldId id="304" r:id="rId19"/>
    <p:sldId id="284" r:id="rId20"/>
    <p:sldId id="283" r:id="rId21"/>
    <p:sldId id="286" r:id="rId22"/>
    <p:sldId id="287" r:id="rId23"/>
    <p:sldId id="299" r:id="rId24"/>
    <p:sldId id="290" r:id="rId25"/>
    <p:sldId id="302" r:id="rId26"/>
    <p:sldId id="30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8210F-4793-4B89-BE3B-9CC731A3D81E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C46D6-A497-4B4F-A00F-9A71E2392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6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E14B8-E8A6-41F7-96A6-39CDC76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57B1CD-9250-4A38-AC3C-5EA9A006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D8083-A26B-4E73-8D3D-45DCA985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76C128-45C6-48B5-9A2C-A41E6B2B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B3CB6-03CA-4639-911C-0EFBADB1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7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4508F-7030-4EFB-A9AC-FE64334C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A9D13-4066-459A-8EF5-8C684A491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70971-A04A-4150-8891-84E2AAAE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16DD2-C812-4BAB-9EFA-DC606457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C8342-F51D-451C-A13B-33EE210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2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CB8EE0-F75D-4CC3-9E55-6B40A875B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6FEF52-A341-4B22-A6E4-AA720731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D1D94-11CE-4E58-9075-AEDE9679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D1D15-82C7-4BCF-92DB-DDAE66B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417C8F-8F2C-4580-A9E2-C22890B6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7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7DD42-1679-49BA-990E-3C8FA65F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9E986-7FF4-48F9-8E2C-60DFD342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D4D5D-A925-4797-AC08-C25BAF44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5FB55-CF70-476D-B742-ED1A7566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922BE4-CDC7-48DC-89D1-C721931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F09D-2D0C-4F06-BDC7-A63D3CF8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71282-3DA2-416A-9A85-92C78A87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409CB-AF4D-452A-BA13-AD56E7EB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505AB-2296-4ADC-881D-BF76FCA4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440B8-1813-4624-83C7-A21D7D6D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2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07089-0774-4FDB-937E-C2BB0D05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1C97A-4E8D-4DFB-B853-C2225B98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7C165E-BF29-4C8D-8E89-5602598E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A4129-2FC1-4186-AD23-74626B0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6B3B-4F1A-493A-A523-89A20E7F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C3CCD0-2023-471D-A10D-15A302CD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4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C863-9636-42FC-AA7D-69D18B92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C3B39F-5153-4EBC-8981-5B1F50E2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ADEB05-A280-47CA-AA57-FCA7F83E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62EECC-D96F-4A6A-85A1-AAC221693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2FF60D-09BA-497B-B4EE-E08628317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3018B4-0F40-4878-A2E1-C0CB635C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3F99C4-374E-493D-826D-46EDFA47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381DA9-6C81-410B-9BD2-3BFBB889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8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FAAC-D7D8-4BD0-AD2B-42BCE394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5455CF-AB21-40FE-A3B9-5219850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62A64B-60A1-451B-BE57-B11E3F09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85DE0B-BE25-4A46-96A8-CA301F8E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8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7FC132-776C-4424-BD9F-28D35413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031E0E-04AE-4EFA-BEF6-D8B9EB89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2D7FF8-6F68-48A3-87D1-13411665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1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7CD1-1E37-4F3A-8FA2-9E5325E3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33DEB-07B3-4435-A7F9-7EBCA425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F35281-64B2-473B-B429-3F6C4A20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52F56-8365-4DF2-881B-0F1978AE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FC258-6127-4DA8-BF7E-CDD7615F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0E3DD7-60B2-4DE5-8054-DE317647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8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4A3AE-EAF3-40D2-9788-9C530B5F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9ECAC1-AAF1-4591-B8F7-B3ADAC3F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A65E7E-6D03-49D9-9CE1-3527C594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5D3F5-AF7E-4F83-A8E9-7C31F65D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F60609-7990-4989-A405-34DA670E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CEE33-54B5-4C67-8D9B-7580FB5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F6161-5BB2-4752-9CF0-274D9D7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478F9B-1364-4573-A2AB-F3B05276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0785AD-DC30-4F35-BFAF-93FBA6ECA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10.06.2020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B2AE7-894B-4C5D-8035-E57279719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FF8E3-A293-4C26-B7E0-679A2A5C9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A44F-B326-47AC-989D-B35BD9D81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ksha/electronic-noise/blob/master/docs/MC4NOISE.docx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ha/electronic-noi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ha/electronic-noi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DE25A-EEB2-4E0C-82AE-BA50D3D8E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Studies of the electronic noise and a drift velocity calibration procedure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26B386-D3FE-48C9-B8C8-0C63377A0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Aleksei Dziuba (supervised by Prof. Alexey Vorobyev) / PNPI NRC KI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of June, 2020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A422F-3923-4A89-945A-3C2B1568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9F4E99-D01E-4332-AFC9-8C5F88F8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54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2E799-2A2A-495D-B092-3A5CEF74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3"/>
            <a:ext cx="10515600" cy="700466"/>
          </a:xfrm>
        </p:spPr>
        <p:txBody>
          <a:bodyPr/>
          <a:lstStyle/>
          <a:p>
            <a:r>
              <a:rPr lang="en-US" dirty="0"/>
              <a:t>Modification of the response functions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E2ECEF-A0EC-4ADF-9D4A-2ACF4C46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10</a:t>
            </a:fld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07D-B004-47A7-9541-6050519E5045}"/>
              </a:ext>
            </a:extLst>
          </p:cNvPr>
          <p:cNvSpPr txBox="1"/>
          <p:nvPr/>
        </p:nvSpPr>
        <p:spPr>
          <a:xfrm>
            <a:off x="5446294" y="851389"/>
            <a:ext cx="63286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on anode appears, when an electron arrive to the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increases linearly and ends, when the electron reach anode.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</a:t>
            </a:r>
            <a:r>
              <a:rPr lang="en-US" sz="2400" b="1" baseline="-25000" dirty="0">
                <a:solidFill>
                  <a:srgbClr val="002060"/>
                </a:solidFill>
              </a:rPr>
              <a:t> Grid-Anode</a:t>
            </a:r>
            <a:r>
              <a:rPr lang="en-US" sz="2400" b="1" dirty="0">
                <a:solidFill>
                  <a:srgbClr val="002060"/>
                </a:solidFill>
              </a:rPr>
              <a:t> = L</a:t>
            </a:r>
            <a:r>
              <a:rPr lang="en-US" sz="2400" b="1" baseline="-25000" dirty="0">
                <a:solidFill>
                  <a:srgbClr val="002060"/>
                </a:solidFill>
              </a:rPr>
              <a:t> Grid-Anode</a:t>
            </a:r>
            <a:r>
              <a:rPr lang="en-US" sz="2400" b="1" dirty="0">
                <a:solidFill>
                  <a:srgbClr val="002060"/>
                </a:solidFill>
              </a:rPr>
              <a:t> / W</a:t>
            </a:r>
            <a:r>
              <a:rPr lang="en-US" sz="2400" b="1" baseline="-25000" dirty="0">
                <a:solidFill>
                  <a:srgbClr val="002060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baseline="-25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integral of the current is the charge of one electron (</a:t>
            </a:r>
            <a:r>
              <a:rPr lang="en-US" sz="2400" i="1" dirty="0"/>
              <a:t>e</a:t>
            </a:r>
            <a:r>
              <a:rPr lang="en-US" sz="2400" dirty="0"/>
              <a:t> = 1.602176634×10</a:t>
            </a:r>
            <a:r>
              <a:rPr lang="en-US" sz="2400" baseline="30000" dirty="0"/>
              <a:t>−19</a:t>
            </a:r>
            <a:r>
              <a:rPr lang="en-US" sz="2400" dirty="0"/>
              <a:t> 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Response function of pre-amplifier must be changed according to this process</a:t>
            </a:r>
            <a:endParaRPr lang="ru-RU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9B85A56-E185-4F1C-A5A6-AD2635B7D447}"/>
              </a:ext>
            </a:extLst>
          </p:cNvPr>
          <p:cNvCxnSpPr>
            <a:cxnSpLocks/>
          </p:cNvCxnSpPr>
          <p:nvPr/>
        </p:nvCxnSpPr>
        <p:spPr>
          <a:xfrm flipH="1">
            <a:off x="1676400" y="1411506"/>
            <a:ext cx="1" cy="210552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9EE7C35-EF31-4118-9F62-DAA16EA1F2BF}"/>
              </a:ext>
            </a:extLst>
          </p:cNvPr>
          <p:cNvCxnSpPr>
            <a:cxnSpLocks/>
          </p:cNvCxnSpPr>
          <p:nvPr/>
        </p:nvCxnSpPr>
        <p:spPr>
          <a:xfrm flipH="1">
            <a:off x="3814011" y="1308192"/>
            <a:ext cx="1" cy="2105527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478D0-E154-4775-83AB-0173C80729DC}"/>
              </a:ext>
            </a:extLst>
          </p:cNvPr>
          <p:cNvSpPr txBox="1"/>
          <p:nvPr/>
        </p:nvSpPr>
        <p:spPr>
          <a:xfrm>
            <a:off x="3409092" y="82520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Anode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3F4A4-2539-425E-AC2D-ACCD60152FAD}"/>
              </a:ext>
            </a:extLst>
          </p:cNvPr>
          <p:cNvSpPr txBox="1"/>
          <p:nvPr/>
        </p:nvSpPr>
        <p:spPr>
          <a:xfrm>
            <a:off x="1271481" y="9197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Grid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B91D80-FEDF-4C1F-A3F5-C494E93C2278}"/>
              </a:ext>
            </a:extLst>
          </p:cNvPr>
          <p:cNvCxnSpPr/>
          <p:nvPr/>
        </p:nvCxnSpPr>
        <p:spPr>
          <a:xfrm>
            <a:off x="292768" y="2241685"/>
            <a:ext cx="492091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D3DA821E-AF0A-4918-8222-829D0D855305}"/>
              </a:ext>
            </a:extLst>
          </p:cNvPr>
          <p:cNvSpPr/>
          <p:nvPr/>
        </p:nvSpPr>
        <p:spPr>
          <a:xfrm>
            <a:off x="685800" y="2145432"/>
            <a:ext cx="585674" cy="19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D17CB-5E61-4909-9D98-51B48DF67FDB}"/>
              </a:ext>
            </a:extLst>
          </p:cNvPr>
          <p:cNvSpPr txBox="1"/>
          <p:nvPr/>
        </p:nvSpPr>
        <p:spPr>
          <a:xfrm>
            <a:off x="685800" y="17279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b="1" i="1" baseline="30000" dirty="0">
                <a:solidFill>
                  <a:srgbClr val="0070C0"/>
                </a:solidFill>
              </a:rPr>
              <a:t>–</a:t>
            </a:r>
            <a:endParaRPr lang="ru-RU" b="1" i="1" baseline="30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50FFF-73EC-44ED-A64C-ECEE2C9343AB}"/>
              </a:ext>
            </a:extLst>
          </p:cNvPr>
          <p:cNvSpPr txBox="1"/>
          <p:nvPr/>
        </p:nvSpPr>
        <p:spPr>
          <a:xfrm>
            <a:off x="1304925" y="345477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EFF40-A039-413F-B1B4-282249849AAE}"/>
              </a:ext>
            </a:extLst>
          </p:cNvPr>
          <p:cNvSpPr txBox="1"/>
          <p:nvPr/>
        </p:nvSpPr>
        <p:spPr>
          <a:xfrm>
            <a:off x="3409092" y="3496246"/>
            <a:ext cx="9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mm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7388902-1FFE-485E-ACFA-1D6FCFFBBBB4}"/>
              </a:ext>
            </a:extLst>
          </p:cNvPr>
          <p:cNvCxnSpPr/>
          <p:nvPr/>
        </p:nvCxnSpPr>
        <p:spPr>
          <a:xfrm>
            <a:off x="1686013" y="1291379"/>
            <a:ext cx="2137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00E2BD-D1AE-443B-A9FF-474F313CF394}"/>
              </a:ext>
            </a:extLst>
          </p:cNvPr>
          <p:cNvSpPr txBox="1"/>
          <p:nvPr/>
        </p:nvSpPr>
        <p:spPr>
          <a:xfrm>
            <a:off x="2306674" y="8823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 </a:t>
            </a:r>
            <a:r>
              <a:rPr lang="en-US" b="1" baseline="-25000" dirty="0">
                <a:solidFill>
                  <a:srgbClr val="FF0000"/>
                </a:solidFill>
              </a:rPr>
              <a:t>Grid-Anode</a:t>
            </a:r>
            <a:endParaRPr lang="ru-RU" b="1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14F91CB1-EE46-449B-8F6F-0A56CA0D1B1A}"/>
              </a:ext>
            </a:extLst>
          </p:cNvPr>
          <p:cNvGrpSpPr/>
          <p:nvPr/>
        </p:nvGrpSpPr>
        <p:grpSpPr>
          <a:xfrm>
            <a:off x="1304925" y="4267196"/>
            <a:ext cx="5454296" cy="2241357"/>
            <a:chOff x="497305" y="4114935"/>
            <a:chExt cx="5454296" cy="22413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216F63-04F5-45C9-9F0F-9965E57008BE}"/>
                </a:ext>
              </a:extLst>
            </p:cNvPr>
            <p:cNvSpPr txBox="1"/>
            <p:nvPr/>
          </p:nvSpPr>
          <p:spPr>
            <a:xfrm>
              <a:off x="3148263" y="5986960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L</a:t>
              </a:r>
              <a:r>
                <a:rPr lang="en-US" b="1" baseline="-25000" dirty="0">
                  <a:solidFill>
                    <a:srgbClr val="002060"/>
                  </a:solidFill>
                </a:rPr>
                <a:t> Grid-Anode</a:t>
              </a:r>
              <a:r>
                <a:rPr lang="en-US" b="1" dirty="0">
                  <a:solidFill>
                    <a:srgbClr val="002060"/>
                  </a:solidFill>
                </a:rPr>
                <a:t> / W</a:t>
              </a:r>
              <a:r>
                <a:rPr lang="en-US" b="1" baseline="-25000" dirty="0">
                  <a:solidFill>
                    <a:srgbClr val="002060"/>
                  </a:solidFill>
                </a:rPr>
                <a:t>2 </a:t>
              </a:r>
              <a:endParaRPr lang="ru-RU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80477C4-C51F-4C06-B0E2-B67D006015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305" y="5899150"/>
              <a:ext cx="53019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CE803793-0E3F-4B5E-9C86-B8316E2F8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18" y="4253031"/>
              <a:ext cx="0" cy="2011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2C2199D-64B3-4C59-B8C0-4797ED286C25}"/>
                </a:ext>
              </a:extLst>
            </p:cNvPr>
            <p:cNvCxnSpPr/>
            <p:nvPr/>
          </p:nvCxnSpPr>
          <p:spPr>
            <a:xfrm>
              <a:off x="497305" y="5899150"/>
              <a:ext cx="117909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19B7AC94-E3E8-41C2-804E-A3553435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34" y="4740442"/>
              <a:ext cx="2158076" cy="11587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D482F7C7-F3BE-4BC8-8A64-47A1085EA587}"/>
                </a:ext>
              </a:extLst>
            </p:cNvPr>
            <p:cNvCxnSpPr/>
            <p:nvPr/>
          </p:nvCxnSpPr>
          <p:spPr>
            <a:xfrm>
              <a:off x="3811289" y="5899150"/>
              <a:ext cx="117909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7FA0343F-33B1-4DF2-928D-12F840CA5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010" y="4729263"/>
              <a:ext cx="0" cy="11587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365C02-F428-4093-B15F-EE340591F1F9}"/>
                </a:ext>
              </a:extLst>
            </p:cNvPr>
            <p:cNvSpPr txBox="1"/>
            <p:nvPr/>
          </p:nvSpPr>
          <p:spPr>
            <a:xfrm>
              <a:off x="1417354" y="59382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3FF6F9-4B98-4C84-8A94-A5918E681F53}"/>
                </a:ext>
              </a:extLst>
            </p:cNvPr>
            <p:cNvSpPr txBox="1"/>
            <p:nvPr/>
          </p:nvSpPr>
          <p:spPr>
            <a:xfrm>
              <a:off x="497305" y="4114935"/>
              <a:ext cx="131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Current, A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2B7A3C-EDA8-4D36-9CED-C915F8DC217D}"/>
                </a:ext>
              </a:extLst>
            </p:cNvPr>
            <p:cNvSpPr txBox="1"/>
            <p:nvPr/>
          </p:nvSpPr>
          <p:spPr>
            <a:xfrm>
              <a:off x="4999901" y="5468105"/>
              <a:ext cx="95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Time, s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31600A0-CCD9-402B-A356-94AB24B3481E}"/>
                </a:ext>
              </a:extLst>
            </p:cNvPr>
            <p:cNvCxnSpPr/>
            <p:nvPr/>
          </p:nvCxnSpPr>
          <p:spPr>
            <a:xfrm>
              <a:off x="1265414" y="4740442"/>
              <a:ext cx="331933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545615E-8E07-4A01-94C3-9C3FEE383A46}"/>
              </a:ext>
            </a:extLst>
          </p:cNvPr>
          <p:cNvSpPr/>
          <p:nvPr/>
        </p:nvSpPr>
        <p:spPr>
          <a:xfrm>
            <a:off x="246869" y="4789440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 </a:t>
            </a:r>
            <a:r>
              <a:rPr lang="en-US" dirty="0"/>
              <a:t>× </a:t>
            </a:r>
            <a:r>
              <a:rPr lang="en-US" b="1" i="1" dirty="0">
                <a:solidFill>
                  <a:srgbClr val="002060"/>
                </a:solidFill>
              </a:rPr>
              <a:t>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×</a:t>
            </a:r>
            <a:r>
              <a:rPr lang="en-US" b="1" dirty="0">
                <a:solidFill>
                  <a:srgbClr val="002060"/>
                </a:solidFill>
              </a:rPr>
              <a:t> W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/ L</a:t>
            </a:r>
            <a:r>
              <a:rPr lang="en-US" b="1" baseline="-25000" dirty="0">
                <a:solidFill>
                  <a:srgbClr val="002060"/>
                </a:solidFill>
              </a:rPr>
              <a:t> Grid-Anode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D1D44C-47FF-4BBD-A470-330A4691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55868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90D2BE-E38C-4FD0-B0ED-263F10F6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58" y="274637"/>
            <a:ext cx="6504852" cy="63087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EDCD-0E98-4D02-802A-570BA171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136525"/>
            <a:ext cx="10515600" cy="862096"/>
          </a:xfrm>
        </p:spPr>
        <p:txBody>
          <a:bodyPr/>
          <a:lstStyle/>
          <a:p>
            <a:r>
              <a:rPr lang="en-US" dirty="0"/>
              <a:t>An electronic response function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02D03B-1358-4B64-9EA1-62AFC00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6203C-A02B-4016-B1DC-FAF4DA008143}"/>
              </a:ext>
            </a:extLst>
          </p:cNvPr>
          <p:cNvSpPr txBox="1"/>
          <p:nvPr/>
        </p:nvSpPr>
        <p:spPr>
          <a:xfrm>
            <a:off x="9208520" y="1363066"/>
            <a:ext cx="2439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Signal appears when electron reach anode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B7AA9-41DE-4804-A279-50A1734E0AD3}"/>
              </a:ext>
            </a:extLst>
          </p:cNvPr>
          <p:cNvSpPr txBox="1"/>
          <p:nvPr/>
        </p:nvSpPr>
        <p:spPr>
          <a:xfrm>
            <a:off x="9203919" y="2791996"/>
            <a:ext cx="238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Current during Grid-Anode drift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77963-C5E8-4756-AB8B-BF568D4E6B03}"/>
              </a:ext>
            </a:extLst>
          </p:cNvPr>
          <p:cNvSpPr txBox="1"/>
          <p:nvPr/>
        </p:nvSpPr>
        <p:spPr>
          <a:xfrm>
            <a:off x="607868" y="1045996"/>
            <a:ext cx="4981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previous simulation an electronic response appears, when an electron reach anode. Simple shift of the response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new version it starts, when an electron reach grid. Convolution with linear function (see previous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Zero time – time, when electron is on the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baseline="-25000" dirty="0"/>
              <a:t> </a:t>
            </a:r>
            <a:r>
              <a:rPr lang="en-US" sz="2400" baseline="-25000" dirty="0" err="1"/>
              <a:t>GridAnode</a:t>
            </a:r>
            <a:r>
              <a:rPr lang="en-US" sz="2400" baseline="-25000" dirty="0"/>
              <a:t> </a:t>
            </a:r>
            <a:r>
              <a:rPr lang="en-US" sz="2400" dirty="0"/>
              <a:t>= 10 mm; W</a:t>
            </a:r>
            <a:r>
              <a:rPr lang="en-US" sz="2400" baseline="-25000" dirty="0"/>
              <a:t>2</a:t>
            </a:r>
            <a:r>
              <a:rPr lang="en-US" sz="2400" dirty="0"/>
              <a:t> = 7,5 mm/</a:t>
            </a:r>
            <a:r>
              <a:rPr lang="el-GR" sz="2400" dirty="0">
                <a:cs typeface="Times New Roman" panose="02020603050405020304" pitchFamily="18" charset="0"/>
              </a:rPr>
              <a:t>μ</a:t>
            </a:r>
            <a:r>
              <a:rPr lang="en-US" sz="2400" dirty="0"/>
              <a:t>s </a:t>
            </a:r>
            <a:endParaRPr lang="ru-RU" sz="24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79E0F10-DE0B-4989-B5B6-CA4F736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89363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50B8-1165-4120-865C-DC58463C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6225"/>
            <a:ext cx="11391900" cy="930275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ADC spectra for 25k events (no electronic noise)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386C30-32D0-4F91-9009-F2630176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35D3AF-1B62-4F64-9822-A5B592DD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670300"/>
            <a:ext cx="11391900" cy="259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E316FD-16B0-45AC-ADF4-565D7145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162050"/>
            <a:ext cx="11391900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877485-522E-407D-A265-B2071E0C55C6}"/>
              </a:ext>
            </a:extLst>
          </p:cNvPr>
          <p:cNvSpPr txBox="1"/>
          <p:nvPr/>
        </p:nvSpPr>
        <p:spPr>
          <a:xfrm>
            <a:off x="9359900" y="1725632"/>
            <a:ext cx="817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 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 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17472-31A5-4C49-BA3B-60EEB0C18AB8}"/>
              </a:ext>
            </a:extLst>
          </p:cNvPr>
          <p:cNvSpPr txBox="1"/>
          <p:nvPr/>
        </p:nvSpPr>
        <p:spPr>
          <a:xfrm>
            <a:off x="3504086" y="1725632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 diffusion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With longitudinal diffusion</a:t>
            </a:r>
          </a:p>
          <a:p>
            <a:r>
              <a:rPr lang="en-US" b="1" dirty="0">
                <a:solidFill>
                  <a:srgbClr val="FF0000"/>
                </a:solidFill>
              </a:rPr>
              <a:t>  (see next slide)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805DDB-502B-400E-AF3A-6D2F9EC6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393586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EA2A-D247-4511-94BF-77A1D881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08" y="764462"/>
            <a:ext cx="5725340" cy="55527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B8258-E32E-498E-8F9C-01D68F4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5" y="139700"/>
            <a:ext cx="10515600" cy="1011154"/>
          </a:xfrm>
        </p:spPr>
        <p:txBody>
          <a:bodyPr/>
          <a:lstStyle/>
          <a:p>
            <a:r>
              <a:rPr lang="en-US" dirty="0"/>
              <a:t>Longitudinal diffusion of electrons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AEB27-A2A3-427C-8EC9-858962F0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5" y="940158"/>
            <a:ext cx="6343928" cy="5778142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rgbClr val="FF0000"/>
                </a:solidFill>
              </a:rPr>
              <a:t> = 0,008 × √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b="1" baseline="-25000" dirty="0" err="1">
                <a:solidFill>
                  <a:srgbClr val="FF0000"/>
                </a:solidFill>
              </a:rPr>
              <a:t>TrackGrid</a:t>
            </a:r>
            <a:endParaRPr lang="en-US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[</a:t>
            </a:r>
            <a:r>
              <a:rPr lang="el-GR" dirty="0"/>
              <a:t>σ</a:t>
            </a:r>
            <a:r>
              <a:rPr lang="en-US" baseline="-25000" dirty="0"/>
              <a:t>Z</a:t>
            </a:r>
            <a:r>
              <a:rPr lang="en-US" dirty="0"/>
              <a:t>] = [</a:t>
            </a:r>
            <a:r>
              <a:rPr lang="en-US" dirty="0" err="1"/>
              <a:t>L</a:t>
            </a:r>
            <a:r>
              <a:rPr lang="en-US" baseline="-25000" dirty="0" err="1"/>
              <a:t>TrackGrid</a:t>
            </a:r>
            <a:r>
              <a:rPr lang="en-US" dirty="0"/>
              <a:t>] = cm</a:t>
            </a:r>
          </a:p>
          <a:p>
            <a:r>
              <a:rPr lang="en-US" dirty="0"/>
              <a:t>Parametrization by German </a:t>
            </a:r>
            <a:r>
              <a:rPr lang="en-US" dirty="0" err="1"/>
              <a:t>Korolev</a:t>
            </a:r>
            <a:r>
              <a:rPr lang="en-US" dirty="0"/>
              <a:t> (private communication </a:t>
            </a:r>
            <a:r>
              <a:rPr lang="en-US" i="1" dirty="0"/>
              <a:t>via</a:t>
            </a:r>
            <a:r>
              <a:rPr lang="en-US" dirty="0"/>
              <a:t> Alexey Vorobyev)</a:t>
            </a:r>
          </a:p>
          <a:p>
            <a:r>
              <a:rPr lang="en-US" dirty="0"/>
              <a:t>Smear Z-position for each ionization electron by a Gaussian function with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r>
              <a:rPr lang="en-US" dirty="0"/>
              <a:t>.</a:t>
            </a:r>
          </a:p>
          <a:p>
            <a:r>
              <a:rPr lang="en-US" dirty="0" err="1"/>
              <a:t>L</a:t>
            </a:r>
            <a:r>
              <a:rPr lang="en-US" b="1" baseline="-25000" dirty="0" err="1"/>
              <a:t>TrackGrid</a:t>
            </a:r>
            <a:r>
              <a:rPr lang="en-US" dirty="0"/>
              <a:t> = 25 cm</a:t>
            </a:r>
          </a:p>
          <a:p>
            <a:r>
              <a:rPr lang="en-US" dirty="0"/>
              <a:t>10000 of beam electrons (a part of spectrum around the peak is presented)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should be used as a time-point estimator?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7678E-72B5-4B9F-A65D-7094254B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26D5-492B-4726-A3ED-BEFE7CD853E2}"/>
              </a:ext>
            </a:extLst>
          </p:cNvPr>
          <p:cNvSpPr txBox="1"/>
          <p:nvPr/>
        </p:nvSpPr>
        <p:spPr>
          <a:xfrm>
            <a:off x="9824503" y="2012519"/>
            <a:ext cx="188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With longitudinal diffusion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FAA7-E65C-43F7-B059-171275F39EFB}"/>
              </a:ext>
            </a:extLst>
          </p:cNvPr>
          <p:cNvSpPr txBox="1"/>
          <p:nvPr/>
        </p:nvSpPr>
        <p:spPr>
          <a:xfrm>
            <a:off x="7203604" y="1675694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 diffusion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0631B40-9A93-4D61-853E-7D511A6F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2115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8CCE1-8BFD-4214-AA77-C3567C3B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759"/>
          </a:xfrm>
        </p:spPr>
        <p:txBody>
          <a:bodyPr/>
          <a:lstStyle/>
          <a:p>
            <a:r>
              <a:rPr lang="en-US" dirty="0"/>
              <a:t>Closer look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23F5BE-993D-41C4-9164-60EA719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4D3E3EE-56A9-4773-9ABE-FFA7364F8DAD}"/>
              </a:ext>
            </a:extLst>
          </p:cNvPr>
          <p:cNvGrpSpPr/>
          <p:nvPr/>
        </p:nvGrpSpPr>
        <p:grpSpPr>
          <a:xfrm>
            <a:off x="613611" y="1231649"/>
            <a:ext cx="5081390" cy="4776537"/>
            <a:chOff x="962526" y="1579813"/>
            <a:chExt cx="5081390" cy="4776537"/>
          </a:xfrm>
        </p:grpSpPr>
        <p:pic>
          <p:nvPicPr>
            <p:cNvPr id="6" name="Рисунок 5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8B0B21E7-F085-4EB3-A63E-D63740D5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886" y="1579813"/>
              <a:ext cx="4925030" cy="4776537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518E17B-5620-499A-8CB1-4B57358D49F2}"/>
                </a:ext>
              </a:extLst>
            </p:cNvPr>
            <p:cNvSpPr/>
            <p:nvPr/>
          </p:nvSpPr>
          <p:spPr>
            <a:xfrm>
              <a:off x="962526" y="1913021"/>
              <a:ext cx="469232" cy="89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B7B8A5B-61D5-45BC-811D-9FE0C330D858}"/>
              </a:ext>
            </a:extLst>
          </p:cNvPr>
          <p:cNvSpPr txBox="1"/>
          <p:nvPr/>
        </p:nvSpPr>
        <p:spPr>
          <a:xfrm>
            <a:off x="1450684" y="1231649"/>
            <a:ext cx="356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= No diffusion / With diffusion</a:t>
            </a:r>
            <a:endParaRPr lang="ru-RU" dirty="0"/>
          </a:p>
        </p:txBody>
      </p:sp>
      <p:pic>
        <p:nvPicPr>
          <p:cNvPr id="11" name="Рисунок 10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DA101D8-6193-4BCD-A36F-968414499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14" y="609433"/>
            <a:ext cx="5478975" cy="5313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1CD7E-6FCD-4870-B191-F92BE0C551DB}"/>
              </a:ext>
            </a:extLst>
          </p:cNvPr>
          <p:cNvSpPr txBox="1"/>
          <p:nvPr/>
        </p:nvSpPr>
        <p:spPr>
          <a:xfrm>
            <a:off x="8935154" y="2946935"/>
            <a:ext cx="155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Maximums are quite close</a:t>
            </a:r>
            <a:endParaRPr lang="ru-RU" dirty="0"/>
          </a:p>
        </p:txBody>
      </p:sp>
      <p:sp>
        <p:nvSpPr>
          <p:cNvPr id="13" name="Стрелка: вверх 12">
            <a:extLst>
              <a:ext uri="{FF2B5EF4-FFF2-40B4-BE49-F238E27FC236}">
                <a16:creationId xmlns:a16="http://schemas.microsoft.com/office/drawing/2014/main" id="{535753D5-B2F0-4323-BDC1-D63F4792A47E}"/>
              </a:ext>
            </a:extLst>
          </p:cNvPr>
          <p:cNvSpPr/>
          <p:nvPr/>
        </p:nvSpPr>
        <p:spPr>
          <a:xfrm>
            <a:off x="9447208" y="1599799"/>
            <a:ext cx="168442" cy="12272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7ECF28-162B-407B-84E8-1B4CFE1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428360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D27C5-8A10-4AC5-AB90-665790D1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753"/>
          </a:xfrm>
        </p:spPr>
        <p:txBody>
          <a:bodyPr/>
          <a:lstStyle/>
          <a:p>
            <a:r>
              <a:rPr lang="en-US" dirty="0"/>
              <a:t>Find maximum with pol2-fit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51D1EB-34A8-4611-9E5E-C2D7156A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11E056-917D-4BD7-BBD8-E8ECCE9A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2" y="1564105"/>
            <a:ext cx="5407133" cy="52938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7CDF43-D69C-424A-AD9B-B91640F6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62" y="1312445"/>
            <a:ext cx="5000625" cy="2381250"/>
          </a:xfrm>
          <a:prstGeom prst="rect">
            <a:avLst/>
          </a:prstGeom>
        </p:spPr>
      </p:pic>
      <p:sp>
        <p:nvSpPr>
          <p:cNvPr id="7" name="Стрелка: изогнутая вправо 6">
            <a:extLst>
              <a:ext uri="{FF2B5EF4-FFF2-40B4-BE49-F238E27FC236}">
                <a16:creationId xmlns:a16="http://schemas.microsoft.com/office/drawing/2014/main" id="{C8693F40-36CE-4D04-A476-6A3F9FE6386C}"/>
              </a:ext>
            </a:extLst>
          </p:cNvPr>
          <p:cNvSpPr/>
          <p:nvPr/>
        </p:nvSpPr>
        <p:spPr>
          <a:xfrm>
            <a:off x="5797424" y="3400759"/>
            <a:ext cx="625858" cy="14919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BD5E7EE-B85C-4508-8E7E-70166B8194C8}"/>
              </a:ext>
            </a:extLst>
          </p:cNvPr>
          <p:cNvCxnSpPr>
            <a:cxnSpLocks/>
          </p:cNvCxnSpPr>
          <p:nvPr/>
        </p:nvCxnSpPr>
        <p:spPr>
          <a:xfrm>
            <a:off x="3404937" y="2201780"/>
            <a:ext cx="3137531" cy="68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2833-FBA8-4784-B5E6-CB8E6D4D653A}"/>
              </a:ext>
            </a:extLst>
          </p:cNvPr>
          <p:cNvCxnSpPr>
            <a:cxnSpLocks/>
          </p:cNvCxnSpPr>
          <p:nvPr/>
        </p:nvCxnSpPr>
        <p:spPr>
          <a:xfrm flipV="1">
            <a:off x="4054028" y="1690688"/>
            <a:ext cx="2488440" cy="119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A26A8-90F9-418B-AF1D-2B535D28F299}"/>
              </a:ext>
            </a:extLst>
          </p:cNvPr>
          <p:cNvSpPr txBox="1"/>
          <p:nvPr/>
        </p:nvSpPr>
        <p:spPr>
          <a:xfrm>
            <a:off x="6935609" y="3863360"/>
            <a:ext cx="4584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 positions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diffusion: 	62317,9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diffusion: 	62315,6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600" dirty="0"/>
              <a:t>2,3 ns difference at central (small) pad</a:t>
            </a:r>
            <a:endParaRPr lang="ru-RU" sz="3600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36639051-71D8-4A27-8F47-DAB11346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325260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A35E16-8569-4186-8D17-2BD1C55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719B77D-A05C-45CE-A3C8-E72889CF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27" y="187835"/>
            <a:ext cx="5930900" cy="5752079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739E3EA-A855-4740-9390-22297B774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7" y="136525"/>
            <a:ext cx="5930900" cy="5752078"/>
          </a:xfrm>
          <a:prstGeom prst="rect">
            <a:avLst/>
          </a:prstGeom>
        </p:spPr>
      </p:pic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E5E83609-38C0-469D-8EBD-1BB22036E031}"/>
              </a:ext>
            </a:extLst>
          </p:cNvPr>
          <p:cNvSpPr/>
          <p:nvPr/>
        </p:nvSpPr>
        <p:spPr>
          <a:xfrm>
            <a:off x="6882327" y="3246438"/>
            <a:ext cx="520700" cy="578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7935B-2D3A-4BD0-BF31-3750BC30CCCB}"/>
              </a:ext>
            </a:extLst>
          </p:cNvPr>
          <p:cNvSpPr txBox="1"/>
          <p:nvPr/>
        </p:nvSpPr>
        <p:spPr>
          <a:xfrm>
            <a:off x="6844227" y="2233817"/>
            <a:ext cx="191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Only this pad contains electronics' noise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B40E4862-BECC-415A-B08B-9C87A9D30214}"/>
              </a:ext>
            </a:extLst>
          </p:cNvPr>
          <p:cNvSpPr/>
          <p:nvPr/>
        </p:nvSpPr>
        <p:spPr>
          <a:xfrm>
            <a:off x="1167327" y="3157147"/>
            <a:ext cx="520700" cy="578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A5879-6E31-499B-A6FE-20400283A519}"/>
              </a:ext>
            </a:extLst>
          </p:cNvPr>
          <p:cNvSpPr txBox="1"/>
          <p:nvPr/>
        </p:nvSpPr>
        <p:spPr>
          <a:xfrm>
            <a:off x="1167327" y="2140544"/>
            <a:ext cx="191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Only this pad contains electronics' noise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FF920-44B8-4FDC-A488-7EF095FAC2AB}"/>
              </a:ext>
            </a:extLst>
          </p:cNvPr>
          <p:cNvSpPr txBox="1"/>
          <p:nvPr/>
        </p:nvSpPr>
        <p:spPr>
          <a:xfrm>
            <a:off x="2729427" y="3606405"/>
            <a:ext cx="298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scatter around a smooth curve indicates the accuracy of the estimate!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DABF5-E823-4772-A5F3-5D1D9F025ECA}"/>
              </a:ext>
            </a:extLst>
          </p:cNvPr>
          <p:cNvSpPr txBox="1"/>
          <p:nvPr/>
        </p:nvSpPr>
        <p:spPr>
          <a:xfrm>
            <a:off x="744741" y="5939913"/>
            <a:ext cx="1040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bias for the maximum position estimator is on nanosecond-scale. Good enough!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535D6C-C150-4828-8158-8A892FE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320847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D4FCC-FE63-4EC9-A357-DE739E77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77" y="365125"/>
            <a:ext cx="10515600" cy="966139"/>
          </a:xfrm>
        </p:spPr>
        <p:txBody>
          <a:bodyPr/>
          <a:lstStyle/>
          <a:p>
            <a:r>
              <a:rPr lang="en-US" dirty="0"/>
              <a:t>Noise studies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D9658-29BD-4C96-B6A6-16417F08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2" y="1532586"/>
            <a:ext cx="6310648" cy="3532881"/>
          </a:xfrm>
        </p:spPr>
        <p:txBody>
          <a:bodyPr/>
          <a:lstStyle/>
          <a:p>
            <a:r>
              <a:rPr lang="en-US" dirty="0"/>
              <a:t>Done with ACTAF for a sample triggered by alpha-particles for the pads, which are far from alpha track.</a:t>
            </a:r>
          </a:p>
          <a:p>
            <a:r>
              <a:rPr lang="en-US" dirty="0"/>
              <a:t>Many thanks to Alexander </a:t>
            </a:r>
            <a:r>
              <a:rPr lang="en-US" dirty="0" err="1"/>
              <a:t>Inglessi</a:t>
            </a:r>
            <a:r>
              <a:rPr lang="en-US" dirty="0"/>
              <a:t> for the sample</a:t>
            </a:r>
          </a:p>
          <a:p>
            <a:r>
              <a:rPr lang="en-US" dirty="0"/>
              <a:t>Fast Fourier transformation shows that there some “featured” frequency channels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9E45E-5F8C-4366-BA48-999B8E1033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90" y="1431925"/>
            <a:ext cx="5547423" cy="35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0359F-E2DA-4EB7-A0DB-83DA13EFF7E1}"/>
              </a:ext>
            </a:extLst>
          </p:cNvPr>
          <p:cNvSpPr txBox="1"/>
          <p:nvPr/>
        </p:nvSpPr>
        <p:spPr>
          <a:xfrm>
            <a:off x="334852" y="5679583"/>
            <a:ext cx="1197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 a report: </a:t>
            </a:r>
            <a:r>
              <a:rPr lang="en-US" sz="2400" dirty="0">
                <a:hlinkClick r:id="rId3"/>
              </a:rPr>
              <a:t>https://github.com/aleksha/electronic-noise/blob/master/docs/MC4NOISE.docx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ECA3605-55D4-449A-81E6-F4B0B8E8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C3D94-88C7-4FE0-95BC-B6B9A89D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9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B8BEA5-8B24-4CCC-A4A5-8539BF8A5D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2" y="583235"/>
            <a:ext cx="7298028" cy="616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54DFF-70FA-493D-A653-A7939215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9" y="286189"/>
            <a:ext cx="10515600" cy="1325563"/>
          </a:xfrm>
        </p:spPr>
        <p:txBody>
          <a:bodyPr/>
          <a:lstStyle/>
          <a:p>
            <a:r>
              <a:rPr lang="en-US" dirty="0"/>
              <a:t>Noise generation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87AAFE-03E2-41A4-9ACF-FF5957D2021E}"/>
              </a:ext>
            </a:extLst>
          </p:cNvPr>
          <p:cNvSpPr/>
          <p:nvPr/>
        </p:nvSpPr>
        <p:spPr>
          <a:xfrm>
            <a:off x="225379" y="1651220"/>
            <a:ext cx="4913291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distributions for real and imaginary part of frequency spectra using Fourier transformation;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these distributions using two gaussian hypotheses;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spectrum out of these distributions;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inverse Fourier transformation to obtain spectrum of generated events.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B322-A9B1-4720-A130-4DDF45357655}"/>
              </a:ext>
            </a:extLst>
          </p:cNvPr>
          <p:cNvSpPr txBox="1"/>
          <p:nvPr/>
        </p:nvSpPr>
        <p:spPr>
          <a:xfrm>
            <a:off x="6671939" y="213903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for one of frequency channel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8588-ED91-486D-80AC-F998154403E9}"/>
              </a:ext>
            </a:extLst>
          </p:cNvPr>
          <p:cNvSpPr txBox="1"/>
          <p:nvPr/>
        </p:nvSpPr>
        <p:spPr>
          <a:xfrm>
            <a:off x="7416767" y="6459431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Data-Model comparison</a:t>
            </a:r>
            <a:endParaRPr lang="ru-RU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144A5827-ED91-4DB5-B643-E85C770C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8EF00-7BFF-4DDC-9B74-3B5448F4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76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87730-4C93-4EF5-AC23-4721F114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526614"/>
            <a:ext cx="10515600" cy="1029921"/>
          </a:xfrm>
        </p:spPr>
        <p:txBody>
          <a:bodyPr/>
          <a:lstStyle/>
          <a:p>
            <a:r>
              <a:rPr lang="en-US" dirty="0"/>
              <a:t>Further studies of noise + simulation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BB584-B365-4C38-853B-2BA2A76A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F477D-9B8B-46B0-84EA-F53AC8E6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8EA-8A71-4BE7-867B-8BE591CBA3C0}" type="slidenum">
              <a:rPr lang="ru-RU" smtClean="0"/>
              <a:t>19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2B95F-3A7A-46B5-988E-F093D109A6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2" y="2500316"/>
            <a:ext cx="3995298" cy="34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41A2F0-343A-467C-A79A-C7AD9D6074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0" y="2579077"/>
            <a:ext cx="4379009" cy="35792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CAD7-1FEE-4D3E-9282-2BCEF3A4E14E}"/>
              </a:ext>
            </a:extLst>
          </p:cNvPr>
          <p:cNvSpPr txBox="1"/>
          <p:nvPr/>
        </p:nvSpPr>
        <p:spPr>
          <a:xfrm>
            <a:off x="439615" y="2232953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in data (baseline corrected)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F2335-59F9-4BE8-9228-6354BBC1087D}"/>
              </a:ext>
            </a:extLst>
          </p:cNvPr>
          <p:cNvSpPr txBox="1"/>
          <p:nvPr/>
        </p:nvSpPr>
        <p:spPr>
          <a:xfrm>
            <a:off x="9231920" y="2256162"/>
            <a:ext cx="20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Generated noise</a:t>
            </a:r>
            <a:endParaRPr lang="ru-RU" b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4E4F99-A629-4EC5-A6DF-8FDA2FAD0DEE}"/>
              </a:ext>
            </a:extLst>
          </p:cNvPr>
          <p:cNvSpPr/>
          <p:nvPr/>
        </p:nvSpPr>
        <p:spPr>
          <a:xfrm>
            <a:off x="4114800" y="2929025"/>
            <a:ext cx="3511061" cy="342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distributions for real and imaginary part of frequency spectra using Fourier transformation;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these distributions using two gaussian hypotheses;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spectrum out of these distributions;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inverse Fourier transformation to obtain spectrum of generated events.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: изогнутая вниз 11">
            <a:extLst>
              <a:ext uri="{FF2B5EF4-FFF2-40B4-BE49-F238E27FC236}">
                <a16:creationId xmlns:a16="http://schemas.microsoft.com/office/drawing/2014/main" id="{27D9CDBD-D36B-4D80-BF63-240E6947AAF6}"/>
              </a:ext>
            </a:extLst>
          </p:cNvPr>
          <p:cNvSpPr/>
          <p:nvPr/>
        </p:nvSpPr>
        <p:spPr>
          <a:xfrm>
            <a:off x="4114799" y="1602340"/>
            <a:ext cx="3868615" cy="8152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9DDEE-A147-43C9-B2BC-8E8673E1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today’s talk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82530-BF35-4A0C-B820-99556E72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76" y="1529410"/>
            <a:ext cx="11435366" cy="4806995"/>
          </a:xfrm>
        </p:spPr>
        <p:txBody>
          <a:bodyPr/>
          <a:lstStyle/>
          <a:p>
            <a:r>
              <a:rPr lang="en-US" dirty="0"/>
              <a:t>To demonstrate how TPC works on the example of the drift velocity calibration, which is needed for the absolute cross section measurement.</a:t>
            </a:r>
          </a:p>
          <a:p>
            <a:pPr lvl="1"/>
            <a:r>
              <a:rPr lang="en-US" dirty="0"/>
              <a:t>At CERN only relative measurement is foreseen (AFAIK), but may be we have to think about absolute one.</a:t>
            </a:r>
          </a:p>
          <a:p>
            <a:pPr lvl="1"/>
            <a:r>
              <a:rPr lang="en-US" dirty="0"/>
              <a:t>In Mainz an absolute measurements will be done.</a:t>
            </a:r>
          </a:p>
          <a:p>
            <a:r>
              <a:rPr lang="en-US" dirty="0"/>
              <a:t>Show that the maximum position of the Flash ADC spectrum is quite a good time-point estimate.</a:t>
            </a:r>
          </a:p>
          <a:p>
            <a:r>
              <a:rPr lang="en-US" dirty="0"/>
              <a:t>Present a data-driven method and a tool to generate electronic noise on even-by-event basis.</a:t>
            </a:r>
          </a:p>
          <a:p>
            <a:pPr lvl="1"/>
            <a:r>
              <a:rPr lang="en-US" dirty="0">
                <a:hlinkClick r:id="rId2"/>
              </a:rPr>
              <a:t>https://github.com/aleksha/electronic-noise</a:t>
            </a:r>
            <a:r>
              <a:rPr lang="en-US" dirty="0"/>
              <a:t> (</a:t>
            </a:r>
            <a:r>
              <a:rPr lang="en-US" i="1" dirty="0"/>
              <a:t>Python</a:t>
            </a:r>
            <a:r>
              <a:rPr lang="en-US" dirty="0"/>
              <a:t> with 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 err="1"/>
              <a:t>scipy</a:t>
            </a:r>
            <a:r>
              <a:rPr lang="en-US" dirty="0"/>
              <a:t> and </a:t>
            </a:r>
            <a:r>
              <a:rPr lang="en-US" i="1" dirty="0"/>
              <a:t>matplotlib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8E1E0-0B58-4E36-8FAF-EB5C2AFD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57B216-26A4-4E13-920E-3990C8BF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4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9EC0-1857-45A5-A447-7B498A10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calibration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F1DFC-8C13-4750-8B0A-7A23B494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455313"/>
            <a:ext cx="10515600" cy="5037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have 14-bit Flash ACD with 40 ns per time channel, which encode voltage in a range (-2,5, +2.5) mV</a:t>
            </a:r>
          </a:p>
          <a:p>
            <a:r>
              <a:rPr lang="en-US" dirty="0"/>
              <a:t>Additional calibration is needed to have same response for the signal and for the noise.</a:t>
            </a:r>
          </a:p>
          <a:p>
            <a:r>
              <a:rPr lang="en-US" dirty="0"/>
              <a:t>Done using alpha source.</a:t>
            </a:r>
          </a:p>
          <a:p>
            <a:r>
              <a:rPr lang="en-US" dirty="0"/>
              <a:t>5,5 MeV alpha-particle create a signal with integral of 200000 ADC channels (private communication with Alexander </a:t>
            </a:r>
            <a:r>
              <a:rPr lang="en-US" dirty="0" err="1"/>
              <a:t>Inglessi</a:t>
            </a:r>
            <a:r>
              <a:rPr lang="en-US" dirty="0"/>
              <a:t>)</a:t>
            </a:r>
          </a:p>
          <a:p>
            <a:r>
              <a:rPr lang="en-US" dirty="0"/>
              <a:t>A fake 1 mm track with 5,5 MeV energy deposit is created</a:t>
            </a:r>
          </a:p>
          <a:p>
            <a:r>
              <a:rPr lang="en-US" dirty="0"/>
              <a:t>It produces  150684 ionization electrons in a GEANT model</a:t>
            </a:r>
          </a:p>
          <a:p>
            <a:r>
              <a:rPr lang="en-US" dirty="0"/>
              <a:t>Integral for the Flash ADC spectrum is 152022</a:t>
            </a:r>
          </a:p>
          <a:p>
            <a:r>
              <a:rPr lang="en-US" dirty="0">
                <a:solidFill>
                  <a:srgbClr val="FF0000"/>
                </a:solidFill>
              </a:rPr>
              <a:t>1 electron has “weight” =  (200000 / 152022)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1B629-A0D8-4722-A1AA-8F1733CA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20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CB665C-9F4D-4F92-97DA-3B5E03CD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9063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4BE56-69BD-40C4-BCB0-6179474B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56A84B-AC15-4C8A-BA98-5BF7638B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3" y="655416"/>
            <a:ext cx="6927847" cy="1575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559D6A-12BB-4814-9837-A2DB6396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3" y="2093913"/>
            <a:ext cx="6927847" cy="1575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FEFB83-64FF-4184-BEA4-4B0DE112F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3" y="3424016"/>
            <a:ext cx="6927847" cy="15755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CDED02-8A1D-4DD4-A7F9-695DCE7C6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3" y="4862513"/>
            <a:ext cx="6927850" cy="1575564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C6F1BD1-FDF2-46FF-958B-1F281A7C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59317"/>
            <a:ext cx="4851400" cy="1325563"/>
          </a:xfrm>
        </p:spPr>
        <p:txBody>
          <a:bodyPr/>
          <a:lstStyle/>
          <a:p>
            <a:r>
              <a:rPr lang="en-US" dirty="0"/>
              <a:t>Flash ADC spectrum with noise (Pad 2)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65FC6-BC37-4804-9A60-9986D463C092}"/>
              </a:ext>
            </a:extLst>
          </p:cNvPr>
          <p:cNvSpPr txBox="1"/>
          <p:nvPr/>
        </p:nvSpPr>
        <p:spPr>
          <a:xfrm>
            <a:off x="6154510" y="824677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beam electrons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14BFD-7555-4CA7-B39C-8B9C6F682C75}"/>
              </a:ext>
            </a:extLst>
          </p:cNvPr>
          <p:cNvSpPr txBox="1"/>
          <p:nvPr/>
        </p:nvSpPr>
        <p:spPr>
          <a:xfrm>
            <a:off x="6096000" y="2396230"/>
            <a:ext cx="20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beam electrons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EEB63-6747-488B-9F60-56F0B0559D68}"/>
              </a:ext>
            </a:extLst>
          </p:cNvPr>
          <p:cNvSpPr txBox="1"/>
          <p:nvPr/>
        </p:nvSpPr>
        <p:spPr>
          <a:xfrm>
            <a:off x="5977589" y="3790434"/>
            <a:ext cx="21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beam electrons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764C3-3ECB-413C-BDF8-FD6B2AC163EA}"/>
              </a:ext>
            </a:extLst>
          </p:cNvPr>
          <p:cNvSpPr txBox="1"/>
          <p:nvPr/>
        </p:nvSpPr>
        <p:spPr>
          <a:xfrm>
            <a:off x="5860570" y="5160610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 beam electrons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CC7F9-FE64-4FDC-A2E1-E83C4D5F7B54}"/>
              </a:ext>
            </a:extLst>
          </p:cNvPr>
          <p:cNvSpPr txBox="1"/>
          <p:nvPr/>
        </p:nvSpPr>
        <p:spPr>
          <a:xfrm>
            <a:off x="457200" y="2093913"/>
            <a:ext cx="4127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Relative electronic noise is suppressed by an increase of the cumulative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procedure is quite slow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½ noise event / second for one CPU core</a:t>
            </a:r>
            <a:endParaRPr lang="ru-RU" sz="240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41A510B5-F213-4A6E-97C7-9D903B6A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350735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684D3-CF31-4370-B269-B322D260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47550" cy="27626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6FBD8-490E-4A9F-8112-66F5E0EA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Cumulative noise baseline corrected spectrum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84E15-68A2-46AD-9E4E-834EA6A7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15985-D017-4B19-AC66-4B1958236B80}"/>
              </a:ext>
            </a:extLst>
          </p:cNvPr>
          <p:cNvSpPr txBox="1"/>
          <p:nvPr/>
        </p:nvSpPr>
        <p:spPr>
          <a:xfrm>
            <a:off x="1910870" y="3154010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noise events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9E838E7-4270-46E2-B025-875570C5E03F}"/>
              </a:ext>
            </a:extLst>
          </p:cNvPr>
          <p:cNvSpPr/>
          <p:nvPr/>
        </p:nvSpPr>
        <p:spPr>
          <a:xfrm rot="20094577">
            <a:off x="6639294" y="3988572"/>
            <a:ext cx="1965664" cy="4640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43158-4BB4-4F04-95F2-7275A204E8D2}"/>
              </a:ext>
            </a:extLst>
          </p:cNvPr>
          <p:cNvSpPr txBox="1"/>
          <p:nvPr/>
        </p:nvSpPr>
        <p:spPr>
          <a:xfrm>
            <a:off x="435199" y="4758514"/>
            <a:ext cx="11337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Is it a fluctuation or an issue?</a:t>
            </a:r>
          </a:p>
          <a:p>
            <a:r>
              <a:rPr lang="en-US" sz="3600" dirty="0">
                <a:solidFill>
                  <a:srgbClr val="7030A0"/>
                </a:solidFill>
              </a:rPr>
              <a:t>No clear answer yet, but that is not important for the drift time measurements, as well as for single events!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9B2C1F-8501-4B0F-B1DB-7E0F7FB3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78681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F2D81-C03F-4A68-A888-A6BC8F7A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100k with noise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53E5B-6785-4CB9-97B1-60EAEF40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9C8F54-89B2-4257-961B-38E73488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" y="2065665"/>
            <a:ext cx="11989328" cy="2726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9CA7B-43F0-40D0-98DE-7C8715176729}"/>
              </a:ext>
            </a:extLst>
          </p:cNvPr>
          <p:cNvSpPr txBox="1"/>
          <p:nvPr/>
        </p:nvSpPr>
        <p:spPr>
          <a:xfrm>
            <a:off x="9055100" y="2928699"/>
            <a:ext cx="81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A6FD-ECB3-4198-AD47-612CFC0B3103}"/>
              </a:ext>
            </a:extLst>
          </p:cNvPr>
          <p:cNvSpPr txBox="1"/>
          <p:nvPr/>
        </p:nvSpPr>
        <p:spPr>
          <a:xfrm>
            <a:off x="3504086" y="2494448"/>
            <a:ext cx="275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 diffusion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With longitudinal diffusion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AA6CB7-4FF1-4C22-8F6D-CDF16736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66132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C7AD4-3E31-4CAD-ACBB-5DE55EEC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en-US" dirty="0"/>
              <a:t>Maximum (peak position) shift due to noise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074EC6-EB2A-4050-BF78-AA970D1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 descr="Изображение выглядит как черный, мужчина, молодо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B16DE1EF-12D0-4804-968D-24C8F29C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26" y="2394744"/>
            <a:ext cx="4039751" cy="3917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7E24B4-E579-443C-8286-43F1648F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49" y="2387600"/>
            <a:ext cx="4039751" cy="3917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1AB45D-B86F-401C-AE84-C9A08DEA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" y="2387600"/>
            <a:ext cx="4039752" cy="3917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ACE3F7-C9A6-4D73-80FD-30D6756B4DCB}"/>
              </a:ext>
            </a:extLst>
          </p:cNvPr>
          <p:cNvSpPr txBox="1"/>
          <p:nvPr/>
        </p:nvSpPr>
        <p:spPr>
          <a:xfrm>
            <a:off x="838200" y="1089055"/>
            <a:ext cx="942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Peak is placed to the random location of cumulative noise spectrum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Shift of maximum for signal + noise (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) </a:t>
            </a:r>
            <a:r>
              <a:rPr lang="en-US" sz="2400" dirty="0" err="1"/>
              <a:t>wrt</a:t>
            </a:r>
            <a:r>
              <a:rPr lang="en-US" sz="2400" dirty="0"/>
              <a:t>. pure signal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fit examples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2EFD90-F925-49DB-9E84-222EC99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250695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3F5D14-268E-4CA9-B310-8871A477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985336"/>
            <a:ext cx="5753100" cy="5598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8E65-D96C-4F6A-8804-4D60999A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for shifts for 100k events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62332A-2CD5-495F-9158-BA52D951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9BDC0-EFC0-48BC-86BC-F7BE3C321FF7}"/>
              </a:ext>
            </a:extLst>
          </p:cNvPr>
          <p:cNvSpPr txBox="1"/>
          <p:nvPr/>
        </p:nvSpPr>
        <p:spPr>
          <a:xfrm>
            <a:off x="457200" y="1690688"/>
            <a:ext cx="4787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random places for signal peak at the noise spectrum. Signal shape at the peak region and cumulative noise spectra are same, but position is different!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RMS for maximum with peak position fitting procedure 6,7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Mean value for signals in the range ( Bin of maximum +/- 10 bins) is very dangerous estimator RMS = 17,9 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5E148-2FC7-4CE3-BA77-A02E87A0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65352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1CB29-0146-44C2-B0C0-B6C704B3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CE323-E34F-410A-8E5F-F86AC9A5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253"/>
            <a:ext cx="1101894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drift velocity measurement is possible with several nanoseconds precision </a:t>
            </a:r>
          </a:p>
          <a:p>
            <a:r>
              <a:rPr lang="en-US" dirty="0"/>
              <a:t>6 ns precision / 60000 ns drift 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en-US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–4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accuracy!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There are a procedure and a tool, which allow to create an electronic noise on event-by-event basis with a data-driven method.</a:t>
            </a:r>
          </a:p>
          <a:p>
            <a:pPr lvl="1"/>
            <a:r>
              <a:rPr lang="en-US" dirty="0">
                <a:hlinkClick r:id="rId2"/>
              </a:rPr>
              <a:t>https://github.com/aleksha/electronic-noise</a:t>
            </a:r>
            <a:r>
              <a:rPr lang="en-US" dirty="0"/>
              <a:t> (</a:t>
            </a:r>
            <a:r>
              <a:rPr lang="en-US" i="1" dirty="0"/>
              <a:t>Python</a:t>
            </a:r>
            <a:r>
              <a:rPr lang="en-US" dirty="0"/>
              <a:t> with 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 err="1"/>
              <a:t>scipy</a:t>
            </a:r>
            <a:r>
              <a:rPr lang="en-US" dirty="0"/>
              <a:t> and </a:t>
            </a:r>
            <a:r>
              <a:rPr lang="en-US" i="1" dirty="0"/>
              <a:t>matplotlib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 can create signal with a noise now!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3D2FE-DB2B-4577-A014-222E4DF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50525E-3DB9-48D5-9EEC-A7FE7A80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875B-4A62-4170-AFF2-335F8B8B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46"/>
            <a:ext cx="10515600" cy="919957"/>
          </a:xfrm>
        </p:spPr>
        <p:txBody>
          <a:bodyPr/>
          <a:lstStyle/>
          <a:p>
            <a:r>
              <a:rPr lang="en-US" dirty="0"/>
              <a:t>Calibration of drift velocities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10D9BB-5CBC-4EEE-89EA-A358983C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6032E-AC45-4FE7-B5FD-DF2F910A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0" y="1146189"/>
            <a:ext cx="5105400" cy="5476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6B3E31-1084-490B-960E-74BA1292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845" y="1040608"/>
            <a:ext cx="6027510" cy="3530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8832D8-7C2F-4604-A83A-E84522490E69}"/>
              </a:ext>
            </a:extLst>
          </p:cNvPr>
          <p:cNvSpPr txBox="1"/>
          <p:nvPr/>
        </p:nvSpPr>
        <p:spPr>
          <a:xfrm>
            <a:off x="5087155" y="4676902"/>
            <a:ext cx="68839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Triggering from incoming beam electron. Time between beam and TPC response is known (with a precision discussed today).</a:t>
            </a:r>
          </a:p>
          <a:p>
            <a:endParaRPr lang="en-US" sz="2000" b="1" dirty="0"/>
          </a:p>
          <a:p>
            <a:r>
              <a:rPr lang="en-US" sz="2000" b="1" dirty="0"/>
              <a:t>MAMI has excellent beam. The ionization-anode distance is known with 0,1 mm precision.</a:t>
            </a:r>
            <a:endParaRPr lang="ru-RU" sz="2000" b="1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8F81F9-600D-49CF-9A1F-02F8DA29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CEC7EAC-0344-4E83-893A-12FE67E256D2}"/>
              </a:ext>
            </a:extLst>
          </p:cNvPr>
          <p:cNvCxnSpPr>
            <a:cxnSpLocks/>
          </p:cNvCxnSpPr>
          <p:nvPr/>
        </p:nvCxnSpPr>
        <p:spPr>
          <a:xfrm flipH="1">
            <a:off x="9634331" y="2027583"/>
            <a:ext cx="14842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7FFC88-229D-4C12-83B2-B9A82D9E5265}"/>
              </a:ext>
            </a:extLst>
          </p:cNvPr>
          <p:cNvSpPr txBox="1"/>
          <p:nvPr/>
        </p:nvSpPr>
        <p:spPr>
          <a:xfrm>
            <a:off x="10350640" y="2133165"/>
            <a:ext cx="10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titanium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03E05-2705-4F6D-8684-90C6DAF4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dirty="0"/>
              <a:t>Conditions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433F2-0D0E-4E4D-A795-945D22B2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341"/>
            <a:ext cx="10894454" cy="5223009"/>
          </a:xfrm>
        </p:spPr>
        <p:txBody>
          <a:bodyPr>
            <a:normAutofit/>
          </a:bodyPr>
          <a:lstStyle/>
          <a:p>
            <a:r>
              <a:rPr lang="en-US"/>
              <a:t>720 MeV </a:t>
            </a:r>
            <a:r>
              <a:rPr lang="en-US" dirty="0"/>
              <a:t>electrons as a beam</a:t>
            </a:r>
          </a:p>
          <a:p>
            <a:r>
              <a:rPr lang="en-US" dirty="0"/>
              <a:t>Simplified model</a:t>
            </a:r>
          </a:p>
          <a:p>
            <a:pPr lvl="1"/>
            <a:r>
              <a:rPr lang="en-US" dirty="0"/>
              <a:t>Silicon detectors at entrance and exit.</a:t>
            </a:r>
          </a:p>
          <a:p>
            <a:pPr lvl="1"/>
            <a:r>
              <a:rPr lang="en-US" dirty="0"/>
              <a:t>Scintillator at exit</a:t>
            </a:r>
          </a:p>
          <a:p>
            <a:pPr lvl="1"/>
            <a:r>
              <a:rPr lang="en-US" dirty="0" err="1"/>
              <a:t>Ti</a:t>
            </a:r>
            <a:r>
              <a:rPr lang="en-US" dirty="0"/>
              <a:t> windows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, 20 atm as a single volume</a:t>
            </a:r>
          </a:p>
          <a:p>
            <a:r>
              <a:rPr lang="en-US" dirty="0"/>
              <a:t>Geant-4 with standard physics lists</a:t>
            </a:r>
          </a:p>
          <a:p>
            <a:r>
              <a:rPr lang="en-US" dirty="0"/>
              <a:t>Energy deposit at each tracking step is uniformly (not Poisson!) distributed along this step. 36,5 eV to create electron-ion pair</a:t>
            </a:r>
          </a:p>
          <a:p>
            <a:r>
              <a:rPr lang="en-US" dirty="0"/>
              <a:t>Ionization electrons are projected into anode plane (no loss assumed!).</a:t>
            </a:r>
          </a:p>
          <a:p>
            <a:r>
              <a:rPr lang="en-US" dirty="0"/>
              <a:t>Electronic response function + electronic noise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D6D2F-9558-4A6F-B8F2-74458FE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DCE130-CEFE-43C6-A039-BE4AF568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3382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27F87-AE36-46B9-A5F6-E4D8AA9B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35" y="173221"/>
            <a:ext cx="10515600" cy="948520"/>
          </a:xfrm>
        </p:spPr>
        <p:txBody>
          <a:bodyPr/>
          <a:lstStyle/>
          <a:p>
            <a:r>
              <a:rPr lang="en-US" dirty="0"/>
              <a:t>Final GEANT Model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54AFF7-1F62-4D21-BCE0-285FAFF2F7C5}"/>
              </a:ext>
            </a:extLst>
          </p:cNvPr>
          <p:cNvSpPr/>
          <p:nvPr/>
        </p:nvSpPr>
        <p:spPr>
          <a:xfrm>
            <a:off x="9518063" y="1632462"/>
            <a:ext cx="276038" cy="432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5731B9-75DE-4FD1-BEFE-D9C40002A121}"/>
              </a:ext>
            </a:extLst>
          </p:cNvPr>
          <p:cNvSpPr/>
          <p:nvPr/>
        </p:nvSpPr>
        <p:spPr>
          <a:xfrm>
            <a:off x="4659985" y="1646749"/>
            <a:ext cx="3586162" cy="431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18830B5-3844-424E-84E6-3FC262696D2E}"/>
              </a:ext>
            </a:extLst>
          </p:cNvPr>
          <p:cNvCxnSpPr/>
          <p:nvPr/>
        </p:nvCxnSpPr>
        <p:spPr>
          <a:xfrm>
            <a:off x="252564" y="3797018"/>
            <a:ext cx="19145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6746F-1001-4832-837C-F2F194713BF5}"/>
              </a:ext>
            </a:extLst>
          </p:cNvPr>
          <p:cNvSpPr txBox="1"/>
          <p:nvPr/>
        </p:nvSpPr>
        <p:spPr>
          <a:xfrm>
            <a:off x="614362" y="3318387"/>
            <a:ext cx="19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 MeV electrons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DD0BF-AFC6-4603-9FCA-DBB90F9E144D}"/>
              </a:ext>
            </a:extLst>
          </p:cNvPr>
          <p:cNvSpPr txBox="1"/>
          <p:nvPr/>
        </p:nvSpPr>
        <p:spPr>
          <a:xfrm>
            <a:off x="7433171" y="1246209"/>
            <a:ext cx="1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</a:t>
            </a:r>
            <a:r>
              <a:rPr lang="en-US" b="1" dirty="0">
                <a:solidFill>
                  <a:srgbClr val="FF0000"/>
                </a:solidFill>
              </a:rPr>
              <a:t>, 0.5 mm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288A6-4F3D-4BC1-8AAF-53397419CED1}"/>
              </a:ext>
            </a:extLst>
          </p:cNvPr>
          <p:cNvSpPr txBox="1"/>
          <p:nvPr/>
        </p:nvSpPr>
        <p:spPr>
          <a:xfrm>
            <a:off x="6614183" y="1810828"/>
            <a:ext cx="161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 (20 atm.)</a:t>
            </a:r>
          </a:p>
          <a:p>
            <a:r>
              <a:rPr lang="en-US" b="1" dirty="0"/>
              <a:t>700 mm</a:t>
            </a:r>
            <a:endParaRPr lang="ru-RU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3EBEA-080F-42BE-A809-11E8DCD6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132D0D8-A9A2-43B7-B597-2E70C410160E}"/>
              </a:ext>
            </a:extLst>
          </p:cNvPr>
          <p:cNvCxnSpPr/>
          <p:nvPr/>
        </p:nvCxnSpPr>
        <p:spPr>
          <a:xfrm>
            <a:off x="271934" y="3797018"/>
            <a:ext cx="1114085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29366D-4847-40B2-8E39-353C3890F101}"/>
              </a:ext>
            </a:extLst>
          </p:cNvPr>
          <p:cNvCxnSpPr>
            <a:cxnSpLocks/>
          </p:cNvCxnSpPr>
          <p:nvPr/>
        </p:nvCxnSpPr>
        <p:spPr>
          <a:xfrm flipV="1">
            <a:off x="6437210" y="1340810"/>
            <a:ext cx="0" cy="51779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E8FD6-59C8-4FB4-AEA4-B1807F0F900E}"/>
              </a:ext>
            </a:extLst>
          </p:cNvPr>
          <p:cNvSpPr txBox="1"/>
          <p:nvPr/>
        </p:nvSpPr>
        <p:spPr>
          <a:xfrm>
            <a:off x="6386304" y="923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E0578-1F9D-40D2-BAD0-1219D9318E2B}"/>
              </a:ext>
            </a:extLst>
          </p:cNvPr>
          <p:cNvSpPr txBox="1"/>
          <p:nvPr/>
        </p:nvSpPr>
        <p:spPr>
          <a:xfrm>
            <a:off x="11311217" y="331838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020CD2-7124-4C2B-AD9D-04529438614A}"/>
              </a:ext>
            </a:extLst>
          </p:cNvPr>
          <p:cNvSpPr/>
          <p:nvPr/>
        </p:nvSpPr>
        <p:spPr>
          <a:xfrm>
            <a:off x="8945407" y="1632460"/>
            <a:ext cx="136805" cy="432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3B0D8-E715-4E2B-BB6C-7A5E170295FF}"/>
              </a:ext>
            </a:extLst>
          </p:cNvPr>
          <p:cNvSpPr txBox="1"/>
          <p:nvPr/>
        </p:nvSpPr>
        <p:spPr>
          <a:xfrm>
            <a:off x="8112939" y="972272"/>
            <a:ext cx="14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Si, 0.25 mm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53510F7-97E0-4E93-ABCC-7E5DE0454E2C}"/>
              </a:ext>
            </a:extLst>
          </p:cNvPr>
          <p:cNvSpPr/>
          <p:nvPr/>
        </p:nvSpPr>
        <p:spPr>
          <a:xfrm>
            <a:off x="8397189" y="1656464"/>
            <a:ext cx="136803" cy="4329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11F52-5B79-4DC2-A7AD-3440204CAF06}"/>
              </a:ext>
            </a:extLst>
          </p:cNvPr>
          <p:cNvSpPr txBox="1"/>
          <p:nvPr/>
        </p:nvSpPr>
        <p:spPr>
          <a:xfrm>
            <a:off x="9388782" y="1084587"/>
            <a:ext cx="207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Scintillator, 10 mm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D374F0D-138F-43CD-8CE1-EB6A1602E30D}"/>
              </a:ext>
            </a:extLst>
          </p:cNvPr>
          <p:cNvSpPr/>
          <p:nvPr/>
        </p:nvSpPr>
        <p:spPr>
          <a:xfrm>
            <a:off x="3857087" y="1656464"/>
            <a:ext cx="276038" cy="432911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2FCD64D-B2D8-48AB-8C09-DBE759258008}"/>
              </a:ext>
            </a:extLst>
          </p:cNvPr>
          <p:cNvSpPr/>
          <p:nvPr/>
        </p:nvSpPr>
        <p:spPr>
          <a:xfrm>
            <a:off x="3271122" y="1632461"/>
            <a:ext cx="136805" cy="432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9138249-467F-413D-A872-10FE647E1887}"/>
              </a:ext>
            </a:extLst>
          </p:cNvPr>
          <p:cNvSpPr/>
          <p:nvPr/>
        </p:nvSpPr>
        <p:spPr>
          <a:xfrm>
            <a:off x="4432302" y="1643781"/>
            <a:ext cx="148508" cy="4329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A2B4BB-64AF-4C1C-A34F-CC4C46C79401}"/>
              </a:ext>
            </a:extLst>
          </p:cNvPr>
          <p:cNvSpPr txBox="1"/>
          <p:nvPr/>
        </p:nvSpPr>
        <p:spPr>
          <a:xfrm>
            <a:off x="1971362" y="1349188"/>
            <a:ext cx="14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Si, 0.25 mm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69C9A-209B-484F-B90F-A4EE540FF06E}"/>
              </a:ext>
            </a:extLst>
          </p:cNvPr>
          <p:cNvSpPr txBox="1"/>
          <p:nvPr/>
        </p:nvSpPr>
        <p:spPr>
          <a:xfrm>
            <a:off x="1744632" y="888783"/>
            <a:ext cx="478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Scintillator, 10 mm (removed in last versions)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84817-BB15-4555-8D53-CD72A7CD1271}"/>
              </a:ext>
            </a:extLst>
          </p:cNvPr>
          <p:cNvSpPr txBox="1"/>
          <p:nvPr/>
        </p:nvSpPr>
        <p:spPr>
          <a:xfrm>
            <a:off x="8025713" y="6063070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+350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FDE2F-88AB-4550-88EA-491B518CEE81}"/>
              </a:ext>
            </a:extLst>
          </p:cNvPr>
          <p:cNvSpPr txBox="1"/>
          <p:nvPr/>
        </p:nvSpPr>
        <p:spPr>
          <a:xfrm>
            <a:off x="4312840" y="6039776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-350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78ABE-15B0-413D-A74B-2BA461F0B64F}"/>
              </a:ext>
            </a:extLst>
          </p:cNvPr>
          <p:cNvSpPr txBox="1"/>
          <p:nvPr/>
        </p:nvSpPr>
        <p:spPr>
          <a:xfrm>
            <a:off x="10102548" y="3940191"/>
            <a:ext cx="182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simulation frame. TPC frame is rotated.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20793-3600-426C-B003-7F98AEE6FDE7}"/>
              </a:ext>
            </a:extLst>
          </p:cNvPr>
          <p:cNvSpPr txBox="1"/>
          <p:nvPr/>
        </p:nvSpPr>
        <p:spPr>
          <a:xfrm>
            <a:off x="7482777" y="110097"/>
            <a:ext cx="470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mm gaps between detectors as well as between detector and berylliums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09D47-B207-40C1-8A01-3F40FFCF5243}"/>
              </a:ext>
            </a:extLst>
          </p:cNvPr>
          <p:cNvSpPr txBox="1"/>
          <p:nvPr/>
        </p:nvSpPr>
        <p:spPr>
          <a:xfrm>
            <a:off x="6470966" y="605551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FAE5E-E066-4201-AD1A-507292B9118B}"/>
              </a:ext>
            </a:extLst>
          </p:cNvPr>
          <p:cNvSpPr txBox="1"/>
          <p:nvPr/>
        </p:nvSpPr>
        <p:spPr>
          <a:xfrm>
            <a:off x="4144735" y="1145035"/>
            <a:ext cx="1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</a:t>
            </a:r>
            <a:r>
              <a:rPr lang="en-US" b="1" dirty="0">
                <a:solidFill>
                  <a:srgbClr val="FF0000"/>
                </a:solidFill>
              </a:rPr>
              <a:t>, 0.5 mm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645C9-BBC3-4BF4-9F17-F3AEC96B722E}"/>
              </a:ext>
            </a:extLst>
          </p:cNvPr>
          <p:cNvSpPr txBox="1"/>
          <p:nvPr/>
        </p:nvSpPr>
        <p:spPr>
          <a:xfrm>
            <a:off x="334409" y="4087257"/>
            <a:ext cx="2365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Beam is uniformly distributed in a circle with radius of 0,1 mm</a:t>
            </a:r>
          </a:p>
          <a:p>
            <a:endParaRPr lang="en-US" b="1" dirty="0"/>
          </a:p>
          <a:p>
            <a:r>
              <a:rPr lang="en-US" b="1" dirty="0"/>
              <a:t>No angular beam divergence!</a:t>
            </a:r>
            <a:endParaRPr lang="ru-RU" b="1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C16288E-E6B6-49D8-BC9C-7F102CBC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33902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F8AB0-C45C-4BEE-9DBF-4DFDDCA4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pads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0903D-68AB-4AF0-A288-21D906B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6</a:t>
            </a:fld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3952A62-B2C7-40F0-841F-19849AFA1491}"/>
              </a:ext>
            </a:extLst>
          </p:cNvPr>
          <p:cNvSpPr/>
          <p:nvPr/>
        </p:nvSpPr>
        <p:spPr>
          <a:xfrm>
            <a:off x="4896853" y="385013"/>
            <a:ext cx="6456947" cy="60435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8FC1AA-D01F-41D4-A40C-3099429763BC}"/>
              </a:ext>
            </a:extLst>
          </p:cNvPr>
          <p:cNvSpPr/>
          <p:nvPr/>
        </p:nvSpPr>
        <p:spPr>
          <a:xfrm>
            <a:off x="5283868" y="723816"/>
            <a:ext cx="5710990" cy="53580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A21ACBB-8FFA-454C-909E-A2F452401F68}"/>
              </a:ext>
            </a:extLst>
          </p:cNvPr>
          <p:cNvSpPr/>
          <p:nvPr/>
        </p:nvSpPr>
        <p:spPr>
          <a:xfrm>
            <a:off x="5751095" y="1070810"/>
            <a:ext cx="4836694" cy="46802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AB71E6F-3C5F-44D7-8601-8C16A71DF663}"/>
              </a:ext>
            </a:extLst>
          </p:cNvPr>
          <p:cNvSpPr/>
          <p:nvPr/>
        </p:nvSpPr>
        <p:spPr>
          <a:xfrm>
            <a:off x="6096000" y="1453815"/>
            <a:ext cx="4154905" cy="39503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AF4076-78DB-4C60-8C83-0C05EE3F4817}"/>
              </a:ext>
            </a:extLst>
          </p:cNvPr>
          <p:cNvSpPr/>
          <p:nvPr/>
        </p:nvSpPr>
        <p:spPr>
          <a:xfrm>
            <a:off x="6456947" y="1747586"/>
            <a:ext cx="3424989" cy="33267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699166-63F7-4727-B1FA-D35D4ADA3178}"/>
              </a:ext>
            </a:extLst>
          </p:cNvPr>
          <p:cNvSpPr/>
          <p:nvPr/>
        </p:nvSpPr>
        <p:spPr>
          <a:xfrm>
            <a:off x="6853989" y="2127584"/>
            <a:ext cx="2590801" cy="26028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05E8549-C64A-493B-8ED2-3FC09CA152BC}"/>
              </a:ext>
            </a:extLst>
          </p:cNvPr>
          <p:cNvSpPr/>
          <p:nvPr/>
        </p:nvSpPr>
        <p:spPr>
          <a:xfrm>
            <a:off x="7251032" y="2507582"/>
            <a:ext cx="1808748" cy="17802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235F1E-54DD-481C-B2A1-F9AAFEC4642A}"/>
              </a:ext>
            </a:extLst>
          </p:cNvPr>
          <p:cNvSpPr/>
          <p:nvPr/>
        </p:nvSpPr>
        <p:spPr>
          <a:xfrm>
            <a:off x="7591926" y="2851484"/>
            <a:ext cx="1155032" cy="10948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EC817D9-DE45-4D54-98EE-5F833374947C}"/>
              </a:ext>
            </a:extLst>
          </p:cNvPr>
          <p:cNvSpPr/>
          <p:nvPr/>
        </p:nvSpPr>
        <p:spPr>
          <a:xfrm>
            <a:off x="7940842" y="3195386"/>
            <a:ext cx="505326" cy="4020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BA0F374-6726-4454-A196-513422E991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181475" y="365126"/>
            <a:ext cx="12030" cy="2830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D6B5948-79F1-4049-95CD-F6AF03B101AE}"/>
              </a:ext>
            </a:extLst>
          </p:cNvPr>
          <p:cNvCxnSpPr>
            <a:cxnSpLocks/>
          </p:cNvCxnSpPr>
          <p:nvPr/>
        </p:nvCxnSpPr>
        <p:spPr>
          <a:xfrm flipH="1" flipV="1">
            <a:off x="8191501" y="3631617"/>
            <a:ext cx="12030" cy="2830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A1483A-9201-4163-888F-095DE17A2557}"/>
              </a:ext>
            </a:extLst>
          </p:cNvPr>
          <p:cNvSpPr txBox="1"/>
          <p:nvPr/>
        </p:nvSpPr>
        <p:spPr>
          <a:xfrm>
            <a:off x="4896853" y="310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FD354F-0084-45D9-AABD-A676288BF963}"/>
              </a:ext>
            </a:extLst>
          </p:cNvPr>
          <p:cNvSpPr txBox="1"/>
          <p:nvPr/>
        </p:nvSpPr>
        <p:spPr>
          <a:xfrm>
            <a:off x="5770699" y="306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47B45-8E45-4FC3-A367-2EBB609C5A30}"/>
              </a:ext>
            </a:extLst>
          </p:cNvPr>
          <p:cNvSpPr txBox="1"/>
          <p:nvPr/>
        </p:nvSpPr>
        <p:spPr>
          <a:xfrm>
            <a:off x="5406745" y="3396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27782-2DDC-4CE5-AABC-681E0FA01624}"/>
              </a:ext>
            </a:extLst>
          </p:cNvPr>
          <p:cNvSpPr txBox="1"/>
          <p:nvPr/>
        </p:nvSpPr>
        <p:spPr>
          <a:xfrm>
            <a:off x="6506977" y="3078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2EA181-4DD4-4299-AA35-94D2F3E70B1D}"/>
              </a:ext>
            </a:extLst>
          </p:cNvPr>
          <p:cNvSpPr txBox="1"/>
          <p:nvPr/>
        </p:nvSpPr>
        <p:spPr>
          <a:xfrm>
            <a:off x="6105473" y="3428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085F9-68D2-4164-9E73-C3B9A0989566}"/>
              </a:ext>
            </a:extLst>
          </p:cNvPr>
          <p:cNvSpPr txBox="1"/>
          <p:nvPr/>
        </p:nvSpPr>
        <p:spPr>
          <a:xfrm>
            <a:off x="7029003" y="3710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6023F-1051-4412-B4B6-C26AC863C3E2}"/>
              </a:ext>
            </a:extLst>
          </p:cNvPr>
          <p:cNvSpPr txBox="1"/>
          <p:nvPr/>
        </p:nvSpPr>
        <p:spPr>
          <a:xfrm>
            <a:off x="7279104" y="3141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D1ED3-E9FF-4999-9D4C-8D041DE1E90D}"/>
              </a:ext>
            </a:extLst>
          </p:cNvPr>
          <p:cNvSpPr txBox="1"/>
          <p:nvPr/>
        </p:nvSpPr>
        <p:spPr>
          <a:xfrm>
            <a:off x="8273823" y="353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A01CFA-E237-499B-8478-03470916170E}"/>
              </a:ext>
            </a:extLst>
          </p:cNvPr>
          <p:cNvSpPr txBox="1"/>
          <p:nvPr/>
        </p:nvSpPr>
        <p:spPr>
          <a:xfrm>
            <a:off x="7701660" y="338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EA1B35-3460-4EF1-8363-4408DFB07BFA}"/>
              </a:ext>
            </a:extLst>
          </p:cNvPr>
          <p:cNvSpPr txBox="1"/>
          <p:nvPr/>
        </p:nvSpPr>
        <p:spPr>
          <a:xfrm>
            <a:off x="8386103" y="3792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A92EE-CFA0-432C-9C8C-92DE91C6C2C8}"/>
              </a:ext>
            </a:extLst>
          </p:cNvPr>
          <p:cNvSpPr txBox="1"/>
          <p:nvPr/>
        </p:nvSpPr>
        <p:spPr>
          <a:xfrm>
            <a:off x="10524214" y="3547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C945B-202A-4D17-9D89-1BFAFA383A73}"/>
              </a:ext>
            </a:extLst>
          </p:cNvPr>
          <p:cNvSpPr txBox="1"/>
          <p:nvPr/>
        </p:nvSpPr>
        <p:spPr>
          <a:xfrm>
            <a:off x="10133386" y="2832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C5A3E6-5F34-4E31-9DDF-9105E8F6FBBC}"/>
              </a:ext>
            </a:extLst>
          </p:cNvPr>
          <p:cNvSpPr txBox="1"/>
          <p:nvPr/>
        </p:nvSpPr>
        <p:spPr>
          <a:xfrm>
            <a:off x="9315740" y="3734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8FDEB0-03BE-428B-B27E-98DC4853E98A}"/>
              </a:ext>
            </a:extLst>
          </p:cNvPr>
          <p:cNvSpPr txBox="1"/>
          <p:nvPr/>
        </p:nvSpPr>
        <p:spPr>
          <a:xfrm>
            <a:off x="9840936" y="341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60F70D-1C4D-4FA7-9CE1-72EB663FF6B3}"/>
              </a:ext>
            </a:extLst>
          </p:cNvPr>
          <p:cNvSpPr txBox="1"/>
          <p:nvPr/>
        </p:nvSpPr>
        <p:spPr>
          <a:xfrm>
            <a:off x="10973196" y="3022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B2329-A332-47A5-BCA3-FF6A1D204CB3}"/>
              </a:ext>
            </a:extLst>
          </p:cNvPr>
          <p:cNvSpPr txBox="1"/>
          <p:nvPr/>
        </p:nvSpPr>
        <p:spPr>
          <a:xfrm>
            <a:off x="8814028" y="3918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3165B-A0F4-4946-A788-7C96A7B49EB0}"/>
              </a:ext>
            </a:extLst>
          </p:cNvPr>
          <p:cNvSpPr txBox="1"/>
          <p:nvPr/>
        </p:nvSpPr>
        <p:spPr>
          <a:xfrm>
            <a:off x="393426" y="1780256"/>
            <a:ext cx="3170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Central pad is a circle with 1 cm radius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Others are half-rings with 4 cm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Numbering as on sketch</a:t>
            </a:r>
            <a:endParaRPr lang="ru-RU" sz="24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544A1CB-4518-4231-9E8F-CD3C32A283D1}"/>
              </a:ext>
            </a:extLst>
          </p:cNvPr>
          <p:cNvCxnSpPr/>
          <p:nvPr/>
        </p:nvCxnSpPr>
        <p:spPr>
          <a:xfrm flipV="1">
            <a:off x="4355432" y="3412790"/>
            <a:ext cx="7531768" cy="162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12A05-CA19-4FD0-B7FD-622F7343F82D}"/>
              </a:ext>
            </a:extLst>
          </p:cNvPr>
          <p:cNvSpPr txBox="1"/>
          <p:nvPr/>
        </p:nvSpPr>
        <p:spPr>
          <a:xfrm>
            <a:off x="11798574" y="30649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C78405B5-221F-4921-9686-8E7A6FFCA552}"/>
              </a:ext>
            </a:extLst>
          </p:cNvPr>
          <p:cNvSpPr/>
          <p:nvPr/>
        </p:nvSpPr>
        <p:spPr>
          <a:xfrm>
            <a:off x="4116900" y="3306108"/>
            <a:ext cx="468888" cy="26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D977E-6660-4F35-82BD-5C922572114B}"/>
              </a:ext>
            </a:extLst>
          </p:cNvPr>
          <p:cNvSpPr txBox="1"/>
          <p:nvPr/>
        </p:nvSpPr>
        <p:spPr>
          <a:xfrm>
            <a:off x="3909603" y="292502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Beam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5B2F6A-0AC8-4BF2-947A-B68A1332ACD8}"/>
              </a:ext>
            </a:extLst>
          </p:cNvPr>
          <p:cNvSpPr txBox="1"/>
          <p:nvPr/>
        </p:nvSpPr>
        <p:spPr>
          <a:xfrm>
            <a:off x="7958995" y="3141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B020B5-D0A2-4B4F-9473-01ED4BCC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46937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CC18BCF-53AA-44B4-8E38-119B44AC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0" y="136525"/>
            <a:ext cx="6373401" cy="62198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ED51B-4AB3-4C94-813D-AA92B9A5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" y="279400"/>
            <a:ext cx="10515600" cy="1325563"/>
          </a:xfrm>
        </p:spPr>
        <p:txBody>
          <a:bodyPr/>
          <a:lstStyle/>
          <a:p>
            <a:r>
              <a:rPr lang="en-US" dirty="0"/>
              <a:t>Z distributions vs pad#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DC83B-21EE-405A-8068-85CB787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59428-5FE6-4023-B18D-9BBCD033B53E}"/>
              </a:ext>
            </a:extLst>
          </p:cNvPr>
          <p:cNvSpPr txBox="1"/>
          <p:nvPr/>
        </p:nvSpPr>
        <p:spPr>
          <a:xfrm>
            <a:off x="6558650" y="50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3EE81-3BB5-4BC0-A14B-2E34E8D9DF5F}"/>
              </a:ext>
            </a:extLst>
          </p:cNvPr>
          <p:cNvSpPr txBox="1"/>
          <p:nvPr/>
        </p:nvSpPr>
        <p:spPr>
          <a:xfrm>
            <a:off x="8164681" y="50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BFDB5-9F94-4F87-A4E7-93621DC2B3F9}"/>
              </a:ext>
            </a:extLst>
          </p:cNvPr>
          <p:cNvSpPr txBox="1"/>
          <p:nvPr/>
        </p:nvSpPr>
        <p:spPr>
          <a:xfrm>
            <a:off x="11291794" y="5118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BACCE-7DA8-4314-A183-CEC756ED9954}"/>
              </a:ext>
            </a:extLst>
          </p:cNvPr>
          <p:cNvSpPr txBox="1"/>
          <p:nvPr/>
        </p:nvSpPr>
        <p:spPr>
          <a:xfrm>
            <a:off x="9693619" y="5118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786099-E7CC-4CA0-AC9B-53AB167E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2" y="1434862"/>
            <a:ext cx="5074488" cy="4921488"/>
          </a:xfrm>
          <a:prstGeom prst="rect">
            <a:avLst/>
          </a:prstGeom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2615B516-8411-47EE-AE5D-3C31C1A5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268355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ABDFE241-C628-407C-977A-16D73306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5203" r="-14" b="5203"/>
          <a:stretch>
            <a:fillRect/>
          </a:stretch>
        </p:blipFill>
        <p:spPr bwMode="auto">
          <a:xfrm>
            <a:off x="1738648" y="1355998"/>
            <a:ext cx="9092485" cy="55020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9933D4-7117-42FA-8F2E-4CECA69C05AA}"/>
              </a:ext>
            </a:extLst>
          </p:cNvPr>
          <p:cNvSpPr/>
          <p:nvPr/>
        </p:nvSpPr>
        <p:spPr>
          <a:xfrm>
            <a:off x="7887741" y="4429462"/>
            <a:ext cx="14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Cathode-Grid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6DB1C1-F745-4EE5-9B0F-AC1B55A3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" y="279401"/>
            <a:ext cx="10515600" cy="742722"/>
          </a:xfrm>
        </p:spPr>
        <p:txBody>
          <a:bodyPr/>
          <a:lstStyle/>
          <a:p>
            <a:r>
              <a:rPr lang="en-US" dirty="0"/>
              <a:t>Electron drift velocity in 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B7E7FC5-F624-4F8B-9A99-16A9B7A3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A5F636-5D95-4D58-9FB7-FCAE99EE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C6F5D7-C442-4AC7-8F53-14F04A587023}"/>
              </a:ext>
            </a:extLst>
          </p:cNvPr>
          <p:cNvSpPr/>
          <p:nvPr/>
        </p:nvSpPr>
        <p:spPr>
          <a:xfrm>
            <a:off x="7199795" y="5132670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Grid</a:t>
            </a:r>
            <a:r>
              <a:rPr lang="ru-RU" dirty="0"/>
              <a:t>-</a:t>
            </a:r>
            <a:r>
              <a:rPr lang="en-US" dirty="0"/>
              <a:t>Anode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993FF-AD80-4472-BED5-D4B6E4E3C2B8}"/>
              </a:ext>
            </a:extLst>
          </p:cNvPr>
          <p:cNvSpPr txBox="1"/>
          <p:nvPr/>
        </p:nvSpPr>
        <p:spPr>
          <a:xfrm>
            <a:off x="606380" y="1038718"/>
            <a:ext cx="790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Known with few % accuracy, but we need 0,1% precision. We have to measure it!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0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7D56F-B537-4028-A985-37FDDEC2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6" y="2389239"/>
            <a:ext cx="5536732" cy="40703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189E-67A6-4A89-B784-11391DF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515"/>
          </a:xfrm>
        </p:spPr>
        <p:txBody>
          <a:bodyPr/>
          <a:lstStyle/>
          <a:p>
            <a:r>
              <a:rPr lang="en-US" dirty="0"/>
              <a:t>Simulation of drift process and electronics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88DE2-5E73-4C6B-80A5-EB3696D3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56"/>
            <a:ext cx="10515600" cy="4984794"/>
          </a:xfrm>
        </p:spPr>
        <p:txBody>
          <a:bodyPr/>
          <a:lstStyle/>
          <a:p>
            <a:r>
              <a:rPr lang="en-US" dirty="0"/>
              <a:t>Simulation frame (</a:t>
            </a:r>
            <a:r>
              <a:rPr lang="en-US" dirty="0" err="1"/>
              <a:t>x,y,z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Main experiment frame (X,Y,Z)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z  X;	 y  Y;        x  Position – Z</a:t>
            </a:r>
          </a:p>
          <a:p>
            <a:r>
              <a:rPr lang="en-US" dirty="0"/>
              <a:t>Drift velocities: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 4,00 mm / microsecond </a:t>
            </a:r>
          </a:p>
          <a:p>
            <a:pPr marL="457200" lvl="1" indent="0">
              <a:buNone/>
            </a:pPr>
            <a:r>
              <a:rPr lang="en-US" dirty="0"/>
              <a:t>			[Cathode-Grid]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7,50 mm / microsecond</a:t>
            </a:r>
          </a:p>
          <a:p>
            <a:pPr marL="457200" lvl="1" indent="0">
              <a:buNone/>
            </a:pPr>
            <a:r>
              <a:rPr lang="en-US" dirty="0"/>
              <a:t>			[Grid-Anode]</a:t>
            </a:r>
          </a:p>
          <a:p>
            <a:r>
              <a:rPr lang="en-US" dirty="0"/>
              <a:t>Signal shaping as in test runs </a:t>
            </a:r>
          </a:p>
          <a:p>
            <a:pPr marL="0" indent="0">
              <a:buNone/>
            </a:pPr>
            <a:r>
              <a:rPr lang="en-US" dirty="0"/>
              <a:t>	(provided by Gennady Petrov)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7166AB-4206-4E74-919B-51343077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9</a:t>
            </a:fld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CB9B0B-993B-4884-B3CE-C9443FED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10.06.2020</a:t>
            </a:r>
          </a:p>
        </p:txBody>
      </p:sp>
    </p:spTree>
    <p:extLst>
      <p:ext uri="{BB962C8B-B14F-4D97-AF65-F5344CB8AC3E}">
        <p14:creationId xmlns:p14="http://schemas.microsoft.com/office/powerpoint/2010/main" val="1476183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1480</Words>
  <Application>Microsoft Office PowerPoint</Application>
  <PresentationFormat>Широкоэкранный</PresentationFormat>
  <Paragraphs>277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Studies of the electronic noise and a drift velocity calibration procedure</vt:lpstr>
      <vt:lpstr>Goals of today’s talk</vt:lpstr>
      <vt:lpstr>Calibration of drift velocities</vt:lpstr>
      <vt:lpstr>Conditions</vt:lpstr>
      <vt:lpstr>Final GEANT Model</vt:lpstr>
      <vt:lpstr>All pads</vt:lpstr>
      <vt:lpstr>Z distributions vs pad#</vt:lpstr>
      <vt:lpstr>Electron drift velocity in H2</vt:lpstr>
      <vt:lpstr>Simulation of drift process and electronics </vt:lpstr>
      <vt:lpstr>Modification of the response functions</vt:lpstr>
      <vt:lpstr>An electronic response function</vt:lpstr>
      <vt:lpstr>Flash ADC spectra for 25k events (no electronic noise)</vt:lpstr>
      <vt:lpstr>Longitudinal diffusion of electrons</vt:lpstr>
      <vt:lpstr>Closer look</vt:lpstr>
      <vt:lpstr>Find maximum with pol2-fit</vt:lpstr>
      <vt:lpstr>Презентация PowerPoint</vt:lpstr>
      <vt:lpstr>Noise studies</vt:lpstr>
      <vt:lpstr>Noise generation</vt:lpstr>
      <vt:lpstr>Further studies of noise + simulation</vt:lpstr>
      <vt:lpstr>Energy calibration</vt:lpstr>
      <vt:lpstr>Flash ADC spectrum with noise (Pad 2)</vt:lpstr>
      <vt:lpstr>Cumulative noise baseline corrected spectrum</vt:lpstr>
      <vt:lpstr>100k with noise</vt:lpstr>
      <vt:lpstr>Maximum (peak position) shift due to noise</vt:lpstr>
      <vt:lpstr>Distribution for shifts for 100k events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studies of the electronic noise and a drift velocity calibration procedure</dc:title>
  <dc:creator>Aleksei Dziuba</dc:creator>
  <cp:lastModifiedBy>Aleksei Dziuba</cp:lastModifiedBy>
  <cp:revision>27</cp:revision>
  <dcterms:created xsi:type="dcterms:W3CDTF">2020-06-10T06:27:39Z</dcterms:created>
  <dcterms:modified xsi:type="dcterms:W3CDTF">2020-09-02T11:18:24Z</dcterms:modified>
</cp:coreProperties>
</file>