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B247D-35C2-40B3-A4FB-470B12D05863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EE64B-369A-46A8-BA51-17CB798E93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59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73BE2-537F-48B7-A6F9-80AF2E644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AF06F4-BF44-4115-9E9E-7E98112D7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1829D0-DAC4-45F0-A86C-F7338075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DCF5-A99A-48F7-9EC7-859C692C24FC}" type="datetime1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CBC1F4-38FB-4E96-996A-729404B7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F73826-2E33-4116-9344-7D5A1F73B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9579-8E45-4A84-89BA-61F5CCE37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00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68E77-8F9A-4FD4-92A4-867ADD5A6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4EEDE4-64A1-41DE-9D13-5AF91FDD8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62F7FB-BDEF-44F4-B19B-47783669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B593-B077-4B99-A816-782CFFDB3AD1}" type="datetime1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59E76C-C446-4AE3-9285-C8CE7FBF8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3191FF-DB07-4C8E-AFDB-666840CF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9579-8E45-4A84-89BA-61F5CCE37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79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66C3519-84CD-4677-8AAD-7749876F3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56B423-81A6-4A4B-82A5-09EA700B1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3046B8-14D5-4260-B03C-6360FBF2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0D6D-229F-42BB-84DB-CFA2A712E215}" type="datetime1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44FB33-8FF6-42DC-87EA-15BB608F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C5FCCD-5CF5-4602-B55F-9D15EB4F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9579-8E45-4A84-89BA-61F5CCE37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10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22E31-47E9-476A-926D-F30269D9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9B1465-31F5-493B-A2B1-ABB78C34D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02EF30-3937-4427-BBD5-A8FF64C74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85FC-3B95-4058-B011-626271EAE6A9}" type="datetime1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14F9EA-2E5B-406F-90F0-7B18664D3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89D1F6-A0F5-414F-9D1D-20B7F3A34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9579-8E45-4A84-89BA-61F5CCE37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67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93899-74D7-42B6-9A53-E46D1A50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DBFEED-C862-4483-A432-426EF01AA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097421-BDFF-425C-A858-A9F60A8B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87CA-89B6-46D6-BCF6-D19552997EAB}" type="datetime1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0DF607-834E-4B28-9302-ABE45A60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2B1B61-9BC9-49F9-9251-7B0598F9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9579-8E45-4A84-89BA-61F5CCE37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67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C4416-7CEC-4160-A224-1800DED3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E3A917-A769-425F-B4F4-85E52C839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40D7DE-12E6-422F-8BF1-5017F94E1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F715FD-4134-4F59-9616-1327D32B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A7CB-E4AC-4450-9459-2D60DC5A80E6}" type="datetime1">
              <a:rPr lang="ru-RU" smtClean="0"/>
              <a:t>10.09.2020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C462CF-79F1-4657-A7F3-DAFBACBFD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FC33E6-0404-4CC1-98FD-746E2FF6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9579-8E45-4A84-89BA-61F5CCE37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91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40F309-2D68-4D83-BB59-A7F3B778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037920-48EC-49D4-80E9-926DE5FCA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C1615B-0BB8-468C-A64B-505C54B19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03ABA88-FD21-49B0-BD1F-1105C392A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0ACF28C-56C4-423B-ABB2-D915AA73B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9870EF1-E45F-4C01-8AD2-A8E0694A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2BDA-A83F-4EC0-9519-A0BB7A772633}" type="datetime1">
              <a:rPr lang="ru-RU" smtClean="0"/>
              <a:t>10.09.2020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0EC1498-D307-4767-BC67-52FD90A4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7FC5905-8CCA-4CF7-B24C-9EF1DD75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9579-8E45-4A84-89BA-61F5CCE37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56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CCB55-05C0-43D2-827E-B3EA6755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88B591C-8C89-4572-B6A4-ACA6A499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6613-8A7A-4AEC-A53E-16D5EA068805}" type="datetime1">
              <a:rPr lang="ru-RU" smtClean="0"/>
              <a:t>10.09.2020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997632-D8DD-404E-B90F-C2E2603A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D89A17-B8DD-439D-9252-1EB3704F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9579-8E45-4A84-89BA-61F5CCE37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44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57C6E87-3ECC-47A8-B14D-98453D6D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99B5-06DD-41A1-98A3-6F2DBCAC303E}" type="datetime1">
              <a:rPr lang="ru-RU" smtClean="0"/>
              <a:t>10.09.2020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1F1DCA4-9717-439B-8417-D4765B9D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4CE46E-BE2E-44F6-B5E2-7A6619A4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9579-8E45-4A84-89BA-61F5CCE37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23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72A4E-C0BD-4DFD-931B-1DA19276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034D9B-26FF-4440-B9FB-3F6BEF92C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DB5AE1-648D-457C-9B98-C66925C48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4E2D1D-2CB5-4B0F-91BF-4C4E60EF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3DD8-D1EE-489D-9541-40CD8389160F}" type="datetime1">
              <a:rPr lang="ru-RU" smtClean="0"/>
              <a:t>10.09.2020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28F259-1D7A-4415-8F18-C38AABF7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075DD4-4FB8-48DF-8A1F-B5EB526B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9579-8E45-4A84-89BA-61F5CCE37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76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B37ADF-AA17-4A75-A692-C9E997B7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AEDFA70-9291-4B8D-BCDC-84520A4EA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46E94D-0490-416A-A280-E1313940D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70F774-5721-4D7B-96CA-8D566FE6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8AE6-B215-487D-800A-7D7FD0AD4C2F}" type="datetime1">
              <a:rPr lang="ru-RU" smtClean="0"/>
              <a:t>10.09.2020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1A47E2-C105-40D9-863A-CC5EBBBDB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43171C-388B-44A0-A657-98F06FDD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9579-8E45-4A84-89BA-61F5CCE37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00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0A1D1-63CF-4317-989A-435E2A1B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6E952E-04F5-4FA5-AB52-91C15D883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DD2B26-2856-42FD-BE18-4035743F9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8A7FC-3B9A-43B5-A3B9-E929987856AC}" type="datetime1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CB5286-A290-4A59-9AB7-B59FA7DDD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8AD20D-5B50-4714-8A06-CFAC71264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F9579-8E45-4A84-89BA-61F5CCE37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49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ksha/electronic-signa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oot.cern.ch/" TargetMode="External"/><Relationship Id="rId2" Type="http://schemas.openxmlformats.org/officeDocument/2006/relationships/hyperlink" Target="mailto:dobrovolsky_av@pnpi.nrcki.r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8CEE54-D723-4175-AB1A-DD927A81F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Anode current calculation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9373F2-2080-4F07-9B8E-8F65378BE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Aleksei Dziuba \ NRC KI – PNPI</a:t>
            </a:r>
          </a:p>
          <a:p>
            <a:r>
              <a:rPr lang="en-US" dirty="0"/>
              <a:t>July-September 2020</a:t>
            </a:r>
          </a:p>
          <a:p>
            <a:endParaRPr lang="en-US" dirty="0"/>
          </a:p>
          <a:p>
            <a:r>
              <a:rPr lang="en-US" dirty="0"/>
              <a:t>The tool: </a:t>
            </a:r>
            <a:r>
              <a:rPr lang="en-US" dirty="0">
                <a:hlinkClick r:id="rId2"/>
              </a:rPr>
              <a:t>https://github.com/aleksha/electronic-signal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508E00-F932-4D78-9257-A23E37AC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9579-8E45-4A84-89BA-61F5CCE37B0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53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45832D-2CA9-4D67-B6B7-45F5A6CB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67224A-7D85-44B6-9FFB-F84F2A99F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6400" cy="4346575"/>
          </a:xfrm>
        </p:spPr>
        <p:txBody>
          <a:bodyPr>
            <a:normAutofit/>
          </a:bodyPr>
          <a:lstStyle/>
          <a:p>
            <a:r>
              <a:rPr lang="en-US" dirty="0"/>
              <a:t>This method is suggested by Alexander </a:t>
            </a:r>
            <a:r>
              <a:rPr lang="en-US" dirty="0" err="1"/>
              <a:t>Dobrovolsky</a:t>
            </a:r>
            <a:r>
              <a:rPr lang="en-US" dirty="0"/>
              <a:t> (PNPI)</a:t>
            </a:r>
          </a:p>
          <a:p>
            <a:pPr lvl="1"/>
            <a:r>
              <a:rPr lang="ru-RU" dirty="0"/>
              <a:t>Добровольский Александр Владимирович</a:t>
            </a:r>
            <a:endParaRPr lang="en-US" dirty="0"/>
          </a:p>
          <a:p>
            <a:pPr lvl="1"/>
            <a:r>
              <a:rPr lang="ru-RU" dirty="0">
                <a:hlinkClick r:id="rId2"/>
              </a:rPr>
              <a:t>dobrovolsky_av@pnpi.nrcki.ru</a:t>
            </a:r>
            <a:r>
              <a:rPr lang="en-US" dirty="0"/>
              <a:t> </a:t>
            </a:r>
          </a:p>
          <a:p>
            <a:r>
              <a:rPr lang="en-US" dirty="0"/>
              <a:t>Based on Grinberg’s  textbook</a:t>
            </a:r>
          </a:p>
          <a:p>
            <a:r>
              <a:rPr lang="en-US" dirty="0"/>
              <a:t>Simulation tool uses CERN.ROOT framework</a:t>
            </a:r>
          </a:p>
          <a:p>
            <a:pPr lvl="1"/>
            <a:r>
              <a:rPr lang="en-US" dirty="0">
                <a:hlinkClick r:id="rId3"/>
              </a:rPr>
              <a:t>https://root.cern.ch/</a:t>
            </a:r>
            <a:r>
              <a:rPr lang="en-US" dirty="0"/>
              <a:t>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28675E-9645-4918-AC73-2668AAF2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9579-8E45-4A84-89BA-61F5CCE37B01}" type="slidenum">
              <a:rPr lang="ru-RU" smtClean="0"/>
              <a:t>2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3B741B-B60A-4500-A887-2673A6074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751138"/>
            <a:ext cx="5486400" cy="453661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0839BC-8856-4507-9A6F-A52114562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560" y="5163197"/>
            <a:ext cx="5546440" cy="94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9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CD5919-BE23-4C61-8A6B-795BCD86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Charge between two infinite planes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9622A5-86AF-4C6E-9993-2CF71F55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9579-8E45-4A84-89BA-61F5CCE37B01}" type="slidenum">
              <a:rPr lang="ru-RU" smtClean="0"/>
              <a:t>3</a:t>
            </a:fld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1F73226-8FEE-42A3-B5BA-D2854D3AE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349" y="1861311"/>
            <a:ext cx="5451967" cy="117951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70FF73-CF1A-4AC3-9E69-340E999AC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0" y="3148774"/>
            <a:ext cx="5981700" cy="9715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D1CEA4-8EFF-4078-8C07-29D6418EA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50" y="3998261"/>
            <a:ext cx="5930758" cy="50064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673B7F-2397-42BB-82C9-BBF19EF223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50" y="4756405"/>
            <a:ext cx="5930758" cy="14293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5D1BF4-CC41-49CF-AA21-BED0C184CEAD}"/>
              </a:ext>
            </a:extLst>
          </p:cNvPr>
          <p:cNvSpPr txBox="1"/>
          <p:nvPr/>
        </p:nvSpPr>
        <p:spPr>
          <a:xfrm>
            <a:off x="5651006" y="635635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pp</a:t>
            </a:r>
            <a:r>
              <a:rPr lang="ru-RU" dirty="0"/>
              <a:t>.113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C965B0-C90D-4974-AD1E-C39BD61821C6}"/>
              </a:ext>
            </a:extLst>
          </p:cNvPr>
          <p:cNvSpPr txBox="1"/>
          <p:nvPr/>
        </p:nvSpPr>
        <p:spPr>
          <a:xfrm>
            <a:off x="6946900" y="1690688"/>
            <a:ext cx="4838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potential one can go to the induced charge using </a:t>
            </a:r>
            <a:r>
              <a:rPr lang="en-US" sz="2400" dirty="0">
                <a:solidFill>
                  <a:srgbClr val="7030A0"/>
                </a:solidFill>
              </a:rPr>
              <a:t>Gauss theorem</a:t>
            </a:r>
            <a:endParaRPr lang="ru-RU" sz="2400" dirty="0">
              <a:solidFill>
                <a:srgbClr val="7030A0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8A66439-BC12-478C-BC25-1CEE0B0BF1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9754" y="3524749"/>
            <a:ext cx="4725846" cy="64499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20057964-9490-408B-8F57-F51AA6611D54}"/>
              </a:ext>
            </a:extLst>
          </p:cNvPr>
          <p:cNvSpPr/>
          <p:nvPr/>
        </p:nvSpPr>
        <p:spPr>
          <a:xfrm>
            <a:off x="9067800" y="2857500"/>
            <a:ext cx="508000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6CC31E-71A3-47FA-847F-9696AA5A8F2E}"/>
              </a:ext>
            </a:extLst>
          </p:cNvPr>
          <p:cNvSpPr txBox="1"/>
          <p:nvPr/>
        </p:nvSpPr>
        <p:spPr>
          <a:xfrm>
            <a:off x="6946900" y="4630237"/>
            <a:ext cx="505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 – distance between planes</a:t>
            </a:r>
          </a:p>
          <a:p>
            <a:r>
              <a:rPr lang="en-US" sz="2400" dirty="0"/>
              <a:t>r – radial distance from a charge</a:t>
            </a:r>
          </a:p>
          <a:p>
            <a:r>
              <a:rPr lang="en-US" sz="2400" dirty="0"/>
              <a:t>h – distance between plane and charge</a:t>
            </a:r>
          </a:p>
          <a:p>
            <a:r>
              <a:rPr lang="en-US" sz="2400" dirty="0"/>
              <a:t>q – electron charge (q=-1)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0112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F7D61-7F59-4D69-A61A-448DBF91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 in a nutshell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E3617D-D5E6-4EA5-8A6A-C72984413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map of induced charge on rings with </a:t>
            </a:r>
            <a:r>
              <a:rPr lang="en-US" b="1" i="1" dirty="0">
                <a:solidFill>
                  <a:srgbClr val="FF0000"/>
                </a:solidFill>
              </a:rPr>
              <a:t>fixed width</a:t>
            </a:r>
            <a:r>
              <a:rPr lang="en-US" dirty="0"/>
              <a:t> for an electron which is moving perpendicular to anode at </a:t>
            </a:r>
            <a:r>
              <a:rPr lang="en-US" b="1" i="1" dirty="0">
                <a:solidFill>
                  <a:srgbClr val="FF0000"/>
                </a:solidFill>
              </a:rPr>
              <a:t>r=0</a:t>
            </a:r>
            <a:r>
              <a:rPr lang="en-US" dirty="0"/>
              <a:t>.</a:t>
            </a:r>
          </a:p>
          <a:p>
            <a:r>
              <a:rPr lang="en-US" dirty="0"/>
              <a:t>Calculate </a:t>
            </a:r>
            <a:r>
              <a:rPr lang="en-US" b="1" i="1" dirty="0">
                <a:solidFill>
                  <a:srgbClr val="FF0000"/>
                </a:solidFill>
              </a:rPr>
              <a:t>induced charge</a:t>
            </a:r>
            <a:r>
              <a:rPr lang="en-US" dirty="0"/>
              <a:t> and </a:t>
            </a:r>
            <a:r>
              <a:rPr lang="en-US" b="1" i="1" dirty="0">
                <a:solidFill>
                  <a:srgbClr val="FF0000"/>
                </a:solidFill>
              </a:rPr>
              <a:t>induced current</a:t>
            </a:r>
            <a:r>
              <a:rPr lang="en-US" dirty="0"/>
              <a:t> (as a derivative of the induced charge) with defined anode structure for an electron in point (</a:t>
            </a:r>
            <a:r>
              <a:rPr lang="en-US" b="1" i="1" dirty="0" err="1">
                <a:solidFill>
                  <a:srgbClr val="FF0000"/>
                </a:solidFill>
              </a:rPr>
              <a:t>x</a:t>
            </a:r>
            <a:r>
              <a:rPr lang="en-US" dirty="0" err="1"/>
              <a:t>,</a:t>
            </a:r>
            <a:r>
              <a:rPr lang="en-US" b="1" i="1" dirty="0" err="1">
                <a:solidFill>
                  <a:srgbClr val="FF0000"/>
                </a:solidFill>
              </a:rPr>
              <a:t>y</a:t>
            </a:r>
            <a:r>
              <a:rPr lang="en-US" dirty="0"/>
              <a:t>) using an overlap of the map and anodes.</a:t>
            </a:r>
          </a:p>
          <a:p>
            <a:r>
              <a:rPr lang="en-US" dirty="0"/>
              <a:t>Find which of anode is fired, using the largest integral of current.</a:t>
            </a:r>
          </a:p>
          <a:p>
            <a:r>
              <a:rPr lang="en-US" dirty="0"/>
              <a:t>Rescale currents for each of anodes with a common factor, which is evaluated to set the current integral for the fired anode to unity.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896844-2B4D-4827-AB6F-4D831273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9579-8E45-4A84-89BA-61F5CCE37B0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81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F693B4-1360-4A87-B30E-9AF2B435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Parameters.h</a:t>
            </a:r>
            <a:r>
              <a:rPr lang="en-US" dirty="0"/>
              <a:t> of the tool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DB6D1-A76F-44BA-8755-EC4A34363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int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N_ANODES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int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N_R     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max length for array for map (r-only)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int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N_TIME  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max length of induced charge array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read_from_db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;        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database with map is prepared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grid_anode_distance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;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mm     ; Grid-Anode distance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drift_velocity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0.0075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mm/ns  ; Drift velocity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channel_width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;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ns     ; Flash ADC channel width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r_map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50.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mm, map radius           &lt;-- should fit N_R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0.01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mm, radial step for map  &lt;-- should fit N_R</a:t>
            </a:r>
            <a:endParaRPr lang="ru-RU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9FDE28-4342-46E7-A168-9E9CCB40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9579-8E45-4A84-89BA-61F5CCE37B0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71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BF6B78-7962-483C-96EB-C61B97BD4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0364"/>
          </a:xfrm>
        </p:spPr>
        <p:txBody>
          <a:bodyPr/>
          <a:lstStyle/>
          <a:p>
            <a:r>
              <a:rPr lang="en-US" dirty="0"/>
              <a:t>How to run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B70FF3-37E6-4DC3-AEE2-8226750D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9579-8E45-4A84-89BA-61F5CCE37B01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91A0A9-9774-40FA-B8E8-EB256EEB6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1255489"/>
            <a:ext cx="9702800" cy="549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8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54F2A-834B-463E-B1ED-C79BA560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Induced charge for </a:t>
            </a:r>
            <a:r>
              <a:rPr lang="en-US" b="1" i="1" dirty="0">
                <a:solidFill>
                  <a:srgbClr val="FF0000"/>
                </a:solidFill>
              </a:rPr>
              <a:t>x=12mm, y=18mm</a:t>
            </a:r>
            <a:endParaRPr lang="ru-RU" b="1" i="1" dirty="0">
              <a:solidFill>
                <a:srgbClr val="FF0000"/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79670E3-BD20-4065-AC50-79C2977E5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52" y="2218094"/>
            <a:ext cx="12067113" cy="3897161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31C995-323C-44E1-8BE0-D98C9978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9579-8E45-4A84-89BA-61F5CCE37B01}" type="slidenum">
              <a:rPr lang="ru-RU" smtClean="0"/>
              <a:t>7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A6C331-BCDF-40BC-A1D3-B65F7B051F95}"/>
              </a:ext>
            </a:extLst>
          </p:cNvPr>
          <p:cNvSpPr txBox="1"/>
          <p:nvPr/>
        </p:nvSpPr>
        <p:spPr>
          <a:xfrm>
            <a:off x="838200" y="1740200"/>
            <a:ext cx="2311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 pad (r=10 mm)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1DAF19-884F-4ABB-86C0-98E81E160379}"/>
              </a:ext>
            </a:extLst>
          </p:cNvPr>
          <p:cNvSpPr txBox="1"/>
          <p:nvPr/>
        </p:nvSpPr>
        <p:spPr>
          <a:xfrm>
            <a:off x="4949687" y="1769725"/>
            <a:ext cx="227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ring (width 40 mm)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9B68A-CF20-4A1F-AA36-0B2E648571B6}"/>
              </a:ext>
            </a:extLst>
          </p:cNvPr>
          <p:cNvSpPr txBox="1"/>
          <p:nvPr/>
        </p:nvSpPr>
        <p:spPr>
          <a:xfrm>
            <a:off x="9232898" y="1744625"/>
            <a:ext cx="231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ring (width 40 mm)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258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54F2A-834B-463E-B1ED-C79BA560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Induced charge for </a:t>
            </a:r>
            <a:r>
              <a:rPr lang="en-US" b="1" i="1" dirty="0">
                <a:solidFill>
                  <a:srgbClr val="FF0000"/>
                </a:solidFill>
              </a:rPr>
              <a:t>x=12mm, y=18mm</a:t>
            </a:r>
            <a:endParaRPr lang="ru-RU" b="1" i="1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31C995-323C-44E1-8BE0-D98C9978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9579-8E45-4A84-89BA-61F5CCE37B01}" type="slidenum">
              <a:rPr lang="ru-RU" smtClean="0"/>
              <a:t>8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A6C331-BCDF-40BC-A1D3-B65F7B051F95}"/>
              </a:ext>
            </a:extLst>
          </p:cNvPr>
          <p:cNvSpPr txBox="1"/>
          <p:nvPr/>
        </p:nvSpPr>
        <p:spPr>
          <a:xfrm>
            <a:off x="838200" y="1740200"/>
            <a:ext cx="2311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 pad (r=10 mm)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1DAF19-884F-4ABB-86C0-98E81E160379}"/>
              </a:ext>
            </a:extLst>
          </p:cNvPr>
          <p:cNvSpPr txBox="1"/>
          <p:nvPr/>
        </p:nvSpPr>
        <p:spPr>
          <a:xfrm>
            <a:off x="4949687" y="1769725"/>
            <a:ext cx="227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ring (width 40 mm)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9B68A-CF20-4A1F-AA36-0B2E648571B6}"/>
              </a:ext>
            </a:extLst>
          </p:cNvPr>
          <p:cNvSpPr txBox="1"/>
          <p:nvPr/>
        </p:nvSpPr>
        <p:spPr>
          <a:xfrm>
            <a:off x="9232898" y="1744625"/>
            <a:ext cx="231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ring (width 40 mm)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83396B8-1CE0-4BD6-ACEB-57CD887CD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80" y="2109532"/>
            <a:ext cx="11762620" cy="3744711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521E921-248B-4855-AC88-E1DB1CF81473}"/>
              </a:ext>
            </a:extLst>
          </p:cNvPr>
          <p:cNvCxnSpPr>
            <a:cxnSpLocks/>
          </p:cNvCxnSpPr>
          <p:nvPr/>
        </p:nvCxnSpPr>
        <p:spPr>
          <a:xfrm flipH="1" flipV="1">
            <a:off x="4949687" y="5321300"/>
            <a:ext cx="1628913" cy="11715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564147-2487-4C87-90C2-8A734E204F09}"/>
              </a:ext>
            </a:extLst>
          </p:cNvPr>
          <p:cNvSpPr txBox="1"/>
          <p:nvPr/>
        </p:nvSpPr>
        <p:spPr>
          <a:xfrm>
            <a:off x="6727687" y="6157287"/>
            <a:ext cx="314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Note that it isn’t zero!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1BE322-40AD-4B14-AD6E-F10848ABC334}"/>
              </a:ext>
            </a:extLst>
          </p:cNvPr>
          <p:cNvSpPr txBox="1"/>
          <p:nvPr/>
        </p:nvSpPr>
        <p:spPr>
          <a:xfrm>
            <a:off x="5152887" y="2635478"/>
            <a:ext cx="2270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Numerical errors (too close r order of h)</a:t>
            </a:r>
            <a:endParaRPr lang="ru-RU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8690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458</Words>
  <Application>Microsoft Office PowerPoint</Application>
  <PresentationFormat>Широкоэкранный</PresentationFormat>
  <Paragraphs>56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Тема Office</vt:lpstr>
      <vt:lpstr>Anode current calculation</vt:lpstr>
      <vt:lpstr>Credits</vt:lpstr>
      <vt:lpstr>Charge between two infinite planes</vt:lpstr>
      <vt:lpstr>The method in a nutshell </vt:lpstr>
      <vt:lpstr>Parameters.h of the tool</vt:lpstr>
      <vt:lpstr>How to run</vt:lpstr>
      <vt:lpstr>Induced charge for x=12mm, y=18mm</vt:lpstr>
      <vt:lpstr>Induced charge for x=12mm, y=18mm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Aleksei Dziuba</dc:creator>
  <cp:lastModifiedBy>Aleksei Dziuba</cp:lastModifiedBy>
  <cp:revision>16</cp:revision>
  <dcterms:created xsi:type="dcterms:W3CDTF">2020-07-22T10:40:23Z</dcterms:created>
  <dcterms:modified xsi:type="dcterms:W3CDTF">2020-09-10T09:30:12Z</dcterms:modified>
</cp:coreProperties>
</file>