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65E8-CD83-49CA-AF02-F96247439E98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07D81-39AF-4A9D-9073-FA1AEA8027D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387-EBFA-449D-8B9C-71716ED98231}" type="datetimeFigureOut">
              <a:rPr lang="pl-PL" smtClean="0"/>
              <a:pPr/>
              <a:t>02.12.2019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5F13-490C-4C3E-B52B-70DEFEDA652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21. Hermetyzacja danych – cechy klas obiektowych (pola, metody, poziomy prywatności danych)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43306" y="250030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/>
              <a:t>KONIEC</a:t>
            </a:r>
            <a:endParaRPr lang="pl-PL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2910" y="1214422"/>
            <a:ext cx="7715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Klasa</a:t>
            </a:r>
            <a:r>
              <a:rPr lang="pl-PL" dirty="0" smtClean="0"/>
              <a:t> to definicja obiektu, zawierająca stan obiektu, określony wartościami pól oraz możliwe zachowanie, określone dostępnymi metodami.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Obiekt</a:t>
            </a:r>
            <a:r>
              <a:rPr lang="pl-PL" dirty="0" smtClean="0"/>
              <a:t> to utworzony egzemplarz (instancja) określonej klasy, który posiada własny indywidualny stan i zbiór zachowań.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Metoda</a:t>
            </a:r>
            <a:r>
              <a:rPr lang="pl-PL" dirty="0" smtClean="0"/>
              <a:t> to funkcja lub procedura, skojarzona z ogółem klasy lub poszczególnymi jej obiektami, określa możliwe zachowania.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Pole</a:t>
            </a:r>
            <a:r>
              <a:rPr lang="pl-PL" dirty="0" smtClean="0"/>
              <a:t> (właściwość) to zmienna dowolnego typu, skojarzona z ogółem klasy lub poszczególnymi jej obiektami; określa stan obiektu.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Dziedziczenie</a:t>
            </a:r>
            <a:r>
              <a:rPr lang="pl-PL" dirty="0" smtClean="0"/>
              <a:t> to mechanizm definiowania nowej klasy na bazie już istniejącej, wzbogacając ją o nowe pola, metody lub zmieniając zakres ich widoczności.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1472" y="2857496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Zalety hermetyzacji:</a:t>
            </a:r>
          </a:p>
          <a:p>
            <a:r>
              <a:rPr lang="pl-PL" dirty="0" smtClean="0"/>
              <a:t>Ukrywanie wewnętrznej struktury obiektu jest bardzo ważne z kilku powodów:</a:t>
            </a:r>
          </a:p>
          <a:p>
            <a:pPr>
              <a:buFontTx/>
              <a:buChar char="-"/>
            </a:pPr>
            <a:r>
              <a:rPr lang="pl-PL" dirty="0" smtClean="0"/>
              <a:t>obiekt jest odizolowany, a więc nie jest narażony na celowe, bądź niezamierzone działanie ze strony użytkownika,</a:t>
            </a:r>
          </a:p>
          <a:p>
            <a:pPr>
              <a:buFontTx/>
              <a:buChar char="-"/>
            </a:pPr>
            <a:r>
              <a:rPr lang="pl-PL" dirty="0"/>
              <a:t> </a:t>
            </a:r>
            <a:r>
              <a:rPr lang="pl-PL" dirty="0" smtClean="0"/>
              <a:t>obiekt ten jest chroniony od niepożądanych referencji ze strony innych obiektów.</a:t>
            </a:r>
          </a:p>
          <a:p>
            <a:pPr>
              <a:buFontTx/>
              <a:buChar char="-"/>
            </a:pPr>
            <a:endParaRPr lang="pl-PL" dirty="0"/>
          </a:p>
          <a:p>
            <a:r>
              <a:rPr lang="pl-PL" dirty="0" smtClean="0"/>
              <a:t>Powody stosowania hermetyzacji:</a:t>
            </a:r>
          </a:p>
          <a:p>
            <a:pPr>
              <a:buFontTx/>
              <a:buChar char="-"/>
            </a:pPr>
            <a:r>
              <a:rPr lang="pl-PL" dirty="0" smtClean="0"/>
              <a:t> Uodparnia tworzony model na błędy polegające na przykład na błędnym przypisywaniu wartości oraz umożliwia wykonanie czynności pomocniczych.</a:t>
            </a:r>
          </a:p>
          <a:p>
            <a:pPr>
              <a:buFontTx/>
              <a:buChar char="-"/>
            </a:pPr>
            <a:r>
              <a:rPr lang="pl-PL" dirty="0"/>
              <a:t> </a:t>
            </a:r>
            <a:r>
              <a:rPr lang="pl-PL" dirty="0" smtClean="0"/>
              <a:t>Lepiej oddaje rzeczywistość.</a:t>
            </a:r>
          </a:p>
          <a:p>
            <a:pPr>
              <a:buFontTx/>
              <a:buChar char="-"/>
            </a:pPr>
            <a:r>
              <a:rPr lang="pl-PL" dirty="0"/>
              <a:t> </a:t>
            </a:r>
            <a:r>
              <a:rPr lang="pl-PL" dirty="0" smtClean="0"/>
              <a:t>Umożliwia rozbicie modelu na mniejsze elementy.</a:t>
            </a:r>
          </a:p>
        </p:txBody>
      </p:sp>
      <p:sp>
        <p:nvSpPr>
          <p:cNvPr id="3" name="Prostokąt 2"/>
          <p:cNvSpPr/>
          <p:nvPr/>
        </p:nvSpPr>
        <p:spPr>
          <a:xfrm>
            <a:off x="571472" y="500042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 smtClean="0"/>
              <a:t>Hermetyzacja</a:t>
            </a:r>
            <a:r>
              <a:rPr lang="pl-PL" dirty="0" smtClean="0"/>
              <a:t> nazywana jest również enkapsulacją. Jest to jedno z założeń paradygmatu programowania obiektowego. Polega na ukrywaniu informacji – ukrywanie pewnych danych składowych lub metod w obiektach danej klasy tak, aby były one dostępne tylko dla metod wewnętrznych danej klasy lub dla metod z klas z nią zaprzyjaźnionych. Z pełną enkapsulacją mamy do czynienia wtedy, gdy dostęp do wszystkich pól w klasie jest możliwy tylko i wyłącznie poprzez metody, lub inaczej: gdy wszystkie pola w klasie znajdują się w sekcji prywatnej (lub chronionej).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2643174" y="785794"/>
            <a:ext cx="3870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smtClean="0"/>
              <a:t>Poziomy prywatności danych</a:t>
            </a:r>
            <a:endParaRPr lang="pl-PL" sz="2400" dirty="0" smtClean="0"/>
          </a:p>
        </p:txBody>
      </p:sp>
      <p:sp>
        <p:nvSpPr>
          <p:cNvPr id="6" name="Prostokąt 5"/>
          <p:cNvSpPr/>
          <p:nvPr/>
        </p:nvSpPr>
        <p:spPr>
          <a:xfrm>
            <a:off x="571472" y="2214554"/>
            <a:ext cx="18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Public</a:t>
            </a:r>
            <a:r>
              <a:rPr lang="pl-PL" dirty="0" smtClean="0"/>
              <a:t> (publiczny)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3428992" y="3429000"/>
            <a:ext cx="19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Private</a:t>
            </a:r>
            <a:r>
              <a:rPr lang="pl-PL" dirty="0" smtClean="0"/>
              <a:t> (prywatny)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357950" y="2071678"/>
            <a:ext cx="2245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Protected</a:t>
            </a:r>
            <a:r>
              <a:rPr lang="pl-PL" dirty="0" smtClean="0"/>
              <a:t> (chroniony)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3214678" y="3857628"/>
            <a:ext cx="2571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Składnik posiadający ten modyfikator jest dostępny tylko w obrębie klasy w której się znajduje.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410308" y="2712340"/>
            <a:ext cx="25003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Nie ma ograniczeń. Składnik posiadający ten modyfikator jest dostępny dla dowolnej klasy</a:t>
            </a:r>
            <a:r>
              <a:rPr lang="pl-PL" smtClean="0"/>
              <a:t>, </a:t>
            </a:r>
            <a:r>
              <a:rPr lang="pl-PL" smtClean="0"/>
              <a:t>czyli </a:t>
            </a:r>
            <a:r>
              <a:rPr lang="pl-PL" dirty="0" smtClean="0"/>
              <a:t>z poziomu dowolnego kodu.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000760" y="2500306"/>
            <a:ext cx="2857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Składnik posiadający ten modyfikator jest dostępny jedynie w obrębie klasy, w której się znajduje oraz w klasach dziedziczących.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 rot="10800000" flipV="1">
            <a:off x="2143108" y="1357298"/>
            <a:ext cx="928694" cy="714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rot="5400000">
            <a:off x="3500430" y="2428868"/>
            <a:ext cx="1857388" cy="158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5643570" y="1357298"/>
            <a:ext cx="1000132" cy="714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28596" y="642918"/>
            <a:ext cx="7929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Nie ma żadnych ograniczeń. Zmienne składowe, metody danej klasy są widoczne dla innych metod i obiektów. Każda zmienna czy metoda opatrzona modyfikatorem dostępu public jest dostępna z zewnątrz klasy. 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432776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Prostokąt 3"/>
          <p:cNvSpPr/>
          <p:nvPr/>
        </p:nvSpPr>
        <p:spPr>
          <a:xfrm>
            <a:off x="5143504" y="1714488"/>
            <a:ext cx="32861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W przykładzie pola klasy: </a:t>
            </a:r>
            <a:r>
              <a:rPr lang="pl-PL" i="1" dirty="0" err="1" smtClean="0"/>
              <a:t>szerokosc</a:t>
            </a:r>
            <a:r>
              <a:rPr lang="pl-PL" dirty="0" smtClean="0"/>
              <a:t> oraz </a:t>
            </a:r>
            <a:r>
              <a:rPr lang="pl-PL" i="1" dirty="0" err="1" smtClean="0"/>
              <a:t>wysokosc</a:t>
            </a:r>
            <a:r>
              <a:rPr lang="pl-PL" dirty="0" smtClean="0"/>
              <a:t> zdefiniowane są jako publicznie. Dlatego też mamy do nich dostęp z wnętrza metody </a:t>
            </a:r>
            <a:r>
              <a:rPr lang="pl-PL" dirty="0" err="1" smtClean="0"/>
              <a:t>Main</a:t>
            </a:r>
            <a:r>
              <a:rPr lang="pl-PL" dirty="0" smtClean="0"/>
              <a:t>() używając instancji klasy </a:t>
            </a:r>
            <a:r>
              <a:rPr lang="pl-PL" dirty="0" err="1" smtClean="0"/>
              <a:t>Prostokat</a:t>
            </a:r>
            <a:r>
              <a:rPr lang="pl-PL" dirty="0" smtClean="0"/>
              <a:t> o nazwie pr.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Metody klasy: </a:t>
            </a:r>
            <a:r>
              <a:rPr lang="pl-PL" dirty="0" err="1" smtClean="0"/>
              <a:t>ObliczPowierzchnie</a:t>
            </a:r>
            <a:r>
              <a:rPr lang="pl-PL" dirty="0" smtClean="0"/>
              <a:t>() oraz </a:t>
            </a:r>
            <a:r>
              <a:rPr lang="pl-PL" dirty="0" err="1" smtClean="0"/>
              <a:t>WyswietlInformacje</a:t>
            </a:r>
            <a:r>
              <a:rPr lang="pl-PL" dirty="0" smtClean="0"/>
              <a:t>() są również zdefiniowane jako publiczne dlatego mamy do nich dostęp z wnętrza metody </a:t>
            </a:r>
            <a:r>
              <a:rPr lang="pl-PL" dirty="0" err="1" smtClean="0"/>
              <a:t>Main</a:t>
            </a:r>
            <a:r>
              <a:rPr lang="pl-PL" dirty="0" smtClean="0"/>
              <a:t>() używając instancji klasy </a:t>
            </a:r>
            <a:r>
              <a:rPr lang="pl-PL" dirty="0" err="1" smtClean="0"/>
              <a:t>Prostokat</a:t>
            </a:r>
            <a:r>
              <a:rPr lang="pl-PL" dirty="0" smtClean="0"/>
              <a:t> o nazwie pr. 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00034" y="285728"/>
            <a:ext cx="81624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pl-PL" b="1" dirty="0" smtClean="0"/>
              <a:t>Public </a:t>
            </a:r>
            <a:endParaRPr lang="pl-PL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500034" y="285728"/>
            <a:ext cx="856004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pl-PL" b="1" dirty="0" smtClean="0"/>
              <a:t>Private</a:t>
            </a:r>
            <a:endParaRPr lang="pl-PL" b="1" dirty="0"/>
          </a:p>
        </p:txBody>
      </p:sp>
      <p:sp>
        <p:nvSpPr>
          <p:cNvPr id="3" name="Prostokąt 2"/>
          <p:cNvSpPr/>
          <p:nvPr/>
        </p:nvSpPr>
        <p:spPr>
          <a:xfrm>
            <a:off x="500034" y="714356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 smtClean="0"/>
              <a:t>Modyfikator dostępu private pozwala nam na ukrycie pól oraz metod danej klasy. Składowe takie dostępne są tylko z wnętrza danej klasy. Co równie istotne, instancja klasy prywatnej również nie ma dostępu do jej prywatnych składników. 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867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4929190" y="2214554"/>
            <a:ext cx="3786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W przykładzie pola klasy: </a:t>
            </a:r>
            <a:r>
              <a:rPr lang="pl-PL" i="1" dirty="0" err="1" smtClean="0"/>
              <a:t>szerokosc</a:t>
            </a:r>
            <a:r>
              <a:rPr lang="pl-PL" dirty="0" smtClean="0"/>
              <a:t> oraz </a:t>
            </a:r>
            <a:r>
              <a:rPr lang="pl-PL" i="1" dirty="0" err="1" smtClean="0"/>
              <a:t>wysokosc</a:t>
            </a:r>
            <a:r>
              <a:rPr lang="pl-PL" dirty="0" smtClean="0"/>
              <a:t> zdefiniowane są jako prywatne. Przygotowana została specjalnie metoda </a:t>
            </a:r>
            <a:r>
              <a:rPr lang="pl-PL" dirty="0" err="1" smtClean="0"/>
              <a:t>PobierzDane</a:t>
            </a:r>
            <a:r>
              <a:rPr lang="pl-PL" dirty="0" smtClean="0"/>
              <a:t>(), która ma dostęp do tych pól. Metody </a:t>
            </a:r>
            <a:r>
              <a:rPr lang="pl-PL" dirty="0" err="1" smtClean="0"/>
              <a:t>ObliczPowierzchnie</a:t>
            </a:r>
            <a:r>
              <a:rPr lang="pl-PL" dirty="0" smtClean="0"/>
              <a:t>() oraz </a:t>
            </a:r>
            <a:r>
              <a:rPr lang="pl-PL" dirty="0" err="1" smtClean="0"/>
              <a:t>WyswietlInformacje</a:t>
            </a:r>
            <a:r>
              <a:rPr lang="pl-PL" dirty="0" smtClean="0"/>
              <a:t>() są zdefiniowane jako publiczne dlatego mamy do nich dostęp z wnętrza metody </a:t>
            </a:r>
            <a:r>
              <a:rPr lang="pl-PL" dirty="0" err="1" smtClean="0"/>
              <a:t>Main</a:t>
            </a:r>
            <a:r>
              <a:rPr lang="pl-PL" dirty="0" smtClean="0"/>
              <a:t>() używając instancji klasy </a:t>
            </a:r>
            <a:r>
              <a:rPr lang="pl-PL" dirty="0" err="1" smtClean="0"/>
              <a:t>Prostokat</a:t>
            </a:r>
            <a:r>
              <a:rPr lang="pl-PL" dirty="0" smtClean="0"/>
              <a:t> o nazwie pr. 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28596" y="428604"/>
            <a:ext cx="116846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pl-PL" b="1" dirty="0" smtClean="0"/>
              <a:t>Protected</a:t>
            </a:r>
            <a:r>
              <a:rPr lang="pl-PL" dirty="0" smtClean="0"/>
              <a:t> </a:t>
            </a:r>
            <a:endParaRPr lang="pl-PL" b="1" dirty="0"/>
          </a:p>
        </p:txBody>
      </p:sp>
      <p:sp>
        <p:nvSpPr>
          <p:cNvPr id="3" name="Prostokąt 2"/>
          <p:cNvSpPr/>
          <p:nvPr/>
        </p:nvSpPr>
        <p:spPr>
          <a:xfrm>
            <a:off x="357158" y="785794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Modyfikator dostępu protected pozwala klasie pochodnej uzyskać dostęp do pól i metody klasy bazowej. Takie zachowania pozwala na implementacje dziedziczenia. </a:t>
            </a:r>
            <a:endParaRPr lang="pl-PL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479266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 r="36693"/>
          <a:stretch>
            <a:fillRect/>
          </a:stretch>
        </p:blipFill>
        <p:spPr bwMode="auto">
          <a:xfrm>
            <a:off x="5429256" y="1500174"/>
            <a:ext cx="300039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857620" y="14285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Metody</a:t>
            </a:r>
            <a:endParaRPr lang="pl-PL" sz="2800" b="1" dirty="0"/>
          </a:p>
        </p:txBody>
      </p:sp>
      <p:sp>
        <p:nvSpPr>
          <p:cNvPr id="3" name="Prostokąt 2"/>
          <p:cNvSpPr/>
          <p:nvPr/>
        </p:nvSpPr>
        <p:spPr>
          <a:xfrm>
            <a:off x="500034" y="714356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Metoda do grupa poleceń, która ma wykonać pewne, określone działanie. Aby użyć metody należy ją:</a:t>
            </a:r>
            <a:r>
              <a:rPr lang="pl-PL" dirty="0"/>
              <a:t> </a:t>
            </a:r>
            <a:r>
              <a:rPr lang="pl-PL" dirty="0" smtClean="0"/>
              <a:t>zdefiniować oraz wywołać. 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500034" y="1428736"/>
            <a:ext cx="2340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smtClean="0"/>
              <a:t>Definiowanie metod</a:t>
            </a:r>
            <a:endParaRPr lang="pl-PL" sz="2000" b="1" i="1" dirty="0"/>
          </a:p>
        </p:txBody>
      </p:sp>
      <p:sp>
        <p:nvSpPr>
          <p:cNvPr id="5" name="Prostokąt 4"/>
          <p:cNvSpPr/>
          <p:nvPr/>
        </p:nvSpPr>
        <p:spPr>
          <a:xfrm>
            <a:off x="500034" y="178592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Podczas definicji metody należy określić elementy jej struktury. 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4500594" cy="78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rostokąt 6"/>
          <p:cNvSpPr/>
          <p:nvPr/>
        </p:nvSpPr>
        <p:spPr>
          <a:xfrm>
            <a:off x="500034" y="3143248"/>
            <a:ext cx="821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 smtClean="0"/>
              <a:t>modyfikator_dostępu</a:t>
            </a:r>
            <a:r>
              <a:rPr lang="pl-PL" dirty="0" smtClean="0"/>
              <a:t> - definiuje widoczność zmiennej lub metod;</a:t>
            </a:r>
          </a:p>
          <a:p>
            <a:r>
              <a:rPr lang="pl-PL" b="1" dirty="0" err="1" smtClean="0"/>
              <a:t>zwracany_typ</a:t>
            </a:r>
            <a:r>
              <a:rPr lang="pl-PL" dirty="0" smtClean="0"/>
              <a:t> - metoda może zwracać wartość. Typ ten określa jaki rodzaj wartości zostanie zwrócony. Jeżeli metoda nie zwraca określonej wartości, to typem zwracanym jest </a:t>
            </a:r>
            <a:r>
              <a:rPr lang="pl-PL" dirty="0" err="1" smtClean="0"/>
              <a:t>void</a:t>
            </a:r>
            <a:r>
              <a:rPr lang="pl-PL" dirty="0" smtClean="0"/>
              <a:t>; </a:t>
            </a:r>
          </a:p>
          <a:p>
            <a:r>
              <a:rPr lang="pl-PL" b="1" dirty="0" err="1" smtClean="0"/>
              <a:t>nazwa_metody</a:t>
            </a:r>
            <a:r>
              <a:rPr lang="pl-PL" dirty="0" smtClean="0"/>
              <a:t> - nazwa metody jest unikatowa oraz ważna jest wielkość liter. Nazwa taka nie może być identyczna z pozostałymi identyfikatorami zdefiniowanymi w klasie; </a:t>
            </a:r>
          </a:p>
          <a:p>
            <a:r>
              <a:rPr lang="pl-PL" b="1" dirty="0" err="1" smtClean="0"/>
              <a:t>lista_parametrów</a:t>
            </a:r>
            <a:r>
              <a:rPr lang="pl-PL" dirty="0" smtClean="0"/>
              <a:t> - parametry umieszczone są w nawiasie. Pozwalają one na przekazywanie oraz zwracanie danych z metody. Lista parametrów danej metody odnosi się do typu, kolejności oraz liczby parametrów w metodzie. Parametry są opcjonalne, metoda nie musi ich zawierać w swojej definicji; </a:t>
            </a:r>
          </a:p>
          <a:p>
            <a:r>
              <a:rPr lang="pl-PL" b="1" dirty="0" err="1" smtClean="0"/>
              <a:t>wnętrze_metody</a:t>
            </a:r>
            <a:r>
              <a:rPr lang="pl-PL" dirty="0" smtClean="0"/>
              <a:t> - zawiera zestaw poleceń niezbędnych do wykonania określonego działania. 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293062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ole tekstowe 2"/>
          <p:cNvSpPr txBox="1"/>
          <p:nvPr/>
        </p:nvSpPr>
        <p:spPr>
          <a:xfrm>
            <a:off x="214282" y="57148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Przykład metody: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42844" y="3500438"/>
            <a:ext cx="3500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Metoda </a:t>
            </a:r>
            <a:r>
              <a:rPr lang="pl-PL" dirty="0" err="1" smtClean="0"/>
              <a:t>ZnajdzMax</a:t>
            </a:r>
            <a:r>
              <a:rPr lang="pl-PL" dirty="0" smtClean="0"/>
              <a:t>() przyjmuje dwie wartości całkowite oraz zwraca większą z nich. Modyfikator dostępu metody to public, dzięki czemu mamy do niej dostęp z zewnątrz klasy używając instancji tej klasy. 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286380" y="285728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i="1" dirty="0" smtClean="0"/>
              <a:t>Wywoływanie metod</a:t>
            </a:r>
            <a:endParaRPr lang="pl-PL" sz="2000" b="1" i="1" dirty="0"/>
          </a:p>
        </p:txBody>
      </p:sp>
      <p:sp>
        <p:nvSpPr>
          <p:cNvPr id="6" name="Prostokąt 5"/>
          <p:cNvSpPr/>
          <p:nvPr/>
        </p:nvSpPr>
        <p:spPr>
          <a:xfrm>
            <a:off x="4214778" y="785794"/>
            <a:ext cx="4929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Metoda może zostać wywołana przy użyciu jej nazwy. Poniższy przykład pokazuje takie wywołanie: </a:t>
            </a:r>
            <a:endParaRPr lang="pl-P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785926"/>
            <a:ext cx="4785611" cy="47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756</Words>
  <Application>Microsoft Office PowerPoint</Application>
  <PresentationFormat>Pokaz na ekranie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21. Hermetyzacja danych – cechy klas obiektowych (pola, metody, poziomy prywatności danych)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Hermetyzacja danych – cechy klas obiektowych (pola, metody, poziomy prywatności danych)</dc:title>
  <dc:creator>Aleksandra Kwapisz</dc:creator>
  <cp:lastModifiedBy>Aleksandra Kwapisz</cp:lastModifiedBy>
  <cp:revision>9</cp:revision>
  <dcterms:created xsi:type="dcterms:W3CDTF">2019-11-14T12:56:18Z</dcterms:created>
  <dcterms:modified xsi:type="dcterms:W3CDTF">2019-12-02T16:03:20Z</dcterms:modified>
</cp:coreProperties>
</file>