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2" r:id="rId4"/>
    <p:sldId id="257" r:id="rId5"/>
    <p:sldId id="265" r:id="rId6"/>
    <p:sldId id="259" r:id="rId7"/>
    <p:sldId id="266" r:id="rId8"/>
    <p:sldId id="267" r:id="rId9"/>
    <p:sldId id="269" r:id="rId10"/>
    <p:sldId id="270" r:id="rId11"/>
    <p:sldId id="268" r:id="rId12"/>
    <p:sldId id="271" r:id="rId13"/>
    <p:sldId id="272" r:id="rId14"/>
    <p:sldId id="261" r:id="rId1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D9CC3A81-13EE-4C68-A20F-DD136C6888FC}" type="datetimeFigureOut">
              <a:rPr lang="pl-PL" smtClean="0"/>
              <a:pPr/>
              <a:t>19.11.2019</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DE5F2C9-2C70-4461-97A9-7CBC037722B7}" type="slidenum">
              <a:rPr lang="pl-PL" smtClean="0"/>
              <a:pPr/>
              <a:t>‹#›</a:t>
            </a:fld>
            <a:endParaRPr lang="pl-P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C3A81-13EE-4C68-A20F-DD136C6888FC}" type="datetimeFigureOut">
              <a:rPr lang="pl-PL" smtClean="0"/>
              <a:pPr/>
              <a:t>19.11.2019</a:t>
            </a:fld>
            <a:endParaRPr lang="pl-PL" dirty="0"/>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5F2C9-2C70-4461-97A9-7CBC037722B7}" type="slidenum">
              <a:rPr lang="pl-PL" smtClean="0"/>
              <a:pPr/>
              <a:t>‹#›</a:t>
            </a:fld>
            <a:endParaRPr lang="pl-PL"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smtClean="0"/>
              <a:t>12. Struktura logiczna i funkcjonalna klasycznego komputera</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571472" y="642918"/>
            <a:ext cx="2149050" cy="523220"/>
          </a:xfrm>
          <a:prstGeom prst="rect">
            <a:avLst/>
          </a:prstGeom>
          <a:solidFill>
            <a:srgbClr val="92D050"/>
          </a:solidFill>
          <a:ln>
            <a:solidFill>
              <a:srgbClr val="92D050"/>
            </a:solidFill>
          </a:ln>
          <a:effectLst>
            <a:glow rad="63500">
              <a:schemeClr val="accent3">
                <a:satMod val="175000"/>
                <a:alpha val="40000"/>
              </a:schemeClr>
            </a:glow>
          </a:effectLst>
        </p:spPr>
        <p:txBody>
          <a:bodyPr wrap="none">
            <a:spAutoFit/>
          </a:bodyPr>
          <a:lstStyle/>
          <a:p>
            <a:r>
              <a:rPr lang="pl-PL" sz="2800" b="1" i="1" dirty="0" smtClean="0"/>
              <a:t>Płyta główna</a:t>
            </a:r>
            <a:endParaRPr lang="pl-PL" sz="2800" dirty="0"/>
          </a:p>
        </p:txBody>
      </p:sp>
      <p:sp>
        <p:nvSpPr>
          <p:cNvPr id="3" name="Prostokąt 2"/>
          <p:cNvSpPr/>
          <p:nvPr/>
        </p:nvSpPr>
        <p:spPr>
          <a:xfrm>
            <a:off x="428596" y="1357298"/>
            <a:ext cx="8215370" cy="3693319"/>
          </a:xfrm>
          <a:prstGeom prst="rect">
            <a:avLst/>
          </a:prstGeom>
        </p:spPr>
        <p:txBody>
          <a:bodyPr wrap="square">
            <a:spAutoFit/>
          </a:bodyPr>
          <a:lstStyle/>
          <a:p>
            <a:pPr algn="just"/>
            <a:r>
              <a:rPr lang="pl-PL" dirty="0"/>
              <a:t>P</a:t>
            </a:r>
            <a:r>
              <a:rPr lang="pl-PL" dirty="0" smtClean="0"/>
              <a:t>odstawowa część komputera, na której osadzone są wszystkie tworzące go części. Od płyty głównej zależy typ i liczba możliwych do zamontowania komponentów oraz sposób i szybkość wymiany danych pomiędzy nimi. Płyta główna ma postać dużej płytki drukowanej, na której umieszczone są ścieżki oraz elementy na stałe wmontowane w układ. Ścieżki umiejscowione są w kilku warstwach płyty drukowanej, służą do przesyłania informacji i prądu pomiędzy komponentami. Gniazda pełnią role dołków, do których wpiąć możemy karty rozszerzeń natomiast złącza służą do podpinania urządzeń peryferyjnych. </a:t>
            </a:r>
            <a:endParaRPr lang="pl-PL" dirty="0"/>
          </a:p>
          <a:p>
            <a:pPr algn="just"/>
            <a:r>
              <a:rPr lang="pl-PL" dirty="0" smtClean="0"/>
              <a:t>Płyta główna posiada wiele układów zintegrowanych, takich jak: układ dźwiękowy lub sieciowy. W magistrali wyróżniamy </a:t>
            </a:r>
            <a:r>
              <a:rPr lang="pl-PL" b="1" dirty="0" smtClean="0"/>
              <a:t>szynę sterującą</a:t>
            </a:r>
            <a:r>
              <a:rPr lang="pl-PL" dirty="0" smtClean="0"/>
              <a:t>, którą przesyłane są sygnały sterujące pracą urządzeń, </a:t>
            </a:r>
            <a:r>
              <a:rPr lang="pl-PL" b="1" dirty="0" smtClean="0"/>
              <a:t>szynę adresową</a:t>
            </a:r>
            <a:r>
              <a:rPr lang="pl-PL" dirty="0" smtClean="0"/>
              <a:t> służącą do przesyłania adresów komórek pamięci, z których procesor chce czytać lub w których chce pisać, oraz </a:t>
            </a:r>
            <a:r>
              <a:rPr lang="pl-PL" b="1" dirty="0" smtClean="0"/>
              <a:t>szynę danych</a:t>
            </a:r>
            <a:r>
              <a:rPr lang="pl-PL" dirty="0" smtClean="0"/>
              <a:t>, której zadaniem jest przesyłanie danych między elementami komputera. </a:t>
            </a:r>
            <a:endParaRPr lang="pl-P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642910" y="714356"/>
            <a:ext cx="2331857" cy="461665"/>
          </a:xfrm>
          <a:prstGeom prst="rect">
            <a:avLst/>
          </a:prstGeom>
          <a:ln>
            <a:solidFill>
              <a:srgbClr val="92D050"/>
            </a:solidFill>
          </a:ln>
          <a:effectLst>
            <a:glow rad="63500">
              <a:schemeClr val="accent3">
                <a:satMod val="175000"/>
                <a:alpha val="40000"/>
              </a:schemeClr>
            </a:glow>
          </a:effectLst>
        </p:spPr>
        <p:txBody>
          <a:bodyPr wrap="none">
            <a:spAutoFit/>
          </a:bodyPr>
          <a:lstStyle/>
          <a:p>
            <a:r>
              <a:rPr lang="pl-PL" sz="2400" b="1" i="1" dirty="0" smtClean="0"/>
              <a:t>Zasada działania</a:t>
            </a:r>
            <a:endParaRPr lang="pl-PL" sz="2400" dirty="0"/>
          </a:p>
        </p:txBody>
      </p:sp>
      <p:sp>
        <p:nvSpPr>
          <p:cNvPr id="3" name="Prostokąt 2"/>
          <p:cNvSpPr/>
          <p:nvPr/>
        </p:nvSpPr>
        <p:spPr>
          <a:xfrm>
            <a:off x="500034" y="1500174"/>
            <a:ext cx="8286808" cy="3693319"/>
          </a:xfrm>
          <a:prstGeom prst="rect">
            <a:avLst/>
          </a:prstGeom>
        </p:spPr>
        <p:txBody>
          <a:bodyPr wrap="square">
            <a:spAutoFit/>
          </a:bodyPr>
          <a:lstStyle/>
          <a:p>
            <a:pPr algn="just"/>
            <a:r>
              <a:rPr lang="pl-PL" dirty="0" smtClean="0"/>
              <a:t>Jednym z najważniejszych elementów płyty głównej jest BIOS lub EFI, który ma za zadanie kierować przebiegiem urządzeń póki nie załaduje się system operacyjny. Płyta główna jest podstawą dla większości podzespołów komputera. Poprowadzone na płycie głównej ścieżki pełnią rolę kanałów komunikacyjnych pomiędzy poszczególnymi układami, a także służą do przekazywania prądu elektrycznego. Elementami odpowiedzialnymi za zsynchronizowane działanie wszystkich komponentów jest chipset. Na płycie głównej znajduje sie chipset nazywany potocznie mostkami - północny i południowy. Mostek północny usadowiony jest najczęściej w górnej części płyty głównej. Ma on za zadanie nadzorować wymianę informacji pomiędzy pamięcią RAM, procesorem a kartą graficzną. Mostek północny jest połączony z procesorem za pomocą magistrali. Mostek południowy pełni kontrolę nad interfejsami dysków, wszystkimi złączami oraz niektórymi kontrolerami np. USB. Od stabilności i jakości wykonania płyty głównej zależy wydajność całego systemu.  </a:t>
            </a:r>
            <a:endParaRPr lang="pl-P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428596" y="714356"/>
            <a:ext cx="2252220" cy="461665"/>
          </a:xfrm>
          <a:prstGeom prst="rect">
            <a:avLst/>
          </a:prstGeom>
          <a:solidFill>
            <a:schemeClr val="accent2">
              <a:lumMod val="60000"/>
              <a:lumOff val="40000"/>
            </a:schemeClr>
          </a:solidFill>
          <a:ln>
            <a:solidFill>
              <a:srgbClr val="FF0000"/>
            </a:solidFill>
          </a:ln>
          <a:effectLst>
            <a:glow rad="63500">
              <a:schemeClr val="accent2">
                <a:satMod val="175000"/>
                <a:alpha val="40000"/>
              </a:schemeClr>
            </a:glow>
          </a:effectLst>
        </p:spPr>
        <p:txBody>
          <a:bodyPr wrap="none">
            <a:spAutoFit/>
          </a:bodyPr>
          <a:lstStyle/>
          <a:p>
            <a:r>
              <a:rPr lang="pl-PL" sz="2400" b="1" i="1" dirty="0" smtClean="0"/>
              <a:t>Rodzaje pamięci</a:t>
            </a:r>
            <a:endParaRPr lang="pl-PL" sz="2400" dirty="0"/>
          </a:p>
        </p:txBody>
      </p:sp>
      <p:sp>
        <p:nvSpPr>
          <p:cNvPr id="3" name="Prostokąt 2"/>
          <p:cNvSpPr/>
          <p:nvPr/>
        </p:nvSpPr>
        <p:spPr>
          <a:xfrm>
            <a:off x="428596" y="1428736"/>
            <a:ext cx="8286808" cy="4247317"/>
          </a:xfrm>
          <a:prstGeom prst="rect">
            <a:avLst/>
          </a:prstGeom>
        </p:spPr>
        <p:txBody>
          <a:bodyPr wrap="square">
            <a:spAutoFit/>
          </a:bodyPr>
          <a:lstStyle/>
          <a:p>
            <a:r>
              <a:rPr lang="pl-PL" dirty="0" smtClean="0"/>
              <a:t>Komputerowa pamięć jest swego rodzaju przestrzenią roboczą PC-ta. Za każdym razem, gdy uruchamiamy aplikację lub otwieramy plik, dane i pliki odczytywane z twardego dysku są kopiowane do pamięci RAM (Random </a:t>
            </a:r>
            <a:r>
              <a:rPr lang="pl-PL" dirty="0" err="1" smtClean="0"/>
              <a:t>Acces</a:t>
            </a:r>
            <a:r>
              <a:rPr lang="pl-PL" dirty="0" smtClean="0"/>
              <a:t> </a:t>
            </a:r>
            <a:r>
              <a:rPr lang="pl-PL" dirty="0" err="1" smtClean="0"/>
              <a:t>Memory</a:t>
            </a:r>
            <a:r>
              <a:rPr lang="pl-PL" dirty="0" smtClean="0"/>
              <a:t>). Pamięci pod względem działania można podzielić na dynamiczne RAM i statyczne ROM (</a:t>
            </a:r>
            <a:r>
              <a:rPr lang="pl-PL" dirty="0" err="1" smtClean="0"/>
              <a:t>Read</a:t>
            </a:r>
            <a:r>
              <a:rPr lang="pl-PL" dirty="0" smtClean="0"/>
              <a:t> </a:t>
            </a:r>
            <a:r>
              <a:rPr lang="pl-PL" dirty="0" err="1" smtClean="0"/>
              <a:t>Only</a:t>
            </a:r>
            <a:r>
              <a:rPr lang="pl-PL" dirty="0" smtClean="0"/>
              <a:t> </a:t>
            </a:r>
            <a:r>
              <a:rPr lang="pl-PL" dirty="0" err="1" smtClean="0"/>
              <a:t>Memory</a:t>
            </a:r>
            <a:r>
              <a:rPr lang="pl-PL" dirty="0" smtClean="0"/>
              <a:t>). Większość komputerów wykorzystuje pamięć dynamiczną, która musi być bez przerwy elektrycznie odświeżana, aby mogła przechowywać dane. Jej przeciwieństwem jest pamięć statyczna, która nie wymaga odświeżania. Innym z podziałów jest rozróżnienie ze względu na możliwość zapisywania. Duża ilość RAM-u w komputerze to możliwość otwierania wielu programów jednocześnie, oraz duża stabilność i szybkość działania komputera, gdyż dodatkowa pamięć powoduje, że system Windows rzadziej lub wcale nie korzysta z pamięci wirtualnej. Niestety odczytywanie i zapis danych na twardym dysku jest o wiele wolniejszy od takich samych operacji wykonywanych bezpośrednio w pamięci RAM. Częste odwoływanie się do twardego dysku powoduje zwolnienie pracy komputera. Tak więc im więcej pamięci RAM mamy zainstalowanej w komputerze tym stabilniej pracuje komputer.</a:t>
            </a:r>
            <a:endParaRPr lang="pl-PL"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428596" y="428604"/>
            <a:ext cx="1802866" cy="461665"/>
          </a:xfrm>
          <a:prstGeom prst="rect">
            <a:avLst/>
          </a:prstGeom>
          <a:ln>
            <a:solidFill>
              <a:srgbClr val="FF0000"/>
            </a:solidFill>
          </a:ln>
          <a:effectLst>
            <a:glow rad="63500">
              <a:schemeClr val="accent2">
                <a:satMod val="175000"/>
                <a:alpha val="40000"/>
              </a:schemeClr>
            </a:glow>
          </a:effectLst>
        </p:spPr>
        <p:txBody>
          <a:bodyPr wrap="none">
            <a:spAutoFit/>
          </a:bodyPr>
          <a:lstStyle/>
          <a:p>
            <a:r>
              <a:rPr lang="pl-PL" sz="2400" b="1" i="1" dirty="0" smtClean="0"/>
              <a:t>Pamięć RAM</a:t>
            </a:r>
            <a:endParaRPr lang="pl-PL" sz="2400" dirty="0"/>
          </a:p>
        </p:txBody>
      </p:sp>
      <p:sp>
        <p:nvSpPr>
          <p:cNvPr id="4" name="Prostokąt 3"/>
          <p:cNvSpPr/>
          <p:nvPr/>
        </p:nvSpPr>
        <p:spPr>
          <a:xfrm>
            <a:off x="357158" y="1000108"/>
            <a:ext cx="8286808" cy="2308324"/>
          </a:xfrm>
          <a:prstGeom prst="rect">
            <a:avLst/>
          </a:prstGeom>
        </p:spPr>
        <p:txBody>
          <a:bodyPr wrap="square">
            <a:spAutoFit/>
          </a:bodyPr>
          <a:lstStyle/>
          <a:p>
            <a:r>
              <a:rPr lang="pl-PL" dirty="0" smtClean="0"/>
              <a:t>Podstawowy rodzaj pamięci o dostępie swobodnym, przechowujący całość lub część bieżąco wykonywanego programu. </a:t>
            </a:r>
            <a:r>
              <a:rPr lang="pl-PL" dirty="0"/>
              <a:t>Pamięć ta jest pamięcią ulotną, co oznacza, iż po wyłączeniu komputera (lub awaryjnym zaniku napięcia zasilania) </a:t>
            </a:r>
            <a:r>
              <a:rPr lang="pl-PL" dirty="0" smtClean="0"/>
              <a:t>informacje </a:t>
            </a:r>
            <a:r>
              <a:rPr lang="pl-PL" dirty="0"/>
              <a:t>w niej zawarte są tracone. Pamięć RAM jest stosowana głównie jako pamięć operacyjna komputera, jako pamięć niektórych komponentów komputera (np. kart graficznych, dźwiękowych itp.) oraz jako pamięć danych sterowników mikroprocesorowych. Rozmiar (pojemność) pamięci operacyjnej, oprócz szybkości procesora, charakteryzuje możliwości komputera. </a:t>
            </a:r>
            <a:endParaRPr lang="pl-PL" dirty="0" smtClean="0"/>
          </a:p>
        </p:txBody>
      </p:sp>
      <p:sp>
        <p:nvSpPr>
          <p:cNvPr id="5" name="Prostokąt 4"/>
          <p:cNvSpPr/>
          <p:nvPr/>
        </p:nvSpPr>
        <p:spPr>
          <a:xfrm>
            <a:off x="428596" y="3357562"/>
            <a:ext cx="1819857" cy="461665"/>
          </a:xfrm>
          <a:prstGeom prst="rect">
            <a:avLst/>
          </a:prstGeom>
          <a:ln>
            <a:solidFill>
              <a:srgbClr val="FF0000"/>
            </a:solidFill>
          </a:ln>
          <a:effectLst>
            <a:glow rad="63500">
              <a:schemeClr val="accent2">
                <a:satMod val="175000"/>
                <a:alpha val="40000"/>
              </a:schemeClr>
            </a:glow>
          </a:effectLst>
        </p:spPr>
        <p:txBody>
          <a:bodyPr wrap="none">
            <a:spAutoFit/>
          </a:bodyPr>
          <a:lstStyle/>
          <a:p>
            <a:r>
              <a:rPr lang="pl-PL" sz="2400" b="1" i="1" dirty="0" smtClean="0"/>
              <a:t>Pamięć ROM</a:t>
            </a:r>
            <a:endParaRPr lang="pl-PL" sz="2400" dirty="0"/>
          </a:p>
        </p:txBody>
      </p:sp>
      <p:sp>
        <p:nvSpPr>
          <p:cNvPr id="6" name="Prostokąt 5"/>
          <p:cNvSpPr/>
          <p:nvPr/>
        </p:nvSpPr>
        <p:spPr>
          <a:xfrm>
            <a:off x="357158" y="3929066"/>
            <a:ext cx="8358246" cy="2585323"/>
          </a:xfrm>
          <a:prstGeom prst="rect">
            <a:avLst/>
          </a:prstGeom>
        </p:spPr>
        <p:txBody>
          <a:bodyPr wrap="square">
            <a:spAutoFit/>
          </a:bodyPr>
          <a:lstStyle/>
          <a:p>
            <a:r>
              <a:rPr lang="pl-PL" dirty="0" smtClean="0"/>
              <a:t>Pamięci ROM są stosowane w praktyce do zapamiętywania podstawowych funkcji konfiguracyjnych oraz obsługi systemu operacyjnego komputera. Na ogół służą do zapamiętania informacji o rodzajach portów, stosowanej pamięci RAM, dyskach itp. Pamięć ROM służy w komputerze najczęściej do przechowywania BIOS-u płyty głównej, ale również inne urządzenia mają zapisane w takiej właśnie pamięci potrzebne im dane, na przykład procedury startowe. Przechowuje ona podstawowe testy diagnostyczne mikrokomputera. Pamięci typu ROM przeznaczone są głównie do umieszczania w nich startowej sekwencji instrukcji, kompletnych programów obsługi sterowników i urządzeń mikroprocesorowych, także ustalonych i rzadko zmienianych danych stałych. </a:t>
            </a:r>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714744" y="2357430"/>
            <a:ext cx="1928826" cy="769441"/>
          </a:xfrm>
          <a:prstGeom prst="rect">
            <a:avLst/>
          </a:prstGeom>
          <a:noFill/>
        </p:spPr>
        <p:txBody>
          <a:bodyPr wrap="square" rtlCol="0">
            <a:spAutoFit/>
          </a:bodyPr>
          <a:lstStyle/>
          <a:p>
            <a:r>
              <a:rPr lang="pl-PL" sz="4400" dirty="0" smtClean="0"/>
              <a:t>KONIEC</a:t>
            </a:r>
            <a:endParaRPr lang="pl-PL"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500034" y="428604"/>
            <a:ext cx="8143932" cy="2677656"/>
          </a:xfrm>
          <a:prstGeom prst="rect">
            <a:avLst/>
          </a:prstGeom>
        </p:spPr>
        <p:txBody>
          <a:bodyPr wrap="square">
            <a:spAutoFit/>
          </a:bodyPr>
          <a:lstStyle/>
          <a:p>
            <a:pPr algn="ctr"/>
            <a:r>
              <a:rPr lang="pl-PL" sz="2400" b="1" i="1" dirty="0" smtClean="0"/>
              <a:t>Architektura von Neumanna</a:t>
            </a:r>
          </a:p>
          <a:p>
            <a:pPr algn="ctr"/>
            <a:endParaRPr lang="pl-PL" dirty="0" smtClean="0"/>
          </a:p>
          <a:p>
            <a:r>
              <a:rPr lang="pl-PL" dirty="0" smtClean="0"/>
              <a:t>Pierwsze komputery były budowane w celu rozwiązywania konkretnego problemu. </a:t>
            </a:r>
            <a:br>
              <a:rPr lang="pl-PL" dirty="0" smtClean="0"/>
            </a:br>
            <a:r>
              <a:rPr lang="pl-PL" dirty="0" smtClean="0"/>
              <a:t>Jeśli za pomocą komputera miało być rozwiązane inne zadanie, należało zbudować inny komputer lub w najlepszym razie zmienić fizyczną budowę już istniejącego. Sytuacja zmieniła się od momentu opracowania przez Johna von Neumannna modelu logicznego komputera, którego główne założenia to: ta sama postać programów i danych (najczęściej jest to system binarny) oraz ich przechowywania w tej samej pamięci. </a:t>
            </a:r>
            <a:endParaRPr lang="pl-PL" dirty="0"/>
          </a:p>
        </p:txBody>
      </p:sp>
      <p:sp>
        <p:nvSpPr>
          <p:cNvPr id="4" name="Prostokąt 3"/>
          <p:cNvSpPr/>
          <p:nvPr/>
        </p:nvSpPr>
        <p:spPr>
          <a:xfrm>
            <a:off x="571472" y="3429000"/>
            <a:ext cx="8001056" cy="1754326"/>
          </a:xfrm>
          <a:prstGeom prst="rect">
            <a:avLst/>
          </a:prstGeom>
        </p:spPr>
        <p:txBody>
          <a:bodyPr wrap="square">
            <a:spAutoFit/>
          </a:bodyPr>
          <a:lstStyle/>
          <a:p>
            <a:r>
              <a:rPr lang="pl-PL" b="1" i="1" dirty="0" smtClean="0"/>
              <a:t>Architektura von Neumanna</a:t>
            </a:r>
            <a:r>
              <a:rPr lang="pl-PL" dirty="0" smtClean="0"/>
              <a:t> polega na ścisłym podziale komputera na trzy podstawowe części: </a:t>
            </a:r>
          </a:p>
          <a:p>
            <a:pPr>
              <a:buFont typeface="Wingdings" pitchFamily="2" charset="2"/>
              <a:buChar char="§"/>
            </a:pPr>
            <a:r>
              <a:rPr lang="pl-PL" dirty="0" smtClean="0"/>
              <a:t> procesor (w ramach którego wydzielona bywa część sterująca oraz część arytmetyczno-logiczna),</a:t>
            </a:r>
          </a:p>
          <a:p>
            <a:pPr>
              <a:buFont typeface="Wingdings" pitchFamily="2" charset="2"/>
              <a:buChar char="§"/>
            </a:pPr>
            <a:r>
              <a:rPr lang="pl-PL" dirty="0" smtClean="0"/>
              <a:t> pamięć komputera (zawierająca dane i sam program), </a:t>
            </a:r>
          </a:p>
          <a:p>
            <a:pPr>
              <a:buFont typeface="Wingdings" pitchFamily="2" charset="2"/>
              <a:buChar char="§"/>
            </a:pPr>
            <a:r>
              <a:rPr lang="pl-PL" dirty="0" smtClean="0"/>
              <a:t> urządzenia wejścia/wyjścia.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omputr3"/>
          <p:cNvSpPr>
            <a:spLocks noEditPoints="1" noChangeArrowheads="1"/>
          </p:cNvSpPr>
          <p:nvPr/>
        </p:nvSpPr>
        <p:spPr bwMode="auto">
          <a:xfrm>
            <a:off x="3786182" y="571480"/>
            <a:ext cx="1357322" cy="1000132"/>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pl-PL" dirty="0"/>
          </a:p>
        </p:txBody>
      </p:sp>
      <p:sp>
        <p:nvSpPr>
          <p:cNvPr id="6" name="pole tekstowe 5"/>
          <p:cNvSpPr txBox="1"/>
          <p:nvPr/>
        </p:nvSpPr>
        <p:spPr>
          <a:xfrm>
            <a:off x="428596" y="2071678"/>
            <a:ext cx="2571768" cy="2862322"/>
          </a:xfrm>
          <a:prstGeom prst="rect">
            <a:avLst/>
          </a:prstGeom>
          <a:noFill/>
        </p:spPr>
        <p:txBody>
          <a:bodyPr wrap="square" rtlCol="0">
            <a:spAutoFit/>
          </a:bodyPr>
          <a:lstStyle/>
          <a:p>
            <a:pPr algn="ctr"/>
            <a:r>
              <a:rPr lang="pl-PL" b="1" dirty="0" smtClean="0"/>
              <a:t>Procesor </a:t>
            </a:r>
          </a:p>
          <a:p>
            <a:r>
              <a:rPr lang="pl-PL" dirty="0" smtClean="0"/>
              <a:t>– główny składnik wykonujący rozkazy, często też zawierający w sobie koprocesor numeryczny – realizujący operacje na liczbach zmiennoprzecinkowych</a:t>
            </a:r>
          </a:p>
          <a:p>
            <a:r>
              <a:rPr lang="pl-PL" dirty="0" smtClean="0"/>
              <a:t>- umożliwia przetwarzanie danych</a:t>
            </a:r>
            <a:endParaRPr lang="pl-PL" dirty="0"/>
          </a:p>
        </p:txBody>
      </p:sp>
      <p:sp>
        <p:nvSpPr>
          <p:cNvPr id="7" name="pole tekstowe 6"/>
          <p:cNvSpPr txBox="1"/>
          <p:nvPr/>
        </p:nvSpPr>
        <p:spPr>
          <a:xfrm>
            <a:off x="3143240" y="2643182"/>
            <a:ext cx="3214710" cy="3693319"/>
          </a:xfrm>
          <a:prstGeom prst="rect">
            <a:avLst/>
          </a:prstGeom>
          <a:noFill/>
        </p:spPr>
        <p:txBody>
          <a:bodyPr wrap="square" rtlCol="0">
            <a:spAutoFit/>
          </a:bodyPr>
          <a:lstStyle/>
          <a:p>
            <a:pPr algn="ctr"/>
            <a:r>
              <a:rPr lang="pl-PL" b="1" dirty="0" smtClean="0"/>
              <a:t>Pamięć </a:t>
            </a:r>
          </a:p>
          <a:p>
            <a:r>
              <a:rPr lang="pl-PL" dirty="0" smtClean="0"/>
              <a:t>- przechowywane są w niej przetwarzane dane oraz program dla procesora</a:t>
            </a:r>
          </a:p>
          <a:p>
            <a:r>
              <a:rPr lang="pl-PL" dirty="0" smtClean="0"/>
              <a:t>– wyróżnia się dwa rodzaje pamięci: o dostępie swobodnym (służy jako magazyn dla rozkazów (program), danych, wyników operacji na tych danych) oraz pamięć stałą (w niej „zaszyty” jest podstawowy program komputera (BIOS lub inne tego rodzaju)</a:t>
            </a:r>
          </a:p>
        </p:txBody>
      </p:sp>
      <p:sp>
        <p:nvSpPr>
          <p:cNvPr id="8" name="pole tekstowe 7"/>
          <p:cNvSpPr txBox="1"/>
          <p:nvPr/>
        </p:nvSpPr>
        <p:spPr>
          <a:xfrm>
            <a:off x="6429388" y="2428868"/>
            <a:ext cx="2571768" cy="1477328"/>
          </a:xfrm>
          <a:prstGeom prst="rect">
            <a:avLst/>
          </a:prstGeom>
          <a:noFill/>
        </p:spPr>
        <p:txBody>
          <a:bodyPr wrap="square" rtlCol="0">
            <a:spAutoFit/>
          </a:bodyPr>
          <a:lstStyle/>
          <a:p>
            <a:pPr algn="ctr"/>
            <a:r>
              <a:rPr lang="pl-PL" b="1" dirty="0" smtClean="0"/>
              <a:t>Wejście/Wyjście </a:t>
            </a:r>
          </a:p>
          <a:p>
            <a:r>
              <a:rPr lang="pl-PL" dirty="0" smtClean="0"/>
              <a:t>– umożliwią wymianę informacji pomiędzy komputerem a otoczeniem</a:t>
            </a:r>
            <a:endParaRPr lang="pl-PL" dirty="0"/>
          </a:p>
        </p:txBody>
      </p:sp>
      <p:cxnSp>
        <p:nvCxnSpPr>
          <p:cNvPr id="10" name="Łącznik prosty ze strzałką 9"/>
          <p:cNvCxnSpPr/>
          <p:nvPr/>
        </p:nvCxnSpPr>
        <p:spPr>
          <a:xfrm rot="10800000" flipV="1">
            <a:off x="2214546" y="1714488"/>
            <a:ext cx="1357322" cy="357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p:cNvCxnSpPr/>
          <p:nvPr/>
        </p:nvCxnSpPr>
        <p:spPr>
          <a:xfrm rot="16200000" flipH="1">
            <a:off x="4179091" y="2107397"/>
            <a:ext cx="785818" cy="14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p:cNvCxnSpPr/>
          <p:nvPr/>
        </p:nvCxnSpPr>
        <p:spPr>
          <a:xfrm>
            <a:off x="5214942" y="1785926"/>
            <a:ext cx="1428760"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714348" y="571480"/>
            <a:ext cx="3143272" cy="1477328"/>
          </a:xfrm>
          <a:prstGeom prst="rect">
            <a:avLst/>
          </a:prstGeom>
          <a:noFill/>
        </p:spPr>
        <p:txBody>
          <a:bodyPr wrap="square" rtlCol="0">
            <a:spAutoFit/>
          </a:bodyPr>
          <a:lstStyle/>
          <a:p>
            <a:r>
              <a:rPr lang="pl-PL" i="1" dirty="0" smtClean="0"/>
              <a:t>System komputerowy</a:t>
            </a:r>
          </a:p>
          <a:p>
            <a:r>
              <a:rPr lang="pl-PL" b="1" dirty="0" smtClean="0"/>
              <a:t>Główne zespoły to:</a:t>
            </a:r>
          </a:p>
          <a:p>
            <a:pPr>
              <a:buFont typeface="Wingdings" pitchFamily="2" charset="2"/>
              <a:buChar char="§"/>
            </a:pPr>
            <a:r>
              <a:rPr lang="pl-PL" dirty="0" smtClean="0"/>
              <a:t> procesor,</a:t>
            </a:r>
          </a:p>
          <a:p>
            <a:pPr>
              <a:buFont typeface="Wingdings" pitchFamily="2" charset="2"/>
              <a:buChar char="§"/>
            </a:pPr>
            <a:r>
              <a:rPr lang="pl-PL" dirty="0"/>
              <a:t> </a:t>
            </a:r>
            <a:r>
              <a:rPr lang="pl-PL" dirty="0" smtClean="0"/>
              <a:t>pamięć,</a:t>
            </a:r>
          </a:p>
          <a:p>
            <a:pPr>
              <a:buFont typeface="Wingdings" pitchFamily="2" charset="2"/>
              <a:buChar char="§"/>
            </a:pPr>
            <a:r>
              <a:rPr lang="pl-PL" dirty="0"/>
              <a:t> </a:t>
            </a:r>
            <a:r>
              <a:rPr lang="pl-PL" dirty="0" smtClean="0"/>
              <a:t>urządzenia wejścia-wyjścia.</a:t>
            </a:r>
          </a:p>
        </p:txBody>
      </p:sp>
      <p:sp>
        <p:nvSpPr>
          <p:cNvPr id="4" name="pole tekstowe 3"/>
          <p:cNvSpPr txBox="1"/>
          <p:nvPr/>
        </p:nvSpPr>
        <p:spPr>
          <a:xfrm>
            <a:off x="2571736" y="2357430"/>
            <a:ext cx="3643338" cy="1754326"/>
          </a:xfrm>
          <a:prstGeom prst="rect">
            <a:avLst/>
          </a:prstGeom>
          <a:noFill/>
        </p:spPr>
        <p:txBody>
          <a:bodyPr wrap="square" rtlCol="0">
            <a:spAutoFit/>
          </a:bodyPr>
          <a:lstStyle/>
          <a:p>
            <a:r>
              <a:rPr lang="pl-PL" i="1" dirty="0" smtClean="0"/>
              <a:t>Procesor</a:t>
            </a:r>
          </a:p>
          <a:p>
            <a:r>
              <a:rPr lang="pl-PL" b="1" dirty="0" smtClean="0"/>
              <a:t>Główne zespoły to:</a:t>
            </a:r>
          </a:p>
          <a:p>
            <a:pPr>
              <a:buFont typeface="Wingdings" pitchFamily="2" charset="2"/>
              <a:buChar char="§"/>
            </a:pPr>
            <a:r>
              <a:rPr lang="pl-PL" dirty="0" smtClean="0"/>
              <a:t> jednostka sterująca,</a:t>
            </a:r>
          </a:p>
          <a:p>
            <a:pPr>
              <a:buFont typeface="Wingdings" pitchFamily="2" charset="2"/>
              <a:buChar char="§"/>
            </a:pPr>
            <a:r>
              <a:rPr lang="pl-PL" dirty="0"/>
              <a:t> </a:t>
            </a:r>
            <a:r>
              <a:rPr lang="pl-PL" dirty="0" smtClean="0"/>
              <a:t>rejestry,</a:t>
            </a:r>
          </a:p>
          <a:p>
            <a:pPr>
              <a:buFont typeface="Wingdings" pitchFamily="2" charset="2"/>
              <a:buChar char="§"/>
            </a:pPr>
            <a:r>
              <a:rPr lang="pl-PL" dirty="0"/>
              <a:t> </a:t>
            </a:r>
            <a:r>
              <a:rPr lang="pl-PL" dirty="0" smtClean="0"/>
              <a:t>jednostka arytmetyczno-logiczna,</a:t>
            </a:r>
          </a:p>
          <a:p>
            <a:pPr>
              <a:buFont typeface="Wingdings" pitchFamily="2" charset="2"/>
              <a:buChar char="§"/>
            </a:pPr>
            <a:r>
              <a:rPr lang="pl-PL" dirty="0"/>
              <a:t> </a:t>
            </a:r>
            <a:r>
              <a:rPr lang="pl-PL" dirty="0" smtClean="0"/>
              <a:t>jednostka wykonująca rozkazy.</a:t>
            </a:r>
            <a:endParaRPr lang="pl-PL" dirty="0"/>
          </a:p>
        </p:txBody>
      </p:sp>
      <p:sp>
        <p:nvSpPr>
          <p:cNvPr id="5" name="pole tekstowe 4"/>
          <p:cNvSpPr txBox="1"/>
          <p:nvPr/>
        </p:nvSpPr>
        <p:spPr>
          <a:xfrm>
            <a:off x="4714876" y="4572008"/>
            <a:ext cx="3857652" cy="1477328"/>
          </a:xfrm>
          <a:prstGeom prst="rect">
            <a:avLst/>
          </a:prstGeom>
          <a:noFill/>
        </p:spPr>
        <p:txBody>
          <a:bodyPr wrap="square" rtlCol="0">
            <a:spAutoFit/>
          </a:bodyPr>
          <a:lstStyle/>
          <a:p>
            <a:r>
              <a:rPr lang="pl-PL" i="1" dirty="0" smtClean="0"/>
              <a:t>Jednostka sterująca</a:t>
            </a:r>
          </a:p>
          <a:p>
            <a:r>
              <a:rPr lang="pl-PL" b="1" dirty="0" smtClean="0"/>
              <a:t>Główne zespoły to:</a:t>
            </a:r>
          </a:p>
          <a:p>
            <a:pPr>
              <a:buFont typeface="Wingdings" pitchFamily="2" charset="2"/>
              <a:buChar char="§"/>
            </a:pPr>
            <a:r>
              <a:rPr lang="pl-PL" dirty="0"/>
              <a:t> </a:t>
            </a:r>
            <a:r>
              <a:rPr lang="pl-PL" dirty="0" smtClean="0"/>
              <a:t>pamięć sterowania,</a:t>
            </a:r>
          </a:p>
          <a:p>
            <a:pPr>
              <a:buFont typeface="Wingdings" pitchFamily="2" charset="2"/>
              <a:buChar char="§"/>
            </a:pPr>
            <a:r>
              <a:rPr lang="pl-PL" dirty="0"/>
              <a:t> </a:t>
            </a:r>
            <a:r>
              <a:rPr lang="pl-PL" dirty="0" smtClean="0"/>
              <a:t>zespół szeregowania mikrorozkazów,</a:t>
            </a:r>
          </a:p>
          <a:p>
            <a:pPr>
              <a:buFont typeface="Wingdings" pitchFamily="2" charset="2"/>
              <a:buChar char="§"/>
            </a:pPr>
            <a:r>
              <a:rPr lang="pl-PL" dirty="0"/>
              <a:t> </a:t>
            </a:r>
            <a:r>
              <a:rPr lang="pl-PL" dirty="0" smtClean="0"/>
              <a:t>rejestry.</a:t>
            </a:r>
            <a:endParaRPr lang="pl-P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428596" y="642918"/>
            <a:ext cx="8358246" cy="2308324"/>
          </a:xfrm>
          <a:prstGeom prst="rect">
            <a:avLst/>
          </a:prstGeom>
        </p:spPr>
        <p:txBody>
          <a:bodyPr wrap="square">
            <a:spAutoFit/>
          </a:bodyPr>
          <a:lstStyle/>
          <a:p>
            <a:r>
              <a:rPr lang="pl-PL" dirty="0" smtClean="0"/>
              <a:t>System komputerowy zbudowany w oparciu o architekturę von Neumanna powinien:</a:t>
            </a:r>
          </a:p>
          <a:p>
            <a:pPr>
              <a:buFont typeface="Wingdings" pitchFamily="2" charset="2"/>
              <a:buChar char="§"/>
            </a:pPr>
            <a:r>
              <a:rPr lang="pl-PL" dirty="0"/>
              <a:t> </a:t>
            </a:r>
            <a:r>
              <a:rPr lang="pl-PL" dirty="0" smtClean="0"/>
              <a:t>mieć skończoną i funkcjonalnie pełną listę rozkazów,</a:t>
            </a:r>
            <a:endParaRPr lang="pl-PL" dirty="0"/>
          </a:p>
          <a:p>
            <a:pPr>
              <a:buFont typeface="Wingdings" pitchFamily="2" charset="2"/>
              <a:buChar char="§"/>
            </a:pPr>
            <a:r>
              <a:rPr lang="pl-PL" dirty="0" smtClean="0"/>
              <a:t> mieć możliwość wprowadzenia programu do systemu komputerowego poprzez urządzenia zewnętrzne i jego przechowywanie w pamięci w sposób identyczny jak danych,</a:t>
            </a:r>
          </a:p>
          <a:p>
            <a:pPr>
              <a:buFont typeface="Wingdings" pitchFamily="2" charset="2"/>
              <a:buChar char="§"/>
            </a:pPr>
            <a:r>
              <a:rPr lang="pl-PL" dirty="0"/>
              <a:t> </a:t>
            </a:r>
            <a:r>
              <a:rPr lang="pl-PL" dirty="0" smtClean="0"/>
              <a:t>dane i instrukcje w takim systemie powinny być jednakowo dostępne dla procesora,</a:t>
            </a:r>
          </a:p>
          <a:p>
            <a:pPr>
              <a:buFont typeface="Wingdings" pitchFamily="2" charset="2"/>
              <a:buChar char="§"/>
            </a:pPr>
            <a:r>
              <a:rPr lang="pl-PL" dirty="0"/>
              <a:t> </a:t>
            </a:r>
            <a:r>
              <a:rPr lang="pl-PL" dirty="0" smtClean="0"/>
              <a:t>informacja jest tam przetwarzana dzięki sekwencyjnemu odczytywaniu instrukcji z pamięci komputera i wykonywaniu tych instrukcji w procesorze.</a:t>
            </a:r>
            <a:endParaRPr lang="pl-PL" dirty="0"/>
          </a:p>
        </p:txBody>
      </p:sp>
      <p:sp>
        <p:nvSpPr>
          <p:cNvPr id="3" name="pole tekstowe 2"/>
          <p:cNvSpPr txBox="1"/>
          <p:nvPr/>
        </p:nvSpPr>
        <p:spPr>
          <a:xfrm>
            <a:off x="428596" y="3429000"/>
            <a:ext cx="8143932" cy="1754326"/>
          </a:xfrm>
          <a:prstGeom prst="rect">
            <a:avLst/>
          </a:prstGeom>
          <a:noFill/>
        </p:spPr>
        <p:txBody>
          <a:bodyPr wrap="square" rtlCol="0">
            <a:spAutoFit/>
          </a:bodyPr>
          <a:lstStyle/>
          <a:p>
            <a:r>
              <a:rPr lang="pl-PL" dirty="0" smtClean="0"/>
              <a:t>Ponadto, tak jak każdy system składa się z powiązanego zbioru zespołów. Można go najlepiej scharakteryzować przez określenie jego struktury (czyli sposobu powiązania zespołów) i określenie jego funkcjonowania (czyli działania poszczególnych zespołów). Ponadto należy uwzględnić, że struktura komputera jest hierarchiczna. Każdy główny zespół można następnie analizować dalej, rozkładając go na główne podzespoły i opisując z kolei ich strukturę i działanie.</a:t>
            </a:r>
            <a:endParaRPr lang="pl-P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642910" y="1071546"/>
            <a:ext cx="1469248" cy="52322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ln>
            <a:solidFill>
              <a:schemeClr val="tx2">
                <a:lumMod val="60000"/>
                <a:lumOff val="40000"/>
              </a:schemeClr>
            </a:solidFill>
          </a:ln>
          <a:effectLst>
            <a:glow rad="63500">
              <a:schemeClr val="accent5">
                <a:satMod val="175000"/>
                <a:alpha val="40000"/>
              </a:schemeClr>
            </a:glow>
          </a:effectLst>
        </p:spPr>
        <p:txBody>
          <a:bodyPr wrap="none">
            <a:spAutoFit/>
          </a:bodyPr>
          <a:lstStyle/>
          <a:p>
            <a:r>
              <a:rPr lang="pl-PL" sz="2800" b="1" i="1" dirty="0" smtClean="0"/>
              <a:t>Procesor</a:t>
            </a:r>
            <a:endParaRPr lang="pl-PL" sz="2800" dirty="0"/>
          </a:p>
        </p:txBody>
      </p:sp>
      <p:sp>
        <p:nvSpPr>
          <p:cNvPr id="3" name="Prostokąt 2"/>
          <p:cNvSpPr/>
          <p:nvPr/>
        </p:nvSpPr>
        <p:spPr>
          <a:xfrm>
            <a:off x="571472" y="2000240"/>
            <a:ext cx="8001056" cy="2862322"/>
          </a:xfrm>
          <a:prstGeom prst="rect">
            <a:avLst/>
          </a:prstGeom>
        </p:spPr>
        <p:txBody>
          <a:bodyPr wrap="square">
            <a:spAutoFit/>
          </a:bodyPr>
          <a:lstStyle/>
          <a:p>
            <a:r>
              <a:rPr lang="pl-PL" dirty="0"/>
              <a:t>U</a:t>
            </a:r>
            <a:r>
              <a:rPr lang="pl-PL" dirty="0" smtClean="0"/>
              <a:t>kład scalony, którego działanie polega na wykonywaniu instrukcji programów - jego rolę można porównać do mózgu człowieka, bez niego działanie naszego komputera nie jest możliwe. Procesor nadzoruje i synchronizuje pracę wszystkich urządzeń w komputerze. Oznaczany jest często skrótem angielskim CPU. Procesor pracuje sekwencjami, pobiera dane z pamięci i zarządza wszystkimi procesami, jakie zachodzą w komputerze. Wykonuje wszelkie działania logiczne i arytmetyczne na naszym komputerze. Ważnym składnikiem procesora jest </a:t>
            </a:r>
            <a:r>
              <a:rPr lang="pl-PL" b="1" dirty="0" smtClean="0"/>
              <a:t>pamięć podręczna</a:t>
            </a:r>
            <a:r>
              <a:rPr lang="pl-PL" dirty="0" smtClean="0"/>
              <a:t>, która przyspiesza dostęp do relatywnie wolnej pamięci RAM. Charakteryzuje się bardzo krótkim czasem dostępu. Jest używana do przechowywania danych, które będą w niedługim czasie przetwarzane. </a:t>
            </a:r>
            <a:endParaRPr lang="pl-P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857356" y="428604"/>
            <a:ext cx="5143536" cy="5909310"/>
          </a:xfrm>
          <a:prstGeom prst="rect">
            <a:avLst/>
          </a:prstGeom>
        </p:spPr>
        <p:txBody>
          <a:bodyPr wrap="square">
            <a:spAutoFit/>
          </a:bodyPr>
          <a:lstStyle/>
          <a:p>
            <a:r>
              <a:rPr lang="pl-PL" b="1" dirty="0" smtClean="0"/>
              <a:t>Rozkazy procesora </a:t>
            </a:r>
            <a:r>
              <a:rPr lang="pl-PL" dirty="0" smtClean="0"/>
              <a:t/>
            </a:r>
            <a:br>
              <a:rPr lang="pl-PL" dirty="0" smtClean="0"/>
            </a:br>
            <a:r>
              <a:rPr lang="pl-PL" dirty="0" smtClean="0"/>
              <a:t>Do typowych rozkazów wykonywanych przez procesor należą:</a:t>
            </a:r>
          </a:p>
          <a:p>
            <a:pPr>
              <a:buFont typeface="Wingdings" pitchFamily="2" charset="2"/>
              <a:buChar char="ü"/>
            </a:pPr>
            <a:r>
              <a:rPr lang="pl-PL" dirty="0" smtClean="0"/>
              <a:t> kopiowanie danych </a:t>
            </a:r>
          </a:p>
          <a:p>
            <a:pPr lvl="1"/>
            <a:r>
              <a:rPr lang="pl-PL" dirty="0"/>
              <a:t>o   </a:t>
            </a:r>
            <a:r>
              <a:rPr lang="pl-PL" dirty="0" smtClean="0"/>
              <a:t>z pamięci do rejestru</a:t>
            </a:r>
          </a:p>
          <a:p>
            <a:pPr lvl="1"/>
            <a:r>
              <a:rPr lang="pl-PL" dirty="0"/>
              <a:t>o   </a:t>
            </a:r>
            <a:r>
              <a:rPr lang="pl-PL" dirty="0" smtClean="0"/>
              <a:t>z rejestru do pamięci</a:t>
            </a:r>
          </a:p>
          <a:p>
            <a:pPr lvl="1"/>
            <a:r>
              <a:rPr lang="pl-PL" dirty="0"/>
              <a:t>o   </a:t>
            </a:r>
            <a:r>
              <a:rPr lang="pl-PL" dirty="0" smtClean="0"/>
              <a:t>z pamięci do pamięci (niektóre procesory)</a:t>
            </a:r>
          </a:p>
          <a:p>
            <a:pPr lvl="1"/>
            <a:endParaRPr lang="pl-PL" dirty="0" smtClean="0"/>
          </a:p>
          <a:p>
            <a:pPr>
              <a:buFont typeface="Wingdings" pitchFamily="2" charset="2"/>
              <a:buChar char="ü"/>
            </a:pPr>
            <a:r>
              <a:rPr lang="pl-PL" dirty="0" smtClean="0"/>
              <a:t> działania arytmetyczne </a:t>
            </a:r>
          </a:p>
          <a:p>
            <a:pPr lvl="1"/>
            <a:r>
              <a:rPr lang="pl-PL" dirty="0" smtClean="0"/>
              <a:t>o   dodawanie</a:t>
            </a:r>
          </a:p>
          <a:p>
            <a:pPr lvl="1"/>
            <a:r>
              <a:rPr lang="pl-PL" dirty="0" smtClean="0"/>
              <a:t>o</a:t>
            </a:r>
            <a:r>
              <a:rPr lang="pl-PL" dirty="0"/>
              <a:t>   </a:t>
            </a:r>
            <a:r>
              <a:rPr lang="pl-PL" dirty="0" smtClean="0"/>
              <a:t>odejmowanie</a:t>
            </a:r>
          </a:p>
          <a:p>
            <a:pPr lvl="1"/>
            <a:r>
              <a:rPr lang="pl-PL" dirty="0"/>
              <a:t>o   </a:t>
            </a:r>
            <a:r>
              <a:rPr lang="pl-PL" dirty="0" smtClean="0"/>
              <a:t>porównywanie dwóch liczb</a:t>
            </a:r>
          </a:p>
          <a:p>
            <a:pPr lvl="1"/>
            <a:r>
              <a:rPr lang="pl-PL" dirty="0"/>
              <a:t>o   </a:t>
            </a:r>
            <a:r>
              <a:rPr lang="pl-PL" dirty="0" smtClean="0"/>
              <a:t>dodawanie i odejmowanie jedności</a:t>
            </a:r>
          </a:p>
          <a:p>
            <a:pPr lvl="1"/>
            <a:r>
              <a:rPr lang="pl-PL" dirty="0"/>
              <a:t>o   </a:t>
            </a:r>
            <a:r>
              <a:rPr lang="pl-PL" dirty="0" smtClean="0"/>
              <a:t>zmiana znaku liczby</a:t>
            </a:r>
          </a:p>
          <a:p>
            <a:pPr lvl="1"/>
            <a:endParaRPr lang="pl-PL" dirty="0" smtClean="0"/>
          </a:p>
          <a:p>
            <a:pPr>
              <a:buFont typeface="Wingdings" pitchFamily="2" charset="2"/>
              <a:buChar char="ü"/>
            </a:pPr>
            <a:r>
              <a:rPr lang="pl-PL" dirty="0" smtClean="0"/>
              <a:t> działania na bitach </a:t>
            </a:r>
          </a:p>
          <a:p>
            <a:pPr lvl="1"/>
            <a:r>
              <a:rPr lang="pl-PL" dirty="0"/>
              <a:t>o   </a:t>
            </a:r>
            <a:r>
              <a:rPr lang="pl-PL" dirty="0" smtClean="0"/>
              <a:t>iloczyn logiczny – AND</a:t>
            </a:r>
          </a:p>
          <a:p>
            <a:pPr lvl="1"/>
            <a:r>
              <a:rPr lang="pl-PL" dirty="0"/>
              <a:t>o   </a:t>
            </a:r>
            <a:r>
              <a:rPr lang="pl-PL" dirty="0" smtClean="0"/>
              <a:t>suma logiczna – OR</a:t>
            </a:r>
          </a:p>
          <a:p>
            <a:pPr lvl="1"/>
            <a:r>
              <a:rPr lang="pl-PL" dirty="0"/>
              <a:t>o   </a:t>
            </a:r>
            <a:r>
              <a:rPr lang="pl-PL" dirty="0" smtClean="0"/>
              <a:t>suma modulo 2 (różnica symetryczna)– XOR</a:t>
            </a:r>
          </a:p>
          <a:p>
            <a:pPr lvl="1"/>
            <a:r>
              <a:rPr lang="pl-PL" dirty="0"/>
              <a:t>o   </a:t>
            </a:r>
            <a:r>
              <a:rPr lang="pl-PL" dirty="0" smtClean="0"/>
              <a:t>negacja – NOT</a:t>
            </a:r>
          </a:p>
          <a:p>
            <a:pPr lvl="1"/>
            <a:r>
              <a:rPr lang="pl-PL" dirty="0"/>
              <a:t>o   </a:t>
            </a:r>
            <a:r>
              <a:rPr lang="pl-PL" dirty="0" smtClean="0"/>
              <a:t>przesunięcie bitów w lewo lub prawo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428596" y="642918"/>
            <a:ext cx="2331857" cy="461665"/>
          </a:xfrm>
          <a:prstGeom prst="rect">
            <a:avLst/>
          </a:prstGeom>
          <a:ln>
            <a:solidFill>
              <a:srgbClr val="00B0F0"/>
            </a:solidFill>
          </a:ln>
          <a:effectLst>
            <a:glow rad="63500">
              <a:schemeClr val="accent5">
                <a:satMod val="175000"/>
                <a:alpha val="40000"/>
              </a:schemeClr>
            </a:glow>
          </a:effectLst>
        </p:spPr>
        <p:txBody>
          <a:bodyPr wrap="none">
            <a:spAutoFit/>
          </a:bodyPr>
          <a:lstStyle/>
          <a:p>
            <a:r>
              <a:rPr lang="pl-PL" sz="2400" b="1" i="1" dirty="0" smtClean="0"/>
              <a:t>Zasada działania</a:t>
            </a:r>
            <a:endParaRPr lang="pl-PL" sz="2400" dirty="0"/>
          </a:p>
        </p:txBody>
      </p:sp>
      <p:sp>
        <p:nvSpPr>
          <p:cNvPr id="3" name="Prostokąt 2"/>
          <p:cNvSpPr/>
          <p:nvPr/>
        </p:nvSpPr>
        <p:spPr>
          <a:xfrm>
            <a:off x="428596" y="1428736"/>
            <a:ext cx="8072494" cy="3970318"/>
          </a:xfrm>
          <a:prstGeom prst="rect">
            <a:avLst/>
          </a:prstGeom>
        </p:spPr>
        <p:txBody>
          <a:bodyPr wrap="square">
            <a:spAutoFit/>
          </a:bodyPr>
          <a:lstStyle/>
          <a:p>
            <a:r>
              <a:rPr lang="pl-PL" dirty="0"/>
              <a:t>W procesorze układ sterowania działa cyklicznie</a:t>
            </a:r>
            <a:r>
              <a:rPr lang="pl-PL" dirty="0" smtClean="0"/>
              <a:t>, wykonując </a:t>
            </a:r>
            <a:r>
              <a:rPr lang="pl-PL" dirty="0"/>
              <a:t>cykl rozkazowy.</a:t>
            </a:r>
            <a:endParaRPr lang="pl-PL" dirty="0" smtClean="0"/>
          </a:p>
          <a:p>
            <a:r>
              <a:rPr lang="pl-PL" b="1" dirty="0"/>
              <a:t>Cykl rozkazowy składa się z dwóch faz.</a:t>
            </a:r>
            <a:r>
              <a:rPr lang="pl-PL" dirty="0"/>
              <a:t> </a:t>
            </a:r>
            <a:endParaRPr lang="pl-PL" dirty="0" smtClean="0"/>
          </a:p>
          <a:p>
            <a:r>
              <a:rPr lang="pl-PL" b="1" i="1" dirty="0"/>
              <a:t>W fazie pobrania </a:t>
            </a:r>
            <a:r>
              <a:rPr lang="pl-PL" b="1" i="1" dirty="0" smtClean="0"/>
              <a:t>rozkazu:</a:t>
            </a:r>
            <a:r>
              <a:rPr lang="pl-PL" dirty="0" smtClean="0"/>
              <a:t/>
            </a:r>
            <a:br>
              <a:rPr lang="pl-PL" dirty="0" smtClean="0"/>
            </a:br>
            <a:r>
              <a:rPr lang="pl-PL" dirty="0" smtClean="0"/>
              <a:t>Na magistralę adresową wysyłana jest zawartość licznika rozkazów. Licznik rozkazów zawiera adres komórki pamięci, która zawiera rozkaz, który ma być w danej chwili wykonany. Po odczytaniu z pamięci rozkaz wędruje magistralą danych do procesora</a:t>
            </a:r>
            <a:br>
              <a:rPr lang="pl-PL" dirty="0" smtClean="0"/>
            </a:br>
            <a:r>
              <a:rPr lang="pl-PL" dirty="0" smtClean="0"/>
              <a:t>i wpisuje się do rejestru rozkazów. Na końcu fazy pobrania rozkazów układ sterowania zwiększa zawartość licznika o 1. </a:t>
            </a:r>
          </a:p>
          <a:p>
            <a:r>
              <a:rPr lang="pl-PL" b="1" i="1" dirty="0"/>
              <a:t>W fazie wykonywania rozkazów:</a:t>
            </a:r>
            <a:r>
              <a:rPr lang="pl-PL" dirty="0"/>
              <a:t/>
            </a:r>
            <a:br>
              <a:rPr lang="pl-PL" dirty="0"/>
            </a:br>
            <a:r>
              <a:rPr lang="pl-PL" dirty="0"/>
              <a:t>Układ sterowania odczytuje z rejestru rozkazów rozkaz, dokonuje jego dekodowania</a:t>
            </a:r>
            <a:br>
              <a:rPr lang="pl-PL" dirty="0"/>
            </a:br>
            <a:r>
              <a:rPr lang="pl-PL" dirty="0"/>
              <a:t>i w zależności od rodzajów rozkazów generuje odpowiednie sygnały sterujące. We współczesnych procesorach oba te cykle wykonywane są jednocześnie. W czasie wykonywania rozkazu pobierany jest już następny. Zbiór wszystkich możliwych do wykonania przez procesor rozkazów nazywamy listą rozkazów.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57158" y="285728"/>
            <a:ext cx="8286808" cy="5632311"/>
          </a:xfrm>
          <a:prstGeom prst="rect">
            <a:avLst/>
          </a:prstGeom>
        </p:spPr>
        <p:txBody>
          <a:bodyPr wrap="square">
            <a:spAutoFit/>
          </a:bodyPr>
          <a:lstStyle/>
          <a:p>
            <a:r>
              <a:rPr lang="pl-PL" dirty="0" smtClean="0"/>
              <a:t>Procesor stanowi główny element komputera, ponieważ jest odpowiedzialny za przetwarzanie informacji. Składa się z układów sterujących, arytmometru oraz rejestrów. </a:t>
            </a:r>
          </a:p>
          <a:p>
            <a:pPr>
              <a:buFont typeface="Wingdings" pitchFamily="2" charset="2"/>
              <a:buChar char="q"/>
            </a:pPr>
            <a:r>
              <a:rPr lang="pl-PL" b="1" dirty="0" smtClean="0"/>
              <a:t> jednostka arytmetyczno-logiczna, </a:t>
            </a:r>
            <a:r>
              <a:rPr lang="pl-PL" dirty="0" smtClean="0"/>
              <a:t>w skrócie arytmometr (ang. ALU) wykonuje proste działania matematyczne typu dodawanie lub odejmowanie liczb całkowitych oraz porównuje wartości prostych typów danych</a:t>
            </a:r>
          </a:p>
          <a:p>
            <a:pPr>
              <a:buFont typeface="Wingdings" pitchFamily="2" charset="2"/>
              <a:buChar char="q"/>
            </a:pPr>
            <a:r>
              <a:rPr lang="pl-PL" b="1" dirty="0" smtClean="0"/>
              <a:t> układ sterowania </a:t>
            </a:r>
            <a:r>
              <a:rPr lang="pl-PL" dirty="0" smtClean="0"/>
              <a:t>- zapewnia współdziałanie wszystkich bloków komputera: jego zadaniem jest wykonywanie kolejnych instrukcji programu i sterowanie przepływem danych</a:t>
            </a:r>
          </a:p>
          <a:p>
            <a:pPr>
              <a:buFont typeface="Wingdings" pitchFamily="2" charset="2"/>
              <a:buChar char="q"/>
            </a:pPr>
            <a:r>
              <a:rPr lang="pl-PL" b="1" dirty="0" smtClean="0"/>
              <a:t> rejestry </a:t>
            </a:r>
            <a:r>
              <a:rPr lang="pl-PL" dirty="0" smtClean="0"/>
              <a:t>- są szybkimi pamięciami procesora i służą do przechowywania danych potrzebnych procesorowi na czas wykonywania działań arytmetycznych lub logicznych przez ALU</a:t>
            </a:r>
          </a:p>
          <a:p>
            <a:endParaRPr lang="pl-PL" dirty="0" smtClean="0"/>
          </a:p>
          <a:p>
            <a:r>
              <a:rPr lang="pl-PL" dirty="0" smtClean="0"/>
              <a:t>Praca w procesorach odbywa się w cyklach rozkazowych.</a:t>
            </a:r>
          </a:p>
          <a:p>
            <a:r>
              <a:rPr lang="pl-PL" u="sng" dirty="0"/>
              <a:t>Na jeden </a:t>
            </a:r>
            <a:r>
              <a:rPr lang="pl-PL" b="1" u="sng" dirty="0"/>
              <a:t>cykl pracy procesora </a:t>
            </a:r>
            <a:r>
              <a:rPr lang="pl-PL" u="sng" dirty="0"/>
              <a:t>składają się następujące czynności:</a:t>
            </a:r>
            <a:r>
              <a:rPr lang="pl-PL" dirty="0"/>
              <a:t> </a:t>
            </a:r>
            <a:endParaRPr lang="pl-PL" dirty="0" smtClean="0"/>
          </a:p>
          <a:p>
            <a:pPr>
              <a:buFont typeface="Courier New" pitchFamily="49" charset="0"/>
              <a:buChar char="o"/>
            </a:pPr>
            <a:r>
              <a:rPr lang="pl-PL" dirty="0" smtClean="0"/>
              <a:t> pobranie rozkazu pamięci,</a:t>
            </a:r>
          </a:p>
          <a:p>
            <a:pPr>
              <a:buFont typeface="Courier New" pitchFamily="49" charset="0"/>
              <a:buChar char="o"/>
            </a:pPr>
            <a:r>
              <a:rPr lang="pl-PL" dirty="0" smtClean="0"/>
              <a:t> dekodowanie rozkazu,</a:t>
            </a:r>
          </a:p>
          <a:p>
            <a:pPr>
              <a:buFont typeface="Courier New" pitchFamily="49" charset="0"/>
              <a:buChar char="o"/>
            </a:pPr>
            <a:r>
              <a:rPr lang="pl-PL" dirty="0" smtClean="0"/>
              <a:t> obliczenie adresów komórek pamięci zawierających argumenty do działania,</a:t>
            </a:r>
          </a:p>
          <a:p>
            <a:pPr>
              <a:buFont typeface="Courier New" pitchFamily="49" charset="0"/>
              <a:buChar char="o"/>
            </a:pPr>
            <a:r>
              <a:rPr lang="pl-PL" dirty="0" smtClean="0"/>
              <a:t> przekazanie argumentów do arytmometru i wykonane w nim obliczenia,</a:t>
            </a:r>
          </a:p>
          <a:p>
            <a:pPr>
              <a:buFont typeface="Courier New" pitchFamily="49" charset="0"/>
              <a:buChar char="o"/>
            </a:pPr>
            <a:r>
              <a:rPr lang="pl-PL" dirty="0" smtClean="0"/>
              <a:t> zapisanie wyników w pamięci.</a:t>
            </a:r>
            <a:endParaRPr lang="pl-P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1320</Words>
  <Application>Microsoft Office PowerPoint</Application>
  <PresentationFormat>Pokaz na ekranie (4:3)</PresentationFormat>
  <Paragraphs>88</Paragraphs>
  <Slides>14</Slides>
  <Notes>0</Notes>
  <HiddenSlides>0</HiddenSlides>
  <MMClips>0</MMClips>
  <ScaleCrop>false</ScaleCrop>
  <HeadingPairs>
    <vt:vector size="4" baseType="variant">
      <vt:variant>
        <vt:lpstr>Motyw</vt:lpstr>
      </vt:variant>
      <vt:variant>
        <vt:i4>1</vt:i4>
      </vt:variant>
      <vt:variant>
        <vt:lpstr>Tytuły slajdów</vt:lpstr>
      </vt:variant>
      <vt:variant>
        <vt:i4>14</vt:i4>
      </vt:variant>
    </vt:vector>
  </HeadingPairs>
  <TitlesOfParts>
    <vt:vector size="15" baseType="lpstr">
      <vt:lpstr>Motyw pakietu Office</vt:lpstr>
      <vt:lpstr>12. Struktura logiczna i funkcjonalna klasycznego komputera</vt:lpstr>
      <vt:lpstr>Slajd 2</vt:lpstr>
      <vt:lpstr>Slajd 3</vt:lpstr>
      <vt:lpstr>Slajd 4</vt:lpstr>
      <vt:lpstr>Slajd 5</vt:lpstr>
      <vt:lpstr>Slajd 6</vt:lpstr>
      <vt:lpstr>Slajd 7</vt:lpstr>
      <vt:lpstr>Slajd 8</vt:lpstr>
      <vt:lpstr>Slajd 9</vt:lpstr>
      <vt:lpstr>Slajd 10</vt:lpstr>
      <vt:lpstr>Slajd 11</vt:lpstr>
      <vt:lpstr>Slajd 12</vt:lpstr>
      <vt:lpstr>Slajd 13</vt:lpstr>
      <vt:lpstr>Slajd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Struktura logiczna i funkcjonalna klasycznego komputera</dc:title>
  <dc:creator>Aleksandra Kwapisz</dc:creator>
  <cp:lastModifiedBy>Aleksandra Kwapisz</cp:lastModifiedBy>
  <cp:revision>13</cp:revision>
  <dcterms:created xsi:type="dcterms:W3CDTF">2019-11-11T10:58:30Z</dcterms:created>
  <dcterms:modified xsi:type="dcterms:W3CDTF">2019-11-19T12:54:03Z</dcterms:modified>
</cp:coreProperties>
</file>