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8cca05f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8cca05f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cae6f10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cae6f10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2e81213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2e81213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2e8121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2e8121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2e81213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2e81213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2e812136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2e812136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2e81213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2e81213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Lego developer case 2024</a:t>
            </a:r>
            <a:endParaRPr/>
          </a:p>
          <a:p>
            <a:pPr indent="0" lvl="0" marL="0" rtl="0" algn="ctr">
              <a:spcBef>
                <a:spcPts val="0"/>
              </a:spcBef>
              <a:spcAft>
                <a:spcPts val="0"/>
              </a:spcAft>
              <a:buNone/>
            </a:pPr>
            <a:r>
              <a:rPr lang="en"/>
              <a:t>Developer presentation</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Aleks Dubinskiy</a:t>
            </a:r>
            <a:endParaRPr/>
          </a:p>
        </p:txBody>
      </p:sp>
      <p:pic>
        <p:nvPicPr>
          <p:cNvPr id="62" name="Google Shape;62;p14"/>
          <p:cNvPicPr preferRelativeResize="0"/>
          <p:nvPr/>
        </p:nvPicPr>
        <p:blipFill>
          <a:blip r:embed="rId3">
            <a:alphaModFix/>
          </a:blip>
          <a:stretch>
            <a:fillRect/>
          </a:stretch>
        </p:blipFill>
        <p:spPr>
          <a:xfrm>
            <a:off x="7290233" y="3663675"/>
            <a:ext cx="1853767" cy="1479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provided</a:t>
            </a:r>
            <a:endParaRPr/>
          </a:p>
        </p:txBody>
      </p:sp>
      <p:sp>
        <p:nvSpPr>
          <p:cNvPr id="68" name="Google Shape;68;p15"/>
          <p:cNvSpPr txBox="1"/>
          <p:nvPr>
            <p:ph idx="1" type="body"/>
          </p:nvPr>
        </p:nvSpPr>
        <p:spPr>
          <a:xfrm>
            <a:off x="311700" y="1502450"/>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AutoNum type="arabicPeriod"/>
            </a:pPr>
            <a:r>
              <a:rPr lang="en">
                <a:solidFill>
                  <a:schemeClr val="dk1"/>
                </a:solidFill>
              </a:rPr>
              <a:t>AssetMetadata.json - contains information about individual assets</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BriefingMetadata.json - information about a “briefing” of an asset.</a:t>
            </a:r>
            <a:endParaRPr>
              <a:solidFill>
                <a:schemeClr val="dk1"/>
              </a:solidFill>
            </a:endParaRPr>
          </a:p>
          <a:p>
            <a:pPr indent="-304800" lvl="1" marL="914400" rtl="0" algn="l">
              <a:lnSpc>
                <a:spcPct val="100000"/>
              </a:lnSpc>
              <a:spcBef>
                <a:spcPts val="0"/>
              </a:spcBef>
              <a:spcAft>
                <a:spcPts val="0"/>
              </a:spcAft>
              <a:buClr>
                <a:schemeClr val="dk1"/>
              </a:buClr>
              <a:buSzPts val="1200"/>
              <a:buAutoNum type="alphaLcPeriod"/>
            </a:pPr>
            <a:r>
              <a:rPr lang="en" sz="1200">
                <a:solidFill>
                  <a:schemeClr val="dk1"/>
                </a:solidFill>
              </a:rPr>
              <a:t>assumption: </a:t>
            </a:r>
            <a:r>
              <a:rPr lang="en" sz="1200">
                <a:solidFill>
                  <a:schemeClr val="dk1"/>
                </a:solidFill>
              </a:rPr>
              <a:t>e.g. the internal history of an asset within the company?.</a:t>
            </a:r>
            <a:endParaRPr sz="1200">
              <a:solidFill>
                <a:schemeClr val="dk1"/>
              </a:solidFill>
            </a:endParaRPr>
          </a:p>
          <a:p>
            <a:pPr indent="-304800" lvl="1" marL="914400" rtl="0" algn="l">
              <a:lnSpc>
                <a:spcPct val="100000"/>
              </a:lnSpc>
              <a:spcBef>
                <a:spcPts val="0"/>
              </a:spcBef>
              <a:spcAft>
                <a:spcPts val="0"/>
              </a:spcAft>
              <a:buClr>
                <a:schemeClr val="dk1"/>
              </a:buClr>
              <a:buSzPts val="1200"/>
              <a:buAutoNum type="alphaLcPeriod"/>
            </a:pPr>
            <a:r>
              <a:rPr lang="en" sz="1200">
                <a:solidFill>
                  <a:schemeClr val="dk1"/>
                </a:solidFill>
              </a:rPr>
              <a:t>missing: link to the </a:t>
            </a:r>
            <a:r>
              <a:rPr i="1" lang="en" sz="1200">
                <a:solidFill>
                  <a:schemeClr val="dk1"/>
                </a:solidFill>
              </a:rPr>
              <a:t>assetId</a:t>
            </a:r>
            <a:r>
              <a:rPr lang="en" sz="1200">
                <a:solidFill>
                  <a:schemeClr val="dk1"/>
                </a:solidFill>
              </a:rPr>
              <a:t>. Can be recovered by matching name and description</a:t>
            </a:r>
            <a:endParaRPr sz="1200">
              <a:solidFill>
                <a:schemeClr val="dk1"/>
              </a:solidFill>
            </a:endParaRPr>
          </a:p>
          <a:p>
            <a:pPr indent="-304800" lvl="1" marL="914400" rtl="0" algn="l">
              <a:lnSpc>
                <a:spcPct val="100000"/>
              </a:lnSpc>
              <a:spcBef>
                <a:spcPts val="0"/>
              </a:spcBef>
              <a:spcAft>
                <a:spcPts val="0"/>
              </a:spcAft>
              <a:buClr>
                <a:schemeClr val="dk1"/>
              </a:buClr>
              <a:buSzPts val="1200"/>
              <a:buAutoNum type="alphaLcPeriod"/>
            </a:pPr>
            <a:r>
              <a:rPr lang="en" sz="1200">
                <a:solidFill>
                  <a:schemeClr val="dk1"/>
                </a:solidFill>
              </a:rPr>
              <a:t>redundant: some of the information already specified in the Asset (name and description), once the link to asset can be established, these properties can be dropped. </a:t>
            </a:r>
            <a:endParaRPr sz="1200">
              <a:solidFill>
                <a:schemeClr val="dk1"/>
              </a:solidFill>
            </a:endParaRPr>
          </a:p>
          <a:p>
            <a:pPr indent="-317500" lvl="1" marL="914400" rtl="0" algn="l">
              <a:lnSpc>
                <a:spcPct val="100000"/>
              </a:lnSpc>
              <a:spcBef>
                <a:spcPts val="0"/>
              </a:spcBef>
              <a:spcAft>
                <a:spcPts val="0"/>
              </a:spcAft>
              <a:buClr>
                <a:schemeClr val="dk1"/>
              </a:buClr>
              <a:buSzPts val="1400"/>
              <a:buAutoNum type="alphaLcPeriod"/>
            </a:pPr>
            <a:r>
              <a:rPr lang="en" sz="1200">
                <a:solidFill>
                  <a:schemeClr val="dk1"/>
                </a:solidFill>
              </a:rPr>
              <a:t>Side note: the properties specified can be simply recovered via the Asset’s history within the CMS / source control?</a:t>
            </a:r>
            <a:r>
              <a:rPr lang="en">
                <a:solidFill>
                  <a:schemeClr val="dk1"/>
                </a:solidFill>
              </a:rPr>
              <a:t> </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ContentDistributionMetadata.json - specifies distribution channels / methods / dates for a set of assets. </a:t>
            </a:r>
            <a:endParaRPr>
              <a:solidFill>
                <a:schemeClr val="dk1"/>
              </a:solidFill>
            </a:endParaRPr>
          </a:p>
          <a:p>
            <a:pPr indent="-304800" lvl="1" marL="914400" rtl="0" algn="l">
              <a:lnSpc>
                <a:spcPct val="100000"/>
              </a:lnSpc>
              <a:spcBef>
                <a:spcPts val="0"/>
              </a:spcBef>
              <a:spcAft>
                <a:spcPts val="0"/>
              </a:spcAft>
              <a:buClr>
                <a:schemeClr val="dk1"/>
              </a:buClr>
              <a:buSzPts val="1200"/>
              <a:buAutoNum type="alphaLcPeriod"/>
            </a:pPr>
            <a:r>
              <a:rPr lang="en" sz="1200">
                <a:solidFill>
                  <a:schemeClr val="dk1"/>
                </a:solidFill>
              </a:rPr>
              <a:t>assumption: Specifies where a customer might find the specified assets once the order is complete</a:t>
            </a:r>
            <a:endParaRPr sz="1200">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OrderListMetadata.json - collection of assets requested by customer</a:t>
            </a:r>
            <a:endParaRPr>
              <a:solidFill>
                <a:schemeClr val="dk1"/>
              </a:solidFill>
            </a:endParaRPr>
          </a:p>
          <a:p>
            <a:pPr indent="-304800" lvl="1" marL="914400" rtl="0" algn="l">
              <a:lnSpc>
                <a:spcPct val="100000"/>
              </a:lnSpc>
              <a:spcBef>
                <a:spcPts val="0"/>
              </a:spcBef>
              <a:spcAft>
                <a:spcPts val="0"/>
              </a:spcAft>
              <a:buClr>
                <a:schemeClr val="dk1"/>
              </a:buClr>
              <a:buSzPts val="1200"/>
              <a:buAutoNum type="alphaLcPeriod"/>
            </a:pPr>
            <a:r>
              <a:rPr lang="en" sz="1200">
                <a:solidFill>
                  <a:schemeClr val="dk1"/>
                </a:solidFill>
              </a:rPr>
              <a:t>Specifies a list of asset requested by a customer</a:t>
            </a:r>
            <a:endParaRPr sz="1200">
              <a:solidFill>
                <a:schemeClr val="dk1"/>
              </a:solidFill>
            </a:endParaRPr>
          </a:p>
          <a:p>
            <a:pPr indent="-304800" lvl="1" marL="914400" rtl="0" algn="l">
              <a:lnSpc>
                <a:spcPct val="100000"/>
              </a:lnSpc>
              <a:spcBef>
                <a:spcPts val="0"/>
              </a:spcBef>
              <a:spcAft>
                <a:spcPts val="0"/>
              </a:spcAft>
              <a:buClr>
                <a:schemeClr val="dk1"/>
              </a:buClr>
              <a:buSzPts val="1200"/>
              <a:buAutoNum type="alphaLcPeriod"/>
            </a:pPr>
            <a:r>
              <a:rPr lang="en" sz="1200">
                <a:solidFill>
                  <a:schemeClr val="dk1"/>
                </a:solidFill>
              </a:rPr>
              <a:t>Can be linked to BriefingMetadata via the </a:t>
            </a:r>
            <a:r>
              <a:rPr i="1" lang="en" sz="1200">
                <a:solidFill>
                  <a:schemeClr val="dk1"/>
                </a:solidFill>
              </a:rPr>
              <a:t>assetIds</a:t>
            </a:r>
            <a:r>
              <a:rPr lang="en" sz="1200">
                <a:solidFill>
                  <a:schemeClr val="dk1"/>
                </a:solidFill>
              </a:rPr>
              <a:t>, so we have information for a specific asset’s requester and creator(s) / editor(s).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Architecture</a:t>
            </a:r>
            <a:endParaRPr/>
          </a:p>
        </p:txBody>
      </p:sp>
      <p:sp>
        <p:nvSpPr>
          <p:cNvPr id="74" name="Google Shape;74;p16"/>
          <p:cNvSpPr txBox="1"/>
          <p:nvPr>
            <p:ph idx="1" type="body"/>
          </p:nvPr>
        </p:nvSpPr>
        <p:spPr>
          <a:xfrm>
            <a:off x="311700" y="1152475"/>
            <a:ext cx="8520600" cy="3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will consist of </a:t>
            </a:r>
            <a:endParaRPr/>
          </a:p>
          <a:p>
            <a:pPr indent="-342900" lvl="0" marL="457200" rtl="0" algn="l">
              <a:spcBef>
                <a:spcPts val="1600"/>
              </a:spcBef>
              <a:spcAft>
                <a:spcPts val="0"/>
              </a:spcAft>
              <a:buSzPts val="1800"/>
              <a:buChar char="●"/>
            </a:pPr>
            <a:r>
              <a:rPr lang="en"/>
              <a:t>The data repository</a:t>
            </a:r>
            <a:endParaRPr/>
          </a:p>
          <a:p>
            <a:pPr indent="-317500" lvl="1" marL="914400" rtl="0" algn="l">
              <a:spcBef>
                <a:spcPts val="0"/>
              </a:spcBef>
              <a:spcAft>
                <a:spcPts val="0"/>
              </a:spcAft>
              <a:buSzPts val="1400"/>
              <a:buChar char="○"/>
            </a:pPr>
            <a:r>
              <a:rPr lang="en"/>
              <a:t>An abstraction on the storage solution (the original .json files, a DB, or a CMS)</a:t>
            </a:r>
            <a:endParaRPr/>
          </a:p>
          <a:p>
            <a:pPr indent="-342900" lvl="0" marL="457200" rtl="0" algn="l">
              <a:spcBef>
                <a:spcPts val="0"/>
              </a:spcBef>
              <a:spcAft>
                <a:spcPts val="0"/>
              </a:spcAft>
              <a:buSzPts val="1800"/>
              <a:buChar char="●"/>
            </a:pPr>
            <a:r>
              <a:rPr lang="en"/>
              <a:t>The model </a:t>
            </a:r>
            <a:endParaRPr/>
          </a:p>
          <a:p>
            <a:pPr indent="-317500" lvl="1" marL="914400" rtl="0" algn="l">
              <a:spcBef>
                <a:spcPts val="0"/>
              </a:spcBef>
              <a:spcAft>
                <a:spcPts val="0"/>
              </a:spcAft>
              <a:buSzPts val="1400"/>
              <a:buChar char="○"/>
            </a:pPr>
            <a:r>
              <a:rPr lang="en"/>
              <a:t>Representation of the underlying data in the code. </a:t>
            </a:r>
            <a:endParaRPr/>
          </a:p>
          <a:p>
            <a:pPr indent="-342900" lvl="0" marL="457200" rtl="0" algn="l">
              <a:spcBef>
                <a:spcPts val="0"/>
              </a:spcBef>
              <a:spcAft>
                <a:spcPts val="0"/>
              </a:spcAft>
              <a:buSzPts val="1800"/>
              <a:buChar char="●"/>
            </a:pPr>
            <a:r>
              <a:rPr lang="en"/>
              <a:t>Backend services </a:t>
            </a:r>
            <a:endParaRPr/>
          </a:p>
          <a:p>
            <a:pPr indent="-317500" lvl="1" marL="914400" rtl="0" algn="l">
              <a:spcBef>
                <a:spcPts val="0"/>
              </a:spcBef>
              <a:spcAft>
                <a:spcPts val="0"/>
              </a:spcAft>
              <a:buSzPts val="1400"/>
              <a:buChar char="○"/>
            </a:pPr>
            <a:r>
              <a:rPr lang="en"/>
              <a:t>implement the business logic (queries / async calls / massage the data etc.)</a:t>
            </a:r>
            <a:endParaRPr/>
          </a:p>
          <a:p>
            <a:pPr indent="-342900" lvl="0" marL="457200" rtl="0" algn="l">
              <a:spcBef>
                <a:spcPts val="0"/>
              </a:spcBef>
              <a:spcAft>
                <a:spcPts val="0"/>
              </a:spcAft>
              <a:buSzPts val="1800"/>
              <a:buChar char="●"/>
            </a:pPr>
            <a:r>
              <a:rPr lang="en"/>
              <a:t>WebAPI / Controllers </a:t>
            </a:r>
            <a:endParaRPr/>
          </a:p>
          <a:p>
            <a:pPr indent="-317500" lvl="1" marL="914400" rtl="0" algn="l">
              <a:spcBef>
                <a:spcPts val="0"/>
              </a:spcBef>
              <a:spcAft>
                <a:spcPts val="0"/>
              </a:spcAft>
              <a:buSzPts val="1400"/>
              <a:buChar char="○"/>
            </a:pPr>
            <a:r>
              <a:rPr lang="en"/>
              <a:t>the endpoints for external services to consume. </a:t>
            </a:r>
            <a:endParaRPr/>
          </a:p>
          <a:p>
            <a:pPr indent="-317500" lvl="1" marL="914400" rtl="0" algn="l">
              <a:spcBef>
                <a:spcPts val="0"/>
              </a:spcBef>
              <a:spcAft>
                <a:spcPts val="0"/>
              </a:spcAft>
              <a:buSzPts val="1400"/>
              <a:buChar char="○"/>
            </a:pPr>
            <a:r>
              <a:rPr lang="en"/>
              <a:t>Abstracts the implementation the of data storage solution, and provides only the parts relevant to the consumer. </a:t>
            </a:r>
            <a:endParaRPr/>
          </a:p>
          <a:p>
            <a:pPr indent="-317500" lvl="1" marL="914400" rtl="0" algn="l">
              <a:spcBef>
                <a:spcPts val="0"/>
              </a:spcBef>
              <a:spcAft>
                <a:spcPts val="0"/>
              </a:spcAft>
              <a:buSzPts val="1400"/>
              <a:buChar char="○"/>
            </a:pPr>
            <a:r>
              <a:rPr lang="en"/>
              <a:t>Assuming: Rest 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(C1)</a:t>
            </a:r>
            <a:endParaRPr/>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Various actors interacting with the Content Distribution Platform:</a:t>
            </a:r>
            <a:endParaRPr/>
          </a:p>
          <a:p>
            <a:pPr indent="-317500" lvl="0" marL="457200" rtl="0" algn="l">
              <a:spcBef>
                <a:spcPts val="1600"/>
              </a:spcBef>
              <a:spcAft>
                <a:spcPts val="0"/>
              </a:spcAft>
              <a:buSzPts val="1400"/>
              <a:buChar char="●"/>
            </a:pPr>
            <a:r>
              <a:rPr lang="en"/>
              <a:t>Admins</a:t>
            </a:r>
            <a:endParaRPr/>
          </a:p>
          <a:p>
            <a:pPr indent="-317500" lvl="0" marL="457200" rtl="0" algn="l">
              <a:spcBef>
                <a:spcPts val="0"/>
              </a:spcBef>
              <a:spcAft>
                <a:spcPts val="0"/>
              </a:spcAft>
              <a:buSzPts val="1400"/>
              <a:buChar char="●"/>
            </a:pPr>
            <a:r>
              <a:rPr lang="en"/>
              <a:t>Content creators</a:t>
            </a:r>
            <a:endParaRPr/>
          </a:p>
          <a:p>
            <a:pPr indent="-317500" lvl="0" marL="457200" rtl="0" algn="l">
              <a:spcBef>
                <a:spcPts val="0"/>
              </a:spcBef>
              <a:spcAft>
                <a:spcPts val="0"/>
              </a:spcAft>
              <a:buSzPts val="1400"/>
              <a:buChar char="●"/>
            </a:pPr>
            <a:r>
              <a:rPr lang="en"/>
              <a:t>Platform devs</a:t>
            </a:r>
            <a:endParaRPr/>
          </a:p>
          <a:p>
            <a:pPr indent="-317500" lvl="0" marL="457200" rtl="0" algn="l">
              <a:spcBef>
                <a:spcPts val="0"/>
              </a:spcBef>
              <a:spcAft>
                <a:spcPts val="0"/>
              </a:spcAft>
              <a:buSzPts val="1400"/>
              <a:buChar char="●"/>
            </a:pPr>
            <a:r>
              <a:rPr lang="en"/>
              <a:t>Marketing users </a:t>
            </a:r>
            <a:endParaRPr/>
          </a:p>
        </p:txBody>
      </p:sp>
      <p:sp>
        <p:nvSpPr>
          <p:cNvPr id="81" name="Google Shape;8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4832400" y="1144151"/>
            <a:ext cx="3736718"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(C2)</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main bottleneck is the assets themselves, and not the application, the database layer takes care of the scale and the performance. Thus the architecture on the container side is straightforward</a:t>
            </a:r>
            <a:endParaRPr/>
          </a:p>
          <a:p>
            <a:pPr indent="0" lvl="0" marL="0" rtl="0" algn="l">
              <a:spcBef>
                <a:spcPts val="160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4673788" y="1935250"/>
            <a:ext cx="3457575" cy="280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a:t>
            </a:r>
            <a:r>
              <a:rPr lang="en"/>
              <a:t>(C3)</a:t>
            </a:r>
            <a:endParaRPr/>
          </a:p>
        </p:txBody>
      </p:sp>
      <p:sp>
        <p:nvSpPr>
          <p:cNvPr id="95" name="Google Shape;95;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structure of the application</a:t>
            </a:r>
            <a:endParaRPr/>
          </a:p>
          <a:p>
            <a:pPr indent="-317500" lvl="0" marL="457200" rtl="0" algn="l">
              <a:spcBef>
                <a:spcPts val="1600"/>
              </a:spcBef>
              <a:spcAft>
                <a:spcPts val="0"/>
              </a:spcAft>
              <a:buSzPts val="1400"/>
              <a:buChar char="●"/>
            </a:pPr>
            <a:r>
              <a:rPr lang="en"/>
              <a:t>API layer - serves as an interface between the users and the platform</a:t>
            </a:r>
            <a:endParaRPr/>
          </a:p>
          <a:p>
            <a:pPr indent="-317500" lvl="0" marL="457200" rtl="0" algn="l">
              <a:spcBef>
                <a:spcPts val="0"/>
              </a:spcBef>
              <a:spcAft>
                <a:spcPts val="0"/>
              </a:spcAft>
              <a:buSzPts val="1400"/>
              <a:buChar char="●"/>
            </a:pPr>
            <a:r>
              <a:rPr lang="en"/>
              <a:t>Backend services - abstracts the storage implementation details, implements business logic</a:t>
            </a:r>
            <a:endParaRPr/>
          </a:p>
          <a:p>
            <a:pPr indent="-317500" lvl="0" marL="457200" rtl="0" algn="l">
              <a:spcBef>
                <a:spcPts val="0"/>
              </a:spcBef>
              <a:spcAft>
                <a:spcPts val="0"/>
              </a:spcAft>
              <a:buSzPts val="1400"/>
              <a:buChar char="●"/>
            </a:pPr>
            <a:r>
              <a:rPr lang="en"/>
              <a:t>DB and data sources - the underlying data structures</a:t>
            </a:r>
            <a:endParaRPr/>
          </a:p>
        </p:txBody>
      </p:sp>
      <p:sp>
        <p:nvSpPr>
          <p:cNvPr id="96" name="Google Shape;96;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4911395" y="1181925"/>
            <a:ext cx="2743379" cy="3416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a:t>
            </a:r>
            <a:r>
              <a:rPr lang="en"/>
              <a:t>(C4)</a:t>
            </a:r>
            <a:endParaRPr/>
          </a:p>
        </p:txBody>
      </p:sp>
      <p:sp>
        <p:nvSpPr>
          <p:cNvPr id="103" name="Google Shape;103;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structure of the application</a:t>
            </a:r>
            <a:endParaRPr/>
          </a:p>
          <a:p>
            <a:pPr indent="-317500" lvl="0" marL="457200" rtl="0" algn="l">
              <a:spcBef>
                <a:spcPts val="1600"/>
              </a:spcBef>
              <a:spcAft>
                <a:spcPts val="0"/>
              </a:spcAft>
              <a:buSzPts val="1400"/>
              <a:buChar char="●"/>
            </a:pPr>
            <a:r>
              <a:rPr lang="en"/>
              <a:t>Metadata - the original JSON files on disk</a:t>
            </a:r>
            <a:endParaRPr/>
          </a:p>
          <a:p>
            <a:pPr indent="-317500" lvl="0" marL="457200" rtl="0" algn="l">
              <a:spcBef>
                <a:spcPts val="0"/>
              </a:spcBef>
              <a:spcAft>
                <a:spcPts val="0"/>
              </a:spcAft>
              <a:buSzPts val="1400"/>
              <a:buChar char="●"/>
            </a:pPr>
            <a:r>
              <a:rPr lang="en"/>
              <a:t>Controllers - routing logic</a:t>
            </a:r>
            <a:endParaRPr/>
          </a:p>
          <a:p>
            <a:pPr indent="-317500" lvl="0" marL="457200" rtl="0" algn="l">
              <a:spcBef>
                <a:spcPts val="0"/>
              </a:spcBef>
              <a:spcAft>
                <a:spcPts val="0"/>
              </a:spcAft>
              <a:buSzPts val="1400"/>
              <a:buChar char="●"/>
            </a:pPr>
            <a:r>
              <a:rPr lang="en"/>
              <a:t>Services - business logic </a:t>
            </a:r>
            <a:endParaRPr/>
          </a:p>
          <a:p>
            <a:pPr indent="-317500" lvl="0" marL="457200" rtl="0" algn="l">
              <a:spcBef>
                <a:spcPts val="0"/>
              </a:spcBef>
              <a:spcAft>
                <a:spcPts val="0"/>
              </a:spcAft>
              <a:buSzPts val="1400"/>
              <a:buChar char="●"/>
            </a:pPr>
            <a:r>
              <a:rPr lang="en"/>
              <a:t>Model - C# classes representing the datastructures based on JSON files</a:t>
            </a:r>
            <a:endParaRPr/>
          </a:p>
          <a:p>
            <a:pPr indent="-317500" lvl="0" marL="457200" rtl="0" algn="l">
              <a:spcBef>
                <a:spcPts val="0"/>
              </a:spcBef>
              <a:spcAft>
                <a:spcPts val="0"/>
              </a:spcAft>
              <a:buSzPts val="1400"/>
              <a:buChar char="●"/>
            </a:pPr>
            <a:r>
              <a:rPr lang="en"/>
              <a:t>docs/ documentation</a:t>
            </a:r>
            <a:endParaRPr/>
          </a:p>
        </p:txBody>
      </p:sp>
      <p:sp>
        <p:nvSpPr>
          <p:cNvPr id="104" name="Google Shape;104;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4817087" y="1152479"/>
            <a:ext cx="4030525" cy="24780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actions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a mockup of a larger system</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lang="en"/>
              <a:t>Future actions</a:t>
            </a:r>
            <a:endParaRPr/>
          </a:p>
          <a:p>
            <a:pPr indent="-317500" lvl="1" marL="914400" rtl="0" algn="l">
              <a:spcBef>
                <a:spcPts val="0"/>
              </a:spcBef>
              <a:spcAft>
                <a:spcPts val="0"/>
              </a:spcAft>
              <a:buSzPts val="1400"/>
              <a:buChar char="○"/>
            </a:pPr>
            <a:r>
              <a:rPr lang="en"/>
              <a:t>Discuss with the end users what kind of requests will be anticipated </a:t>
            </a:r>
            <a:endParaRPr/>
          </a:p>
          <a:p>
            <a:pPr indent="-317500" lvl="2" marL="1371600" rtl="0" algn="l">
              <a:spcBef>
                <a:spcPts val="0"/>
              </a:spcBef>
              <a:spcAft>
                <a:spcPts val="0"/>
              </a:spcAft>
              <a:buSzPts val="1400"/>
              <a:buChar char="■"/>
            </a:pPr>
            <a:r>
              <a:rPr lang="en"/>
              <a:t>Design a more full-fledged API</a:t>
            </a:r>
            <a:endParaRPr/>
          </a:p>
          <a:p>
            <a:pPr indent="-317500" lvl="1" marL="914400" rtl="0" algn="l">
              <a:spcBef>
                <a:spcPts val="0"/>
              </a:spcBef>
              <a:spcAft>
                <a:spcPts val="0"/>
              </a:spcAft>
              <a:buSzPts val="1400"/>
              <a:buChar char="○"/>
            </a:pPr>
            <a:r>
              <a:rPr lang="en"/>
              <a:t>Decide on a storage solution </a:t>
            </a:r>
            <a:endParaRPr/>
          </a:p>
          <a:p>
            <a:pPr indent="-317500" lvl="2" marL="1371600" rtl="0" algn="l">
              <a:spcBef>
                <a:spcPts val="0"/>
              </a:spcBef>
              <a:spcAft>
                <a:spcPts val="0"/>
              </a:spcAft>
              <a:buSzPts val="1400"/>
              <a:buChar char="■"/>
            </a:pPr>
            <a:r>
              <a:rPr lang="en"/>
              <a:t>DB vs. CMS vs. other options</a:t>
            </a:r>
            <a:endParaRPr/>
          </a:p>
          <a:p>
            <a:pPr indent="-317500" lvl="1" marL="914400" rtl="0" algn="l">
              <a:spcBef>
                <a:spcPts val="0"/>
              </a:spcBef>
              <a:spcAft>
                <a:spcPts val="0"/>
              </a:spcAft>
              <a:buSzPts val="1400"/>
              <a:buChar char="○"/>
            </a:pPr>
            <a:r>
              <a:rPr lang="en"/>
              <a:t>Decide on a container solution</a:t>
            </a:r>
            <a:endParaRPr/>
          </a:p>
          <a:p>
            <a:pPr indent="-317500" lvl="2" marL="1371600" rtl="0" algn="l">
              <a:spcBef>
                <a:spcPts val="0"/>
              </a:spcBef>
              <a:spcAft>
                <a:spcPts val="0"/>
              </a:spcAft>
              <a:buSzPts val="1400"/>
              <a:buChar char="■"/>
            </a:pPr>
            <a:r>
              <a:rPr lang="en"/>
              <a:t>monolithic vs. microservices</a:t>
            </a:r>
            <a:endParaRPr/>
          </a:p>
          <a:p>
            <a:pPr indent="-317500" lvl="1" marL="914400" rtl="0" algn="l">
              <a:spcBef>
                <a:spcPts val="0"/>
              </a:spcBef>
              <a:spcAft>
                <a:spcPts val="0"/>
              </a:spcAft>
              <a:buSzPts val="1400"/>
              <a:buChar char="○"/>
            </a:pPr>
            <a:r>
              <a:rPr lang="en"/>
              <a:t>Resolve any existing data relationships so that the system is easier to maintain in the future </a:t>
            </a:r>
            <a:endParaRPr/>
          </a:p>
          <a:p>
            <a:pPr indent="-317500" lvl="2" marL="1371600" rtl="0" algn="l">
              <a:spcBef>
                <a:spcPts val="0"/>
              </a:spcBef>
              <a:spcAft>
                <a:spcPts val="0"/>
              </a:spcAft>
              <a:buSzPts val="1400"/>
              <a:buChar char="■"/>
            </a:pPr>
            <a:r>
              <a:rPr lang="en"/>
              <a:t>Remove duplication</a:t>
            </a:r>
            <a:endParaRPr/>
          </a:p>
          <a:p>
            <a:pPr indent="-317500" lvl="2" marL="1371600" rtl="0" algn="l">
              <a:spcBef>
                <a:spcPts val="0"/>
              </a:spcBef>
              <a:spcAft>
                <a:spcPts val="0"/>
              </a:spcAft>
              <a:buSzPts val="1400"/>
              <a:buChar char="■"/>
            </a:pPr>
            <a:r>
              <a:rPr lang="en"/>
              <a:t>Add references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