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6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CBD2C4B-A149-4B06-8257-8714E1AA87F6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1393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8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54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56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2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10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09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79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2C4B-A149-4B06-8257-8714E1AA87F6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10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CBD2C4B-A149-4B06-8257-8714E1AA87F6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3D61691-58A4-4DFE-8153-8DC3B8C2D3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05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4309" y="434109"/>
            <a:ext cx="10515600" cy="54103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600" dirty="0"/>
              <a:t>Министерство Образования и науки РФ</a:t>
            </a:r>
          </a:p>
          <a:p>
            <a:pPr marL="0" indent="0" algn="ctr">
              <a:buNone/>
            </a:pPr>
            <a:r>
              <a:rPr lang="ru-RU" sz="1600" b="1" dirty="0"/>
              <a:t>ГОСУДАРСТВЕННОЕ ОБРАЗОВАТЕЛЬНОЕ УЧРЕЖДЕНИЕ ВЫСШЕГО ПРОФЕССИОНАЛЬНОГО ОБРАЗОВАНИЯ</a:t>
            </a:r>
            <a:endParaRPr lang="ru-RU" sz="1600" dirty="0"/>
          </a:p>
          <a:p>
            <a:pPr marL="0" indent="0" algn="ctr">
              <a:buNone/>
            </a:pPr>
            <a:r>
              <a:rPr lang="ru-RU" sz="1600" b="1" dirty="0"/>
              <a:t>“ВОРОНЕЖСКИЙ ГОСУДАРСТВЕННЫЙ УНИВЕРСИТЕТ”</a:t>
            </a:r>
            <a:endParaRPr lang="ru-RU" sz="1600" dirty="0"/>
          </a:p>
          <a:p>
            <a:pPr marL="0" indent="0" algn="ctr">
              <a:buNone/>
            </a:pPr>
            <a:r>
              <a:rPr lang="ru-RU" sz="1600" dirty="0"/>
              <a:t>Факультет романо-германской филологии</a:t>
            </a:r>
          </a:p>
          <a:p>
            <a:pPr marL="0" indent="0" algn="ctr">
              <a:buNone/>
            </a:pPr>
            <a:r>
              <a:rPr lang="ru-RU" sz="1600" b="1" dirty="0"/>
              <a:t>Кафедра французской филологии</a:t>
            </a:r>
            <a:endParaRPr lang="ru-RU" sz="1600" dirty="0"/>
          </a:p>
          <a:p>
            <a:pPr marL="0" indent="0" algn="ctr">
              <a:buNone/>
            </a:pPr>
            <a:r>
              <a:rPr lang="ru-RU" sz="1600" dirty="0"/>
              <a:t> </a:t>
            </a:r>
          </a:p>
          <a:p>
            <a:pPr marL="0" indent="0" algn="ctr">
              <a:buNone/>
            </a:pPr>
            <a:r>
              <a:rPr lang="ru-RU" sz="1600" b="1" i="1" dirty="0"/>
              <a:t>«Информационные технологии в обработке текстов»</a:t>
            </a:r>
            <a:endParaRPr lang="ru-RU" sz="1600" dirty="0"/>
          </a:p>
          <a:p>
            <a:pPr marL="0" indent="0" algn="ctr">
              <a:buNone/>
            </a:pPr>
            <a:r>
              <a:rPr lang="ru-RU" sz="1600" dirty="0"/>
              <a:t>курсовая работа</a:t>
            </a:r>
          </a:p>
          <a:p>
            <a:pPr marL="0" indent="0" algn="ctr">
              <a:buNone/>
            </a:pPr>
            <a:r>
              <a:rPr lang="ru-RU" sz="1600" i="1" dirty="0"/>
              <a:t>«Лингвистика», профиль «Теория и методика преподавания иностранных языков и культур»</a:t>
            </a:r>
            <a:br>
              <a:rPr lang="ru-RU" sz="1600" i="1" dirty="0"/>
            </a:br>
            <a:endParaRPr lang="ru-RU" sz="1600" dirty="0"/>
          </a:p>
          <a:p>
            <a:pPr marL="0" indent="0" algn="ctr">
              <a:buNone/>
            </a:pPr>
            <a:r>
              <a:rPr lang="ru-RU" sz="1600" i="1" dirty="0"/>
              <a:t> </a:t>
            </a:r>
            <a:endParaRPr lang="ru-RU" sz="1600" dirty="0"/>
          </a:p>
          <a:p>
            <a:pPr marL="0" indent="0" algn="ctr">
              <a:buNone/>
            </a:pPr>
            <a:r>
              <a:rPr lang="ru-RU" sz="1600" dirty="0"/>
              <a:t>Выполнил студент 1 курса 1 группы д/о Ильичева С.С. </a:t>
            </a:r>
          </a:p>
          <a:p>
            <a:pPr marL="0" indent="0" algn="ctr">
              <a:buNone/>
            </a:pPr>
            <a:r>
              <a:rPr lang="ru-RU" sz="1600" dirty="0"/>
              <a:t> </a:t>
            </a:r>
          </a:p>
          <a:p>
            <a:pPr marL="0" indent="0" algn="ctr">
              <a:buNone/>
            </a:pPr>
            <a:r>
              <a:rPr lang="ru-RU" sz="1600" dirty="0"/>
              <a:t>Воронеж</a:t>
            </a:r>
            <a:r>
              <a:rPr lang="ru-RU" sz="1600" b="1" dirty="0"/>
              <a:t> </a:t>
            </a:r>
            <a:r>
              <a:rPr lang="ru-RU" sz="1600" dirty="0"/>
              <a:t>2018</a:t>
            </a: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982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Список использованной литературы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944310" cy="4636655"/>
          </a:xfrm>
        </p:spPr>
        <p:txBody>
          <a:bodyPr>
            <a:normAutofit fontScale="55000" lnSpcReduction="20000"/>
          </a:bodyPr>
          <a:lstStyle/>
          <a:p>
            <a:r>
              <a:rPr lang="ru-RU" sz="3300" dirty="0"/>
              <a:t>Потапова Р.К. Новые информационные технологии и лингвистика. М., 2002.</a:t>
            </a:r>
          </a:p>
          <a:p>
            <a:r>
              <a:rPr lang="ru-RU" sz="3300" dirty="0"/>
              <a:t>Хроленко А.Т., Денисов А.В. Современные информационные технологии для гуманитария. Практическое руководство. Москва издательство «Наука», 2007 г.</a:t>
            </a:r>
          </a:p>
          <a:p>
            <a:r>
              <a:rPr lang="ru-RU" sz="3300" dirty="0"/>
              <a:t>Бовтенко М.А. Компьютерная лингводидактика. Москва: Флинта: Наука, 2008г.</a:t>
            </a:r>
          </a:p>
          <a:p>
            <a:r>
              <a:rPr lang="ru-RU" sz="3300" dirty="0"/>
              <a:t>Потапова Р.К. Новые информационные технологии и лингвистика. М., 2002.</a:t>
            </a:r>
          </a:p>
          <a:p>
            <a:r>
              <a:rPr lang="ru-RU" sz="3300" dirty="0"/>
              <a:t>Романенко В. Н., Никитина Г. В. Сетевой информационный поиск: Информация в Интернете; Поисковые машины; Электронные каталоги библиотек; Как формулировать запросы: Практическое пособие. - СПб., 2003</a:t>
            </a:r>
          </a:p>
          <a:p>
            <a:r>
              <a:rPr lang="ru-RU" sz="3300" dirty="0"/>
              <a:t>Степанов М.Ф. Машинный перевод и общение на естественном языке. Саратов, 2000.</a:t>
            </a:r>
          </a:p>
          <a:p>
            <a:r>
              <a:rPr lang="ru-RU" sz="3300" dirty="0"/>
              <a:t>Предметный поиск в традиционных и нетрадиционных информационно-поисковых системах: сб. науч. тр. СПб.: Изд-во РНБ, 2001. Вып. 15. 303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7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5690" y="1283855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Цель </a:t>
            </a:r>
            <a:r>
              <a:rPr lang="ru-RU" sz="2800" dirty="0"/>
              <a:t>работы: изучение способов применения информационных технологий в обработке текстов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Задачи:</a:t>
            </a:r>
          </a:p>
          <a:p>
            <a:pPr lvl="0"/>
            <a:r>
              <a:rPr lang="ru-RU" sz="2800" dirty="0"/>
              <a:t>Сбор информации по определенной теме</a:t>
            </a:r>
          </a:p>
          <a:p>
            <a:pPr lvl="0"/>
            <a:r>
              <a:rPr lang="ru-RU" sz="2800" dirty="0"/>
              <a:t>Структурирование собранной информации</a:t>
            </a:r>
          </a:p>
          <a:p>
            <a:pPr lvl="0"/>
            <a:r>
              <a:rPr lang="ru-RU" sz="2800" dirty="0"/>
              <a:t>Выявление роли информационных технологий в лингвистической научной деятельности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Текст: представление, хранение, ввод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ASCII </a:t>
            </a:r>
            <a:r>
              <a:rPr lang="ru-RU" sz="2800" dirty="0" smtClean="0"/>
              <a:t>(1963)</a:t>
            </a:r>
            <a:r>
              <a:rPr lang="en-US" sz="2800" dirty="0" smtClean="0"/>
              <a:t>- </a:t>
            </a:r>
            <a:r>
              <a:rPr lang="ru-RU" sz="2800" dirty="0" smtClean="0"/>
              <a:t>первый широко распространенный стандарт </a:t>
            </a:r>
            <a:r>
              <a:rPr lang="ru-RU" sz="2800" dirty="0" smtClean="0"/>
              <a:t>кодирования, в котором для </a:t>
            </a:r>
            <a:r>
              <a:rPr lang="ru-RU" sz="2800" dirty="0" smtClean="0"/>
              <a:t>кодирования каждого символа отводилось 7 бит. Восьмой бит использовался для служебных </a:t>
            </a:r>
            <a:r>
              <a:rPr lang="ru-RU" sz="2800" dirty="0" smtClean="0"/>
              <a:t>целей.</a:t>
            </a:r>
            <a:endParaRPr lang="ru-RU" sz="2800" dirty="0" smtClean="0"/>
          </a:p>
          <a:p>
            <a:r>
              <a:rPr lang="ru-RU" sz="2800" dirty="0"/>
              <a:t>Юникод </a:t>
            </a:r>
            <a:r>
              <a:rPr lang="ru-RU" sz="2800" dirty="0" smtClean="0"/>
              <a:t>(</a:t>
            </a:r>
            <a:r>
              <a:rPr lang="ru-RU" sz="2800" dirty="0" smtClean="0"/>
              <a:t>1991) - </a:t>
            </a:r>
            <a:r>
              <a:rPr lang="ru-RU" sz="2800" dirty="0"/>
              <a:t>стандарт </a:t>
            </a:r>
            <a:r>
              <a:rPr lang="ru-RU" sz="2800" dirty="0" smtClean="0"/>
              <a:t>кодирования, состоящий </a:t>
            </a:r>
            <a:r>
              <a:rPr lang="ru-RU" sz="2800" dirty="0"/>
              <a:t>из двух частей: универсального набора символов </a:t>
            </a:r>
            <a:r>
              <a:rPr lang="ru-RU" sz="2800" dirty="0" smtClean="0"/>
              <a:t>и </a:t>
            </a:r>
            <a:r>
              <a:rPr lang="ru-RU" sz="2800" dirty="0"/>
              <a:t>правил </a:t>
            </a:r>
            <a:r>
              <a:rPr lang="ru-RU" sz="2800" dirty="0" smtClean="0"/>
              <a:t>трансформации. 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0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8537910" cy="114900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Оформление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10327"/>
            <a:ext cx="3632201" cy="461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Основным и наиболее важным средством определения внешнего вида текста является шрифт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Совокупность всех возможных размеров и вариантов написания шрифта называется гарнитурой.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Схема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75" r="-15906"/>
          <a:stretch>
            <a:fillRect/>
          </a:stretch>
        </p:blipFill>
        <p:spPr bwMode="auto">
          <a:xfrm>
            <a:off x="3352800" y="1939636"/>
            <a:ext cx="8931564" cy="470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0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6382" y="40207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Структурирование </a:t>
            </a:r>
            <a:r>
              <a:rPr lang="ru-RU" dirty="0" smtClean="0"/>
              <a:t>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5065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Помимо внешнего вида букв, важное значение имеет пространственное расположение текста.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/>
              <a:t>Для решения некоторых типовых задач оформления текстов существующие текстовые процессоры предусматривают два мощных средства </a:t>
            </a:r>
            <a:r>
              <a:rPr lang="ru-RU" sz="2800" dirty="0" smtClean="0"/>
              <a:t>автоматизации:</a:t>
            </a:r>
            <a:endParaRPr lang="ru-RU" sz="2800" dirty="0"/>
          </a:p>
          <a:p>
            <a:r>
              <a:rPr lang="ru-RU" sz="2800" dirty="0" smtClean="0"/>
              <a:t>Списки</a:t>
            </a:r>
            <a:endParaRPr lang="ru-RU" sz="2800" dirty="0"/>
          </a:p>
          <a:p>
            <a:r>
              <a:rPr lang="ru-RU" sz="2800" dirty="0" smtClean="0"/>
              <a:t>Таблицы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635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Автоматизированная обработка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Существует несколько наиболее распространенных автоматизированных операций, связанных с текстовым представлением</a:t>
            </a:r>
            <a:r>
              <a:rPr lang="ru-RU" sz="2800" dirty="0" smtClean="0"/>
              <a:t>.</a:t>
            </a:r>
            <a:r>
              <a:rPr lang="ru-RU" sz="2800" dirty="0"/>
              <a:t>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/>
              <a:t>П</a:t>
            </a:r>
            <a:r>
              <a:rPr lang="ru-RU" sz="2800" dirty="0" smtClean="0"/>
              <a:t>одходы </a:t>
            </a:r>
            <a:r>
              <a:rPr lang="ru-RU" sz="2800" dirty="0"/>
              <a:t>к организации </a:t>
            </a:r>
            <a:r>
              <a:rPr lang="ru-RU" sz="2800" dirty="0" smtClean="0"/>
              <a:t>поиска</a:t>
            </a:r>
            <a:r>
              <a:rPr lang="ru-RU" sz="2800" dirty="0"/>
              <a:t>.</a:t>
            </a:r>
          </a:p>
          <a:p>
            <a:r>
              <a:rPr lang="ru-RU" sz="2800" dirty="0"/>
              <a:t>Первый подход опирается на поиск фрагмента текста, соответствующего некоторому образцу. </a:t>
            </a:r>
            <a:endParaRPr lang="ru-RU" sz="2800" dirty="0" smtClean="0"/>
          </a:p>
          <a:p>
            <a:r>
              <a:rPr lang="ru-RU" sz="2800" dirty="0"/>
              <a:t>Второй подход предусматривает предварительное создание индекса.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0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Расшифровка или уточнение значений слова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Одно из самых распространенных применений словарей — проверка правописания слов при наборе.</a:t>
            </a:r>
          </a:p>
          <a:p>
            <a:pPr marL="0" indent="0">
              <a:buNone/>
            </a:pPr>
            <a:r>
              <a:rPr lang="ru-RU" sz="2800" dirty="0"/>
              <a:t>Особым видом словарей являются тезаурусы. Этот вид словарей важен не только потому, что может помочь при подготовке текстов, но и потому, что это отразит смысл слов — для систем, моделирующих отдельные аспекты мышления человека.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Системы автоматизированной доработки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9055" y="1828800"/>
            <a:ext cx="939338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С применением </a:t>
            </a:r>
            <a:r>
              <a:rPr lang="ru-RU" sz="2800" dirty="0"/>
              <a:t>специализированных по областям знания словарей современные системы автоматизированного перевода создают подстрочник, который может дать представление о смысле текста и в дальнейшем помочь переводчику в переводе документа.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233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926" y="1828800"/>
            <a:ext cx="9365673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Исходя из вышеизложенного, можно сделать </a:t>
            </a:r>
            <a:r>
              <a:rPr lang="ru-RU" sz="2800" dirty="0" smtClean="0"/>
              <a:t>вывод: информационные </a:t>
            </a:r>
            <a:r>
              <a:rPr lang="ru-RU" sz="2800" dirty="0"/>
              <a:t>технологии наиболее востребованы и эффективны в обработке текстовой информации, а также   в научно-исследовательской деятельности гуманитария в целом. </a:t>
            </a:r>
          </a:p>
        </p:txBody>
      </p:sp>
    </p:spTree>
    <p:extLst>
      <p:ext uri="{BB962C8B-B14F-4D97-AF65-F5344CB8AC3E}">
        <p14:creationId xmlns:p14="http://schemas.microsoft.com/office/powerpoint/2010/main" val="21293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496</TotalTime>
  <Words>466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Презентация PowerPoint</vt:lpstr>
      <vt:lpstr>Презентация PowerPoint</vt:lpstr>
      <vt:lpstr>Текст: представление, хранение, ввод</vt:lpstr>
      <vt:lpstr>Оформление текста</vt:lpstr>
      <vt:lpstr>Структурирование текста</vt:lpstr>
      <vt:lpstr>Автоматизированная обработка текста</vt:lpstr>
      <vt:lpstr>Расшифровка или уточнение значений слова</vt:lpstr>
      <vt:lpstr>Системы автоматизированной доработки текста</vt:lpstr>
      <vt:lpstr>Презентация PowerPoint</vt:lpstr>
      <vt:lpstr>Список использованной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14</cp:revision>
  <dcterms:created xsi:type="dcterms:W3CDTF">2018-10-16T21:14:34Z</dcterms:created>
  <dcterms:modified xsi:type="dcterms:W3CDTF">2018-10-23T20:26:31Z</dcterms:modified>
</cp:coreProperties>
</file>