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8" r:id="rId5"/>
    <p:sldId id="265" r:id="rId6"/>
    <p:sldId id="261" r:id="rId7"/>
    <p:sldId id="263" r:id="rId8"/>
    <p:sldId id="264" r:id="rId9"/>
    <p:sldId id="262" r:id="rId10"/>
    <p:sldId id="259" r:id="rId11"/>
    <p:sldId id="267" r:id="rId12"/>
    <p:sldId id="270" r:id="rId13"/>
    <p:sldId id="268" r:id="rId14"/>
    <p:sldId id="269" r:id="rId15"/>
    <p:sldId id="274" r:id="rId16"/>
    <p:sldId id="271" r:id="rId17"/>
    <p:sldId id="273" r:id="rId18"/>
    <p:sldId id="272" r:id="rId19"/>
    <p:sldId id="276" r:id="rId20"/>
    <p:sldId id="275" r:id="rId21"/>
    <p:sldId id="257" r:id="rId22"/>
  </p:sldIdLst>
  <p:sldSz cx="9144000" cy="5143500" type="screen16x9"/>
  <p:notesSz cx="6858000" cy="9144000"/>
  <p:defaultTextStyle>
    <a:defPPr>
      <a:defRPr lang="de-DE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B15"/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3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-60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9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66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1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36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3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2" indent="0">
              <a:buNone/>
              <a:defRPr sz="1800" b="1"/>
            </a:lvl3pPr>
            <a:lvl4pPr marL="1371422" indent="0">
              <a:buNone/>
              <a:defRPr sz="1600" b="1"/>
            </a:lvl4pPr>
            <a:lvl5pPr marL="1828563" indent="0">
              <a:buNone/>
              <a:defRPr sz="1600" b="1"/>
            </a:lvl5pPr>
            <a:lvl6pPr marL="2285703" indent="0">
              <a:buNone/>
              <a:defRPr sz="1600" b="1"/>
            </a:lvl6pPr>
            <a:lvl7pPr marL="2742844" indent="0">
              <a:buNone/>
              <a:defRPr sz="1600" b="1"/>
            </a:lvl7pPr>
            <a:lvl8pPr marL="3199985" indent="0">
              <a:buNone/>
              <a:defRPr sz="1600" b="1"/>
            </a:lvl8pPr>
            <a:lvl9pPr marL="3657126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2" indent="0">
              <a:buNone/>
              <a:defRPr sz="1800" b="1"/>
            </a:lvl3pPr>
            <a:lvl4pPr marL="1371422" indent="0">
              <a:buNone/>
              <a:defRPr sz="1600" b="1"/>
            </a:lvl4pPr>
            <a:lvl5pPr marL="1828563" indent="0">
              <a:buNone/>
              <a:defRPr sz="1600" b="1"/>
            </a:lvl5pPr>
            <a:lvl6pPr marL="2285703" indent="0">
              <a:buNone/>
              <a:defRPr sz="1600" b="1"/>
            </a:lvl6pPr>
            <a:lvl7pPr marL="2742844" indent="0">
              <a:buNone/>
              <a:defRPr sz="1600" b="1"/>
            </a:lvl7pPr>
            <a:lvl8pPr marL="3199985" indent="0">
              <a:buNone/>
              <a:defRPr sz="1600" b="1"/>
            </a:lvl8pPr>
            <a:lvl9pPr marL="3657126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02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2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1" indent="0">
              <a:buNone/>
              <a:defRPr sz="1200"/>
            </a:lvl2pPr>
            <a:lvl3pPr marL="914282" indent="0">
              <a:buNone/>
              <a:defRPr sz="1000"/>
            </a:lvl3pPr>
            <a:lvl4pPr marL="1371422" indent="0">
              <a:buNone/>
              <a:defRPr sz="900"/>
            </a:lvl4pPr>
            <a:lvl5pPr marL="1828563" indent="0">
              <a:buNone/>
              <a:defRPr sz="900"/>
            </a:lvl5pPr>
            <a:lvl6pPr marL="2285703" indent="0">
              <a:buNone/>
              <a:defRPr sz="900"/>
            </a:lvl6pPr>
            <a:lvl7pPr marL="2742844" indent="0">
              <a:buNone/>
              <a:defRPr sz="900"/>
            </a:lvl7pPr>
            <a:lvl8pPr marL="3199985" indent="0">
              <a:buNone/>
              <a:defRPr sz="900"/>
            </a:lvl8pPr>
            <a:lvl9pPr marL="3657126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55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1" indent="0">
              <a:buNone/>
              <a:defRPr sz="2800"/>
            </a:lvl2pPr>
            <a:lvl3pPr marL="914282" indent="0">
              <a:buNone/>
              <a:defRPr sz="2400"/>
            </a:lvl3pPr>
            <a:lvl4pPr marL="1371422" indent="0">
              <a:buNone/>
              <a:defRPr sz="2000"/>
            </a:lvl4pPr>
            <a:lvl5pPr marL="1828563" indent="0">
              <a:buNone/>
              <a:defRPr sz="2000"/>
            </a:lvl5pPr>
            <a:lvl6pPr marL="2285703" indent="0">
              <a:buNone/>
              <a:defRPr sz="2000"/>
            </a:lvl6pPr>
            <a:lvl7pPr marL="2742844" indent="0">
              <a:buNone/>
              <a:defRPr sz="2000"/>
            </a:lvl7pPr>
            <a:lvl8pPr marL="3199985" indent="0">
              <a:buNone/>
              <a:defRPr sz="2000"/>
            </a:lvl8pPr>
            <a:lvl9pPr marL="3657126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1" indent="0">
              <a:buNone/>
              <a:defRPr sz="1200"/>
            </a:lvl2pPr>
            <a:lvl3pPr marL="914282" indent="0">
              <a:buNone/>
              <a:defRPr sz="1000"/>
            </a:lvl3pPr>
            <a:lvl4pPr marL="1371422" indent="0">
              <a:buNone/>
              <a:defRPr sz="900"/>
            </a:lvl4pPr>
            <a:lvl5pPr marL="1828563" indent="0">
              <a:buNone/>
              <a:defRPr sz="900"/>
            </a:lvl5pPr>
            <a:lvl6pPr marL="2285703" indent="0">
              <a:buNone/>
              <a:defRPr sz="900"/>
            </a:lvl6pPr>
            <a:lvl7pPr marL="2742844" indent="0">
              <a:buNone/>
              <a:defRPr sz="900"/>
            </a:lvl7pPr>
            <a:lvl8pPr marL="3199985" indent="0">
              <a:buNone/>
              <a:defRPr sz="900"/>
            </a:lvl8pPr>
            <a:lvl9pPr marL="3657126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10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6194-0A6A-4076-AAFB-7564A0A130FA}" type="datetimeFigureOut">
              <a:rPr lang="de-DE" smtClean="0"/>
              <a:t>03.09.2021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1BC8-44EA-4660-8213-83B15DFADA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8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6" indent="-342856" algn="l" defTabSz="91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2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4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5" indent="-228570" algn="l" defTabSz="9142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5"/>
            <a:ext cx="9142883" cy="195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your part design command.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88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59" name="Status bar"/>
          <p:cNvSpPr/>
          <p:nvPr/>
        </p:nvSpPr>
        <p:spPr>
          <a:xfrm>
            <a:off x="-2" y="2630892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Status messages:</a:t>
            </a:r>
          </a:p>
        </p:txBody>
      </p:sp>
      <p:sp>
        <p:nvSpPr>
          <p:cNvPr id="60" name="Rechtwinkliges Dreieck 59"/>
          <p:cNvSpPr/>
          <p:nvPr/>
        </p:nvSpPr>
        <p:spPr>
          <a:xfrm rot="18900000">
            <a:off x="91149" y="2694451"/>
            <a:ext cx="60415" cy="60415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69" name="Status bar"/>
          <p:cNvSpPr/>
          <p:nvPr/>
        </p:nvSpPr>
        <p:spPr>
          <a:xfrm>
            <a:off x="582" y="2830383"/>
            <a:ext cx="9143419" cy="21176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16:17:14 Line Group File: C:/Program Files/FreeCAD_0.19.24276-Win-Conda_vc14.x-x86_64/data/Mod/TechDraw/LineGroup/LineGroup.csv is not readable</a:t>
            </a:r>
          </a:p>
          <a:p>
            <a:r>
              <a:rPr lang="de-DE" sz="800">
                <a:solidFill>
                  <a:schemeClr val="tx1"/>
                </a:solidFill>
              </a:rPr>
              <a:t>16:17:15 New property added to "Profile_Faces": ['HandleMultipleFeatures', 'ReverseDirection', 'InverseAngle', 'AttemptInverseAngle', 'LimitDepthToFace']. Check its default value.</a:t>
            </a:r>
          </a:p>
        </p:txBody>
      </p:sp>
      <p:sp>
        <p:nvSpPr>
          <p:cNvPr id="70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50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>
            <a:off x="582" y="313769"/>
            <a:ext cx="9130417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-5553" y="924879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3109" y="757385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 rot="16200000">
            <a:off x="1213903" y="-706126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26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>
            <a:off x="9076" y="4687426"/>
            <a:ext cx="9130417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-8081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581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 rot="16200000">
            <a:off x="1222397" y="3667531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2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>
            <a:off x="582" y="313769"/>
            <a:ext cx="9130417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-5553" y="924879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1012854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185640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274104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371204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3109" y="757385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 rot="16200000">
            <a:off x="2145215" y="-706126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3109" y="313770"/>
            <a:ext cx="899592" cy="443616"/>
            <a:chOff x="198454" y="-64002"/>
            <a:chExt cx="899592" cy="443616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913370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198454" y="-64002"/>
              <a:ext cx="899592" cy="4436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58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>
            <a:off x="1774" y="4694997"/>
            <a:ext cx="9130417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-8081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1012854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185640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274104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371204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581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 rot="16200000">
            <a:off x="2151155" y="3667531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581" y="4694997"/>
            <a:ext cx="899592" cy="441496"/>
            <a:chOff x="199707" y="-50659"/>
            <a:chExt cx="899592" cy="441496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913370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199707" y="-50659"/>
              <a:ext cx="899592" cy="4414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85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>
            <a:off x="1774" y="4694997"/>
            <a:ext cx="9130417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-8081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749154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159270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247734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07504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6" y="4812504"/>
            <a:ext cx="205124" cy="205124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581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 rot="16200000">
            <a:off x="2614137" y="3667531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463563" y="4694997"/>
            <a:ext cx="899592" cy="441496"/>
            <a:chOff x="199707" y="-50659"/>
            <a:chExt cx="899592" cy="441496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913370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199707" y="-50659"/>
              <a:ext cx="899592" cy="4414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81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 rot="5400000">
            <a:off x="-2186249" y="2500599"/>
            <a:ext cx="4817276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435535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2079093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922644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807285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437443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0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444197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>
            <a:off x="80642" y="421840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444197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49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8" y="1169155"/>
            <a:ext cx="3720596" cy="3282879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 rot="5400000">
            <a:off x="-2186249" y="2500599"/>
            <a:ext cx="4817276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7531615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2079093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922644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807285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437443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0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7540277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>
            <a:off x="80642" y="421840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444197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0" name="Command window"/>
          <p:cNvGrpSpPr/>
          <p:nvPr/>
        </p:nvGrpSpPr>
        <p:grpSpPr>
          <a:xfrm>
            <a:off x="444198" y="313769"/>
            <a:ext cx="2088232" cy="4817274"/>
            <a:chOff x="6660232" y="313767"/>
            <a:chExt cx="2088232" cy="4817274"/>
          </a:xfrm>
        </p:grpSpPr>
        <p:sp>
          <p:nvSpPr>
            <p:cNvPr id="42" name="Window"/>
            <p:cNvSpPr/>
            <p:nvPr/>
          </p:nvSpPr>
          <p:spPr>
            <a:xfrm>
              <a:off x="6660232" y="313767"/>
              <a:ext cx="2088232" cy="4817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44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45" name="Abgerundetes Rechteck 44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48" name="Rechtwinkliges Dreieck 47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51" name="Rechtwinkliges Dreieck 50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254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 rot="5400000">
            <a:off x="6500553" y="2500598"/>
            <a:ext cx="4817276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-8081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2079093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922644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807285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437443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0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581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>
            <a:off x="8769095" y="420567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444197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3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68" y="1161826"/>
            <a:ext cx="3720596" cy="3282879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 rot="5400000">
            <a:off x="-2186249" y="2500599"/>
            <a:ext cx="4817276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435535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2079093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922644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807285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437443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0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444197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>
            <a:off x="80642" y="421840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444197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0" name="Command window"/>
          <p:cNvGrpSpPr/>
          <p:nvPr/>
        </p:nvGrpSpPr>
        <p:grpSpPr>
          <a:xfrm>
            <a:off x="7042767" y="313768"/>
            <a:ext cx="2088232" cy="4817274"/>
            <a:chOff x="6660232" y="313767"/>
            <a:chExt cx="2088232" cy="4817274"/>
          </a:xfrm>
        </p:grpSpPr>
        <p:sp>
          <p:nvSpPr>
            <p:cNvPr id="42" name="Window"/>
            <p:cNvSpPr/>
            <p:nvPr/>
          </p:nvSpPr>
          <p:spPr>
            <a:xfrm>
              <a:off x="6660232" y="313767"/>
              <a:ext cx="2088232" cy="4817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44" name="Command windows content"/>
            <p:cNvGrpSpPr/>
            <p:nvPr/>
          </p:nvGrpSpPr>
          <p:grpSpPr>
            <a:xfrm>
              <a:off x="6660232" y="555526"/>
              <a:ext cx="1987248" cy="4468432"/>
              <a:chOff x="6660232" y="555526"/>
              <a:chExt cx="1987248" cy="4468432"/>
            </a:xfrm>
          </p:grpSpPr>
          <p:sp>
            <p:nvSpPr>
              <p:cNvPr id="45" name="Abgerundetes Rechteck 44"/>
              <p:cNvSpPr/>
              <p:nvPr/>
            </p:nvSpPr>
            <p:spPr>
              <a:xfrm>
                <a:off x="6747176" y="4735926"/>
                <a:ext cx="957172" cy="28803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7767252" y="4735925"/>
                <a:ext cx="880228" cy="2880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48" name="Rechtwinkliges Dreieck 47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51" name="Rechtwinkliges Dreieck 50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04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30997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1" y="4948015"/>
            <a:ext cx="9131001" cy="1830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your part design command.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5" y="313768"/>
            <a:ext cx="382534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24217" y="5024259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Status bar"/>
          <p:cNvSpPr/>
          <p:nvPr/>
        </p:nvSpPr>
        <p:spPr>
          <a:xfrm>
            <a:off x="581" y="316023"/>
            <a:ext cx="2353888" cy="20397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pPr>
              <a:lnSpc>
                <a:spcPct val="150000"/>
              </a:lnSpc>
            </a:pPr>
            <a:r>
              <a:rPr lang="de-DE" sz="800" b="1">
                <a:solidFill>
                  <a:schemeClr val="tx1"/>
                </a:solidFill>
              </a:rPr>
              <a:t>Part Design Workbench</a:t>
            </a:r>
          </a:p>
          <a:p>
            <a:r>
              <a:rPr lang="de-DE" sz="800">
                <a:solidFill>
                  <a:schemeClr val="tx1"/>
                </a:solidFill>
              </a:rPr>
              <a:t>Create a single Part, which can be part of an assembly.</a:t>
            </a:r>
          </a:p>
          <a:p>
            <a:pPr marL="228570" indent="-228570">
              <a:lnSpc>
                <a:spcPct val="150000"/>
              </a:lnSpc>
              <a:buAutoNum type="arabicPeriod"/>
            </a:pPr>
            <a:r>
              <a:rPr lang="de-DE" sz="800">
                <a:solidFill>
                  <a:schemeClr val="tx1"/>
                </a:solidFill>
              </a:rPr>
              <a:t>Create a </a:t>
            </a:r>
            <a:r>
              <a:rPr lang="de-DE" sz="800" b="1">
                <a:solidFill>
                  <a:schemeClr val="tx1"/>
                </a:solidFill>
              </a:rPr>
              <a:t>plane</a:t>
            </a:r>
          </a:p>
          <a:p>
            <a:pPr marL="228570" indent="-228570">
              <a:lnSpc>
                <a:spcPct val="150000"/>
              </a:lnSpc>
              <a:buAutoNum type="arabicPeriod"/>
            </a:pPr>
            <a:r>
              <a:rPr lang="de-DE" sz="800">
                <a:solidFill>
                  <a:schemeClr val="tx1"/>
                </a:solidFill>
              </a:rPr>
              <a:t>Create a </a:t>
            </a:r>
            <a:r>
              <a:rPr lang="de-DE" sz="800" b="1">
                <a:solidFill>
                  <a:schemeClr val="tx1"/>
                </a:solidFill>
              </a:rPr>
              <a:t>sketch</a:t>
            </a:r>
            <a:r>
              <a:rPr lang="de-DE" sz="800">
                <a:solidFill>
                  <a:schemeClr val="tx1"/>
                </a:solidFill>
              </a:rPr>
              <a:t> on that plane</a:t>
            </a:r>
          </a:p>
          <a:p>
            <a:pPr marL="228570" indent="-228570">
              <a:lnSpc>
                <a:spcPct val="150000"/>
              </a:lnSpc>
              <a:buAutoNum type="arabicPeriod"/>
            </a:pPr>
            <a:r>
              <a:rPr lang="de-DE" sz="800">
                <a:solidFill>
                  <a:schemeClr val="tx1"/>
                </a:solidFill>
              </a:rPr>
              <a:t>Create solid </a:t>
            </a:r>
            <a:r>
              <a:rPr lang="de-DE" sz="800" b="1">
                <a:solidFill>
                  <a:schemeClr val="tx1"/>
                </a:solidFill>
              </a:rPr>
              <a:t>body</a:t>
            </a:r>
            <a:r>
              <a:rPr lang="de-DE" sz="800">
                <a:solidFill>
                  <a:schemeClr val="tx1"/>
                </a:solidFill>
              </a:rPr>
              <a:t> from sketch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1338476" y="2043258"/>
            <a:ext cx="864096" cy="1928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189023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5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98" y="1169155"/>
            <a:ext cx="3720596" cy="3282879"/>
          </a:xfrm>
          <a:prstGeom prst="rect">
            <a:avLst/>
          </a:prstGeom>
        </p:spPr>
      </p:pic>
      <p:sp>
        <p:nvSpPr>
          <p:cNvPr id="6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ool bar"/>
          <p:cNvSpPr/>
          <p:nvPr/>
        </p:nvSpPr>
        <p:spPr>
          <a:xfrm rot="5400000">
            <a:off x="-2186249" y="2500599"/>
            <a:ext cx="4817276" cy="443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Document tree"/>
          <p:cNvSpPr txBox="1"/>
          <p:nvPr/>
        </p:nvSpPr>
        <p:spPr>
          <a:xfrm>
            <a:off x="7531615" y="481262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10" name="Part tab"/>
          <p:cNvGrpSpPr/>
          <p:nvPr/>
        </p:nvGrpSpPr>
        <p:grpSpPr>
          <a:xfrm>
            <a:off x="2079093" y="106500"/>
            <a:ext cx="792088" cy="207268"/>
            <a:chOff x="683568" y="106499"/>
            <a:chExt cx="792088" cy="207268"/>
          </a:xfrm>
        </p:grpSpPr>
        <p:sp>
          <p:nvSpPr>
            <p:cNvPr id="11" name="Auf der gleichen Seite des Rechtecks liegende Ecken abrunden 1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2" name="Multiplizieren 11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Part tab"/>
          <p:cNvGrpSpPr/>
          <p:nvPr/>
        </p:nvGrpSpPr>
        <p:grpSpPr>
          <a:xfrm>
            <a:off x="2922644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14" name="Auf der gleichen Seite des Rechtecks liegende Ecken abrunden 13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15" name="Multiplizieren 14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807285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7" name="File options"/>
          <p:cNvGrpSpPr/>
          <p:nvPr/>
        </p:nvGrpSpPr>
        <p:grpSpPr>
          <a:xfrm>
            <a:off x="1437443" y="88181"/>
            <a:ext cx="542387" cy="147076"/>
            <a:chOff x="86958" y="137701"/>
            <a:chExt cx="433568" cy="117567"/>
          </a:xfrm>
        </p:grpSpPr>
        <p:pic>
          <p:nvPicPr>
            <p:cNvPr id="18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19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0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1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22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25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26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0" y="72054"/>
            <a:ext cx="170878" cy="170878"/>
          </a:xfrm>
          <a:prstGeom prst="rect">
            <a:avLst/>
          </a:prstGeom>
        </p:spPr>
      </p:pic>
      <p:sp>
        <p:nvSpPr>
          <p:cNvPr id="27" name="Part"/>
          <p:cNvSpPr/>
          <p:nvPr/>
        </p:nvSpPr>
        <p:spPr>
          <a:xfrm>
            <a:off x="7540277" y="313768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8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9" name="Command icons"/>
          <p:cNvGrpSpPr/>
          <p:nvPr/>
        </p:nvGrpSpPr>
        <p:grpSpPr>
          <a:xfrm>
            <a:off x="80642" y="421840"/>
            <a:ext cx="280192" cy="2483406"/>
            <a:chOff x="8843515" y="398642"/>
            <a:chExt cx="220810" cy="1957084"/>
          </a:xfrm>
        </p:grpSpPr>
        <p:sp>
          <p:nvSpPr>
            <p:cNvPr id="30" name="Abgerundetes Rechteck 2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Module selector"/>
          <p:cNvGrpSpPr/>
          <p:nvPr/>
        </p:nvGrpSpPr>
        <p:grpSpPr>
          <a:xfrm>
            <a:off x="444197" y="-277"/>
            <a:ext cx="864096" cy="314045"/>
            <a:chOff x="323528" y="-278"/>
            <a:chExt cx="864096" cy="314045"/>
          </a:xfrm>
        </p:grpSpPr>
        <p:sp>
          <p:nvSpPr>
            <p:cNvPr id="38" name="Rechtwinkliges Dreieck 37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sp>
        <p:nvSpPr>
          <p:cNvPr id="41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0" name="Command window"/>
          <p:cNvGrpSpPr/>
          <p:nvPr/>
        </p:nvGrpSpPr>
        <p:grpSpPr>
          <a:xfrm>
            <a:off x="444198" y="313769"/>
            <a:ext cx="2088232" cy="4817274"/>
            <a:chOff x="6660232" y="313767"/>
            <a:chExt cx="2088232" cy="4817274"/>
          </a:xfrm>
        </p:grpSpPr>
        <p:sp>
          <p:nvSpPr>
            <p:cNvPr id="42" name="Window"/>
            <p:cNvSpPr/>
            <p:nvPr/>
          </p:nvSpPr>
          <p:spPr>
            <a:xfrm>
              <a:off x="6660232" y="313767"/>
              <a:ext cx="2088232" cy="48172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44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45" name="Abgerundetes Rechteck 44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48" name="Rechtwinkliges Dreieck 47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50" name="Abgerundetes Rechteck 49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51" name="Rechtwinkliges Dreieck 50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55" name="Abgerundetes Rechteck 54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2" name="Rechteck 1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gradFill flip="none" rotWithShape="1">
            <a:gsLst>
              <a:gs pos="0">
                <a:srgbClr val="FB2B15">
                  <a:alpha val="64000"/>
                </a:srgbClr>
              </a:gs>
              <a:gs pos="100000">
                <a:srgbClr val="92D050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37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Credits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00"/>
              <a:t>&lt;div&gt;Icons made by &lt;a href="https://www.freepik.com" title="Freepik"&gt;Freepik&lt;/a&gt; from &lt;a href="https://www.flaticon.com/" title="Flaticon"&gt;www.flaticon.com&lt;/a&gt;&lt;/div&gt;</a:t>
            </a:r>
          </a:p>
          <a:p>
            <a:r>
              <a:rPr lang="en-US" sz="900"/>
              <a:t>&lt;div&gt;Icons made by &lt;a href="https://www.freepik.com" title="Freepik"&gt;Freepik&lt;/a&gt; from &lt;a href="https://www.flaticon.com/" title="Flaticon"&gt;www.flaticon.com&lt;/a&gt;&lt;/div&gt;</a:t>
            </a:r>
          </a:p>
          <a:p>
            <a:r>
              <a:rPr lang="en-US" sz="900"/>
              <a:t>&lt;div&gt;Icons made by &lt;a href="https://www.freepik.com" title="Freepik"&gt;Freepik&lt;/a&gt; from &lt;a href="https://www.flaticon.com/" title="Flaticon"&gt;www.flaticon.com&lt;/a&gt;&lt;/div&gt;</a:t>
            </a:r>
          </a:p>
          <a:p>
            <a:r>
              <a:rPr lang="en-US" sz="900"/>
              <a:t>&lt;div&gt;Icons made by &lt;a href="https://www.freepik.com" title="Freepik"&gt;Freepik&lt;/a&gt; from &lt;a href="https://www.flaticon.com/" title="Flaticon"&gt;www.flaticon.com&lt;/a&gt;&lt;/div&gt;</a:t>
            </a:r>
          </a:p>
          <a:p>
            <a:r>
              <a:rPr lang="en-US" sz="900"/>
              <a:t>&lt;div&gt;Icons made by &lt;a href="https://www.freepik.com" title="Freepik"&gt;Freepik&lt;/a&gt; from &lt;a href="https://www.flaticon.com/" title="Flaticon"&gt;www.flaticon.com&lt;/a&gt;&lt;/div&gt;</a:t>
            </a:r>
          </a:p>
          <a:p>
            <a:r>
              <a:rPr lang="en-US" sz="900"/>
              <a:t>&lt;div&gt;Icons made by &lt;a href="https://www.flaticon.com/authors/pixel-perfect" title="Pixel perfect"&gt;Pixel perfect&lt;/a&gt; from &lt;a href="https://www.flaticon.com/" title="Flaticon"&gt;www.flaticon.com&lt;/a&gt;&lt;/div&gt;</a:t>
            </a:r>
          </a:p>
          <a:p>
            <a:r>
              <a:rPr lang="en-US" sz="900"/>
              <a:t>&lt;div&gt;Icons made by &lt;a href="https://www.flaticon.com/authors/dmitri13" title="dmitri13"&gt;dmitri13&lt;/a&gt; from &lt;a href="https://www.flaticon.com/" title="Flaticon"&gt;www.flaticon.com&lt;/a&gt;&lt;/div&gt;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9348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5"/>
            <a:ext cx="9142883" cy="1954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your part design command.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  <a:solidFill>
            <a:schemeClr val="bg1">
              <a:lumMod val="95000"/>
            </a:schemeClr>
          </a:solidFill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Part"/>
          <p:cNvSpPr/>
          <p:nvPr/>
        </p:nvSpPr>
        <p:spPr>
          <a:xfrm>
            <a:off x="7136216" y="987575"/>
            <a:ext cx="1612248" cy="1427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r>
              <a:rPr lang="en-US" sz="900" b="1">
                <a:solidFill>
                  <a:schemeClr val="tx1"/>
                </a:solidFill>
              </a:rPr>
              <a:t>Pad Command</a:t>
            </a:r>
          </a:p>
          <a:p>
            <a:r>
              <a:rPr lang="en-US" sz="900">
                <a:solidFill>
                  <a:schemeClr val="tx1"/>
                </a:solidFill>
              </a:rPr>
              <a:t>Extrudes a sketch to create a solid object or to subtract a volume.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60" name="Part"/>
          <p:cNvSpPr/>
          <p:nvPr/>
        </p:nvSpPr>
        <p:spPr>
          <a:xfrm>
            <a:off x="7241100" y="1659126"/>
            <a:ext cx="1406379" cy="648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2" name="Flussdiagramm: Prozess 1"/>
          <p:cNvSpPr/>
          <p:nvPr/>
        </p:nvSpPr>
        <p:spPr>
          <a:xfrm>
            <a:off x="7701619" y="1878994"/>
            <a:ext cx="481442" cy="26756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7858835" y="1929272"/>
            <a:ext cx="167011" cy="16701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69" name="Flussdiagramm: Prozess 68"/>
          <p:cNvSpPr/>
          <p:nvPr/>
        </p:nvSpPr>
        <p:spPr>
          <a:xfrm>
            <a:off x="8048270" y="1818384"/>
            <a:ext cx="85398" cy="60611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70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1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the sketch you want to Pad.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4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two points to be coincident.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5796136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60" name="Tool bar"/>
          <p:cNvSpPr/>
          <p:nvPr/>
        </p:nvSpPr>
        <p:spPr>
          <a:xfrm>
            <a:off x="8358211" y="313767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69" name="Command icons (2 row)"/>
          <p:cNvGrpSpPr/>
          <p:nvPr/>
        </p:nvGrpSpPr>
        <p:grpSpPr>
          <a:xfrm>
            <a:off x="8445014" y="405077"/>
            <a:ext cx="220810" cy="1957084"/>
            <a:chOff x="8843515" y="398642"/>
            <a:chExt cx="220810" cy="1957084"/>
          </a:xfrm>
        </p:grpSpPr>
        <p:sp>
          <p:nvSpPr>
            <p:cNvPr id="70" name="Abgerundetes Rechteck 69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Auf der gleichen Seite des Rechtecks liegende Ecken abrunden 1"/>
          <p:cNvSpPr/>
          <p:nvPr/>
        </p:nvSpPr>
        <p:spPr>
          <a:xfrm rot="5400000">
            <a:off x="8790701" y="646728"/>
            <a:ext cx="230764" cy="306912"/>
          </a:xfrm>
          <a:prstGeom prst="round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8699500" y="692945"/>
            <a:ext cx="120973" cy="21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88" name="Command icons (2 row)"/>
          <p:cNvGrpSpPr/>
          <p:nvPr/>
        </p:nvGrpSpPr>
        <p:grpSpPr>
          <a:xfrm>
            <a:off x="8452571" y="2441537"/>
            <a:ext cx="220810" cy="1957084"/>
            <a:chOff x="8843515" y="398642"/>
            <a:chExt cx="220810" cy="1957084"/>
          </a:xfrm>
        </p:grpSpPr>
        <p:sp>
          <p:nvSpPr>
            <p:cNvPr id="89" name="Abgerundetes Rechteck 88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24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your part design command.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Part"/>
          <p:cNvSpPr/>
          <p:nvPr/>
        </p:nvSpPr>
        <p:spPr>
          <a:xfrm>
            <a:off x="323528" y="313767"/>
            <a:ext cx="1462094" cy="3311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900">
                <a:solidFill>
                  <a:schemeClr val="tx1"/>
                </a:solidFill>
              </a:rPr>
              <a:t>Assembly</a:t>
            </a:r>
          </a:p>
        </p:txBody>
      </p:sp>
      <p:sp>
        <p:nvSpPr>
          <p:cNvPr id="60" name="Part"/>
          <p:cNvSpPr/>
          <p:nvPr/>
        </p:nvSpPr>
        <p:spPr>
          <a:xfrm>
            <a:off x="323528" y="642839"/>
            <a:ext cx="1462094" cy="3311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900">
                <a:solidFill>
                  <a:schemeClr val="tx1"/>
                </a:solidFill>
              </a:rPr>
              <a:t>Technical Drawing</a:t>
            </a:r>
          </a:p>
        </p:txBody>
      </p:sp>
      <p:sp>
        <p:nvSpPr>
          <p:cNvPr id="69" name="Part"/>
          <p:cNvSpPr/>
          <p:nvPr/>
        </p:nvSpPr>
        <p:spPr>
          <a:xfrm>
            <a:off x="323528" y="974017"/>
            <a:ext cx="1462094" cy="3311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900">
                <a:solidFill>
                  <a:schemeClr val="tx1"/>
                </a:solidFill>
              </a:rPr>
              <a:t>CNC Machining</a:t>
            </a:r>
          </a:p>
        </p:txBody>
      </p:sp>
      <p:sp>
        <p:nvSpPr>
          <p:cNvPr id="70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7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524328" y="46303"/>
            <a:ext cx="970158" cy="230832"/>
            <a:chOff x="7750200" y="38763"/>
            <a:chExt cx="970158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7750200" y="38763"/>
              <a:ext cx="829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Aleksander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Tool bar"/>
          <p:cNvSpPr/>
          <p:nvPr/>
        </p:nvSpPr>
        <p:spPr>
          <a:xfrm>
            <a:off x="7020271" y="313768"/>
            <a:ext cx="2122609" cy="46342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endParaRPr lang="de-DE" sz="900" b="1">
              <a:solidFill>
                <a:schemeClr val="tx1"/>
              </a:solidFill>
            </a:endParaRPr>
          </a:p>
        </p:txBody>
      </p:sp>
      <p:sp>
        <p:nvSpPr>
          <p:cNvPr id="80" name="Part"/>
          <p:cNvSpPr/>
          <p:nvPr/>
        </p:nvSpPr>
        <p:spPr>
          <a:xfrm>
            <a:off x="7020666" y="316024"/>
            <a:ext cx="2122215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Browse your parts</a:t>
            </a:r>
            <a:endParaRPr lang="de-DE" sz="900" b="1">
              <a:solidFill>
                <a:schemeClr val="tx1"/>
              </a:solidFill>
            </a:endParaRPr>
          </a:p>
        </p:txBody>
      </p:sp>
      <p:sp>
        <p:nvSpPr>
          <p:cNvPr id="88" name="Tool bar"/>
          <p:cNvSpPr/>
          <p:nvPr/>
        </p:nvSpPr>
        <p:spPr>
          <a:xfrm>
            <a:off x="9071952" y="483518"/>
            <a:ext cx="72049" cy="44644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endParaRPr lang="de-DE" sz="900" b="1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9077298" y="591530"/>
            <a:ext cx="66702" cy="30603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13" name="Project parts collection"/>
          <p:cNvGrpSpPr/>
          <p:nvPr/>
        </p:nvGrpSpPr>
        <p:grpSpPr>
          <a:xfrm>
            <a:off x="7135588" y="601703"/>
            <a:ext cx="1828901" cy="4895810"/>
            <a:chOff x="7135587" y="601702"/>
            <a:chExt cx="1828901" cy="4895810"/>
          </a:xfrm>
        </p:grpSpPr>
        <p:grpSp>
          <p:nvGrpSpPr>
            <p:cNvPr id="7" name="Project part"/>
            <p:cNvGrpSpPr/>
            <p:nvPr/>
          </p:nvGrpSpPr>
          <p:grpSpPr>
            <a:xfrm>
              <a:off x="7135587" y="601702"/>
              <a:ext cx="1823226" cy="708024"/>
              <a:chOff x="7164288" y="614666"/>
              <a:chExt cx="1823226" cy="708024"/>
            </a:xfrm>
          </p:grpSpPr>
          <p:sp>
            <p:nvSpPr>
              <p:cNvPr id="2" name="Abgerundetes Rechteck 1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69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3" name="Textfeld 2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  <p:grpSp>
          <p:nvGrpSpPr>
            <p:cNvPr id="70" name="Project part"/>
            <p:cNvGrpSpPr/>
            <p:nvPr/>
          </p:nvGrpSpPr>
          <p:grpSpPr>
            <a:xfrm>
              <a:off x="7141262" y="1299718"/>
              <a:ext cx="1823226" cy="708024"/>
              <a:chOff x="7164288" y="614666"/>
              <a:chExt cx="1823226" cy="708024"/>
            </a:xfrm>
          </p:grpSpPr>
          <p:sp>
            <p:nvSpPr>
              <p:cNvPr id="71" name="Abgerundetes Rechteck 70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2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74" name="Textfeld 73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  <p:grpSp>
          <p:nvGrpSpPr>
            <p:cNvPr id="76" name="Project part"/>
            <p:cNvGrpSpPr/>
            <p:nvPr/>
          </p:nvGrpSpPr>
          <p:grpSpPr>
            <a:xfrm>
              <a:off x="7135587" y="2007742"/>
              <a:ext cx="1823226" cy="708024"/>
              <a:chOff x="7164288" y="614666"/>
              <a:chExt cx="1823226" cy="708024"/>
            </a:xfrm>
          </p:grpSpPr>
          <p:sp>
            <p:nvSpPr>
              <p:cNvPr id="77" name="Abgerundetes Rechteck 76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78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79" name="Textfeld 78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  <p:grpSp>
          <p:nvGrpSpPr>
            <p:cNvPr id="89" name="Project part"/>
            <p:cNvGrpSpPr/>
            <p:nvPr/>
          </p:nvGrpSpPr>
          <p:grpSpPr>
            <a:xfrm>
              <a:off x="7135587" y="2695026"/>
              <a:ext cx="1823226" cy="708024"/>
              <a:chOff x="7164288" y="614666"/>
              <a:chExt cx="1823226" cy="708024"/>
            </a:xfrm>
          </p:grpSpPr>
          <p:sp>
            <p:nvSpPr>
              <p:cNvPr id="90" name="Abgerundetes Rechteck 89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1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92" name="Textfeld 91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  <p:grpSp>
          <p:nvGrpSpPr>
            <p:cNvPr id="93" name="Project part"/>
            <p:cNvGrpSpPr/>
            <p:nvPr/>
          </p:nvGrpSpPr>
          <p:grpSpPr>
            <a:xfrm>
              <a:off x="7141262" y="3393042"/>
              <a:ext cx="1823226" cy="708024"/>
              <a:chOff x="7164288" y="614666"/>
              <a:chExt cx="1823226" cy="708024"/>
            </a:xfrm>
          </p:grpSpPr>
          <p:sp>
            <p:nvSpPr>
              <p:cNvPr id="94" name="Abgerundetes Rechteck 93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5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96" name="Textfeld 95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  <p:grpSp>
          <p:nvGrpSpPr>
            <p:cNvPr id="97" name="Project part"/>
            <p:cNvGrpSpPr/>
            <p:nvPr/>
          </p:nvGrpSpPr>
          <p:grpSpPr>
            <a:xfrm>
              <a:off x="7135587" y="4101066"/>
              <a:ext cx="1823226" cy="708024"/>
              <a:chOff x="7164288" y="614666"/>
              <a:chExt cx="1823226" cy="708024"/>
            </a:xfrm>
          </p:grpSpPr>
          <p:sp>
            <p:nvSpPr>
              <p:cNvPr id="98" name="Abgerundetes Rechteck 97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99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100" name="Textfeld 99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  <p:grpSp>
          <p:nvGrpSpPr>
            <p:cNvPr id="109" name="Project part"/>
            <p:cNvGrpSpPr/>
            <p:nvPr/>
          </p:nvGrpSpPr>
          <p:grpSpPr>
            <a:xfrm>
              <a:off x="7141262" y="4789488"/>
              <a:ext cx="1823226" cy="708024"/>
              <a:chOff x="7164288" y="614666"/>
              <a:chExt cx="1823226" cy="708024"/>
            </a:xfrm>
          </p:grpSpPr>
          <p:sp>
            <p:nvSpPr>
              <p:cNvPr id="110" name="Abgerundetes Rechteck 109"/>
              <p:cNvSpPr/>
              <p:nvPr/>
            </p:nvSpPr>
            <p:spPr>
              <a:xfrm>
                <a:off x="7164288" y="614666"/>
                <a:ext cx="1823226" cy="60790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111" name="3d model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100" y="699542"/>
                <a:ext cx="477114" cy="420983"/>
              </a:xfrm>
              <a:prstGeom prst="rect">
                <a:avLst/>
              </a:prstGeom>
            </p:spPr>
          </p:pic>
          <p:sp>
            <p:nvSpPr>
              <p:cNvPr id="112" name="Textfeld 111"/>
              <p:cNvSpPr txBox="1"/>
              <p:nvPr/>
            </p:nvSpPr>
            <p:spPr>
              <a:xfrm>
                <a:off x="7718214" y="614804"/>
                <a:ext cx="12693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800"/>
                  <a:t>Bearing bush (type f)</a:t>
                </a:r>
              </a:p>
              <a:p>
                <a:r>
                  <a:rPr lang="de-DE" sz="800"/>
                  <a:t>Part</a:t>
                </a:r>
              </a:p>
              <a:p>
                <a:r>
                  <a:rPr lang="de-DE" sz="800"/>
                  <a:t>Last modified: 03.07.2021</a:t>
                </a:r>
              </a:p>
              <a:p>
                <a:r>
                  <a:rPr lang="de-DE" sz="800"/>
                  <a:t>Revision: bg8dku</a:t>
                </a:r>
              </a:p>
              <a:p>
                <a:endParaRPr lang="de-DE" sz="800"/>
              </a:p>
            </p:txBody>
          </p:sp>
        </p:grpSp>
      </p:grp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Open one of your parts saved in the cloud.</a:t>
            </a:r>
          </a:p>
        </p:txBody>
      </p:sp>
      <p:sp>
        <p:nvSpPr>
          <p:cNvPr id="113" name="Rechtwinkliges Dreieck 112"/>
          <p:cNvSpPr/>
          <p:nvPr/>
        </p:nvSpPr>
        <p:spPr>
          <a:xfrm rot="8100000">
            <a:off x="92647" y="5032027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114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89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Specifiy the title and description of the model that you want to share.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524328" y="46303"/>
            <a:ext cx="970158" cy="230832"/>
            <a:chOff x="7750200" y="38763"/>
            <a:chExt cx="970158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7750200" y="38763"/>
              <a:ext cx="8314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Aleksander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Status bar"/>
          <p:cNvSpPr/>
          <p:nvPr/>
        </p:nvSpPr>
        <p:spPr>
          <a:xfrm>
            <a:off x="6588224" y="313768"/>
            <a:ext cx="2551272" cy="24019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69" name="Part"/>
          <p:cNvSpPr/>
          <p:nvPr/>
        </p:nvSpPr>
        <p:spPr>
          <a:xfrm>
            <a:off x="6588224" y="313768"/>
            <a:ext cx="2551272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Share you model with others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72" name="Part"/>
          <p:cNvSpPr/>
          <p:nvPr/>
        </p:nvSpPr>
        <p:spPr>
          <a:xfrm>
            <a:off x="6724542" y="1532756"/>
            <a:ext cx="2311556" cy="6789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Enter a description.</a:t>
            </a:r>
            <a:endParaRPr lang="de-DE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Part"/>
          <p:cNvSpPr/>
          <p:nvPr/>
        </p:nvSpPr>
        <p:spPr>
          <a:xfrm>
            <a:off x="6724542" y="1224368"/>
            <a:ext cx="2311556" cy="2114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Enter a title.</a:t>
            </a:r>
            <a:endParaRPr lang="de-DE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Abgerundetes Rechteck 75"/>
          <p:cNvSpPr/>
          <p:nvPr/>
        </p:nvSpPr>
        <p:spPr>
          <a:xfrm>
            <a:off x="7956378" y="2379788"/>
            <a:ext cx="1079722" cy="192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Share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6724542" y="2379787"/>
            <a:ext cx="1097426" cy="19288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Cancel</a:t>
            </a:r>
          </a:p>
        </p:txBody>
      </p:sp>
      <p:pic>
        <p:nvPicPr>
          <p:cNvPr id="78" name="3d model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872" y="627534"/>
            <a:ext cx="539519" cy="47604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344214" y="542392"/>
            <a:ext cx="1691884" cy="646331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Bearing bush (type f)</a:t>
            </a:r>
          </a:p>
          <a:p>
            <a:r>
              <a:rPr lang="de-DE" sz="900"/>
              <a:t>Created on: 20.06.2021</a:t>
            </a:r>
          </a:p>
          <a:p>
            <a:r>
              <a:rPr lang="de-DE" sz="900"/>
              <a:t>Last modified: 03.07.2021</a:t>
            </a:r>
          </a:p>
          <a:p>
            <a:r>
              <a:rPr lang="de-DE" sz="900"/>
              <a:t>Revision: d89sdjd</a:t>
            </a:r>
          </a:p>
        </p:txBody>
      </p:sp>
      <p:sp>
        <p:nvSpPr>
          <p:cNvPr id="79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77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Window border"/>
          <p:cNvSpPr/>
          <p:nvPr/>
        </p:nvSpPr>
        <p:spPr>
          <a:xfrm>
            <a:off x="581" y="0"/>
            <a:ext cx="91423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pic>
        <p:nvPicPr>
          <p:cNvPr id="41" name="3d mode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37" y="915566"/>
            <a:ext cx="4039207" cy="3564006"/>
          </a:xfrm>
          <a:prstGeom prst="rect">
            <a:avLst/>
          </a:prstGeom>
        </p:spPr>
      </p:pic>
      <p:sp>
        <p:nvSpPr>
          <p:cNvPr id="5" name="Top panel"/>
          <p:cNvSpPr/>
          <p:nvPr/>
        </p:nvSpPr>
        <p:spPr>
          <a:xfrm>
            <a:off x="3" y="1"/>
            <a:ext cx="9142880" cy="313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Status bar"/>
          <p:cNvSpPr/>
          <p:nvPr/>
        </p:nvSpPr>
        <p:spPr>
          <a:xfrm>
            <a:off x="-2" y="4948014"/>
            <a:ext cx="9142883" cy="195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      Select your part design command.</a:t>
            </a:r>
          </a:p>
        </p:txBody>
      </p:sp>
      <p:sp>
        <p:nvSpPr>
          <p:cNvPr id="10" name="Tool bar"/>
          <p:cNvSpPr/>
          <p:nvPr/>
        </p:nvSpPr>
        <p:spPr>
          <a:xfrm>
            <a:off x="8748466" y="313768"/>
            <a:ext cx="394416" cy="46342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Document tree"/>
          <p:cNvSpPr txBox="1"/>
          <p:nvPr/>
        </p:nvSpPr>
        <p:spPr>
          <a:xfrm>
            <a:off x="-8080" y="483518"/>
            <a:ext cx="1611265" cy="1477328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de-DE" sz="900"/>
              <a:t>    Revolve</a:t>
            </a:r>
          </a:p>
          <a:p>
            <a:r>
              <a:rPr lang="de-DE" sz="900"/>
              <a:t>            Sketch</a:t>
            </a:r>
          </a:p>
          <a:p>
            <a:r>
              <a:rPr lang="de-DE" sz="900"/>
              <a:t>    Plane</a:t>
            </a:r>
          </a:p>
          <a:p>
            <a:r>
              <a:rPr lang="de-DE" sz="900"/>
              <a:t>    Pad</a:t>
            </a:r>
          </a:p>
          <a:p>
            <a:r>
              <a:rPr lang="de-DE" sz="900"/>
              <a:t>        Sketch001</a:t>
            </a:r>
          </a:p>
          <a:p>
            <a:r>
              <a:rPr lang="de-DE" sz="900"/>
              <a:t>    Pad001</a:t>
            </a:r>
          </a:p>
          <a:p>
            <a:r>
              <a:rPr lang="de-DE" sz="900"/>
              <a:t>        Sketch002</a:t>
            </a:r>
          </a:p>
          <a:p>
            <a:r>
              <a:rPr lang="de-DE" sz="900"/>
              <a:t>    Sketch003</a:t>
            </a:r>
          </a:p>
          <a:p>
            <a:endParaRPr lang="de-DE" sz="900"/>
          </a:p>
          <a:p>
            <a:endParaRPr lang="de-DE" sz="900"/>
          </a:p>
        </p:txBody>
      </p:sp>
      <p:grpSp>
        <p:nvGrpSpPr>
          <p:cNvPr id="28" name="Part tab"/>
          <p:cNvGrpSpPr/>
          <p:nvPr/>
        </p:nvGrpSpPr>
        <p:grpSpPr>
          <a:xfrm>
            <a:off x="1958424" y="106500"/>
            <a:ext cx="792088" cy="207268"/>
            <a:chOff x="683568" y="106499"/>
            <a:chExt cx="792088" cy="207268"/>
          </a:xfrm>
        </p:grpSpPr>
        <p:sp>
          <p:nvSpPr>
            <p:cNvPr id="18" name="Auf der gleichen Seite des Rechtecks liegende Ecken abrunden 17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Bearing …</a:t>
              </a:r>
            </a:p>
          </p:txBody>
        </p:sp>
        <p:sp>
          <p:nvSpPr>
            <p:cNvPr id="19" name="Multiplizieren 18"/>
            <p:cNvSpPr/>
            <p:nvPr/>
          </p:nvSpPr>
          <p:spPr>
            <a:xfrm>
              <a:off x="1320846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Part tab"/>
          <p:cNvGrpSpPr/>
          <p:nvPr/>
        </p:nvGrpSpPr>
        <p:grpSpPr>
          <a:xfrm>
            <a:off x="2801975" y="106500"/>
            <a:ext cx="792088" cy="207268"/>
            <a:chOff x="683568" y="106499"/>
            <a:chExt cx="792088" cy="207268"/>
          </a:xfrm>
        </p:grpSpPr>
        <p:sp>
          <p:nvSpPr>
            <p:cNvPr id="31" name="Auf der gleichen Seite des Rechtecks liegende Ecken abrunden 30"/>
            <p:cNvSpPr/>
            <p:nvPr/>
          </p:nvSpPr>
          <p:spPr>
            <a:xfrm>
              <a:off x="683568" y="106499"/>
              <a:ext cx="792088" cy="207268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Part2</a:t>
              </a:r>
            </a:p>
          </p:txBody>
        </p:sp>
        <p:sp>
          <p:nvSpPr>
            <p:cNvPr id="32" name="Multiplizieren 31"/>
            <p:cNvSpPr/>
            <p:nvPr/>
          </p:nvSpPr>
          <p:spPr>
            <a:xfrm>
              <a:off x="1316545" y="159466"/>
              <a:ext cx="93155" cy="97742"/>
            </a:xfrm>
            <a:prstGeom prst="mathMultipl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New tab"/>
          <p:cNvSpPr/>
          <p:nvPr/>
        </p:nvSpPr>
        <p:spPr>
          <a:xfrm>
            <a:off x="3686616" y="156814"/>
            <a:ext cx="102762" cy="10276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27" name="File options"/>
          <p:cNvGrpSpPr/>
          <p:nvPr/>
        </p:nvGrpSpPr>
        <p:grpSpPr>
          <a:xfrm>
            <a:off x="1316774" y="88181"/>
            <a:ext cx="542387" cy="147076"/>
            <a:chOff x="86958" y="137701"/>
            <a:chExt cx="433568" cy="117567"/>
          </a:xfrm>
        </p:grpSpPr>
        <p:pic>
          <p:nvPicPr>
            <p:cNvPr id="20" name="Save fil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8" y="152344"/>
              <a:ext cx="102924" cy="102924"/>
            </a:xfrm>
            <a:prstGeom prst="rect">
              <a:avLst/>
            </a:prstGeom>
          </p:spPr>
        </p:pic>
        <p:pic>
          <p:nvPicPr>
            <p:cNvPr id="21" name="New file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52344"/>
              <a:ext cx="101903" cy="101903"/>
            </a:xfrm>
            <a:prstGeom prst="rect">
              <a:avLst/>
            </a:prstGeom>
          </p:spPr>
        </p:pic>
        <p:pic>
          <p:nvPicPr>
            <p:cNvPr id="22" name="Open file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959" y="137701"/>
              <a:ext cx="117567" cy="117567"/>
            </a:xfrm>
            <a:prstGeom prst="rect">
              <a:avLst/>
            </a:prstGeom>
          </p:spPr>
        </p:pic>
      </p:grpSp>
      <p:pic>
        <p:nvPicPr>
          <p:cNvPr id="23" name="Setting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84" y="66826"/>
            <a:ext cx="180114" cy="180114"/>
          </a:xfrm>
          <a:prstGeom prst="rect">
            <a:avLst/>
          </a:prstGeom>
        </p:spPr>
      </p:pic>
      <p:grpSp>
        <p:nvGrpSpPr>
          <p:cNvPr id="36" name="Login"/>
          <p:cNvGrpSpPr/>
          <p:nvPr/>
        </p:nvGrpSpPr>
        <p:grpSpPr>
          <a:xfrm>
            <a:off x="7893652" y="46303"/>
            <a:ext cx="600834" cy="230832"/>
            <a:chOff x="8119524" y="38763"/>
            <a:chExt cx="600834" cy="230832"/>
          </a:xfrm>
        </p:grpSpPr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226" y="65613"/>
              <a:ext cx="177132" cy="177132"/>
            </a:xfrm>
            <a:prstGeom prst="rect">
              <a:avLst/>
            </a:prstGeom>
          </p:spPr>
        </p:pic>
        <p:sp>
          <p:nvSpPr>
            <p:cNvPr id="35" name="Textfeld 34"/>
            <p:cNvSpPr txBox="1"/>
            <p:nvPr/>
          </p:nvSpPr>
          <p:spPr>
            <a:xfrm>
              <a:off x="8119524" y="38763"/>
              <a:ext cx="5122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/>
                <a:t>Login</a:t>
              </a:r>
              <a:endParaRPr lang="de-DE" sz="900"/>
            </a:p>
          </p:txBody>
        </p:sp>
      </p:grpSp>
      <p:pic>
        <p:nvPicPr>
          <p:cNvPr id="37" name="Post to Hub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36" y="73153"/>
            <a:ext cx="156884" cy="156884"/>
          </a:xfrm>
          <a:prstGeom prst="rect">
            <a:avLst/>
          </a:prstGeom>
        </p:spPr>
      </p:pic>
      <p:pic>
        <p:nvPicPr>
          <p:cNvPr id="40" name="Help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2" y="72054"/>
            <a:ext cx="170878" cy="170878"/>
          </a:xfrm>
          <a:prstGeom prst="rect">
            <a:avLst/>
          </a:prstGeom>
        </p:spPr>
      </p:pic>
      <p:sp>
        <p:nvSpPr>
          <p:cNvPr id="42" name="Part"/>
          <p:cNvSpPr/>
          <p:nvPr/>
        </p:nvSpPr>
        <p:spPr>
          <a:xfrm>
            <a:off x="582" y="316024"/>
            <a:ext cx="1602604" cy="1674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>
                <a:solidFill>
                  <a:schemeClr val="tx1"/>
                </a:solidFill>
              </a:rPr>
              <a:t>Part</a:t>
            </a:r>
            <a:endParaRPr lang="de-DE" sz="900">
              <a:solidFill>
                <a:schemeClr val="tx1"/>
              </a:solidFill>
            </a:endParaRPr>
          </a:p>
        </p:txBody>
      </p:sp>
      <p:sp>
        <p:nvSpPr>
          <p:cNvPr id="44" name="Window Resizer"/>
          <p:cNvSpPr/>
          <p:nvPr/>
        </p:nvSpPr>
        <p:spPr>
          <a:xfrm rot="16200000">
            <a:off x="9036098" y="5036716"/>
            <a:ext cx="106783" cy="10678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grpSp>
        <p:nvGrpSpPr>
          <p:cNvPr id="46" name="Command icons"/>
          <p:cNvGrpSpPr/>
          <p:nvPr/>
        </p:nvGrpSpPr>
        <p:grpSpPr>
          <a:xfrm>
            <a:off x="8843515" y="398643"/>
            <a:ext cx="220810" cy="1957084"/>
            <a:chOff x="8843515" y="398642"/>
            <a:chExt cx="220810" cy="1957084"/>
          </a:xfrm>
        </p:grpSpPr>
        <p:sp>
          <p:nvSpPr>
            <p:cNvPr id="43" name="Abgerundetes Rechteck 42"/>
            <p:cNvSpPr/>
            <p:nvPr/>
          </p:nvSpPr>
          <p:spPr>
            <a:xfrm>
              <a:off x="8843515" y="3986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8843515" y="69954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8843515" y="98757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8843515" y="1275606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8843515" y="1563638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8843515" y="1852834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8848301" y="2139702"/>
              <a:ext cx="216024" cy="21602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Module selector"/>
          <p:cNvGrpSpPr/>
          <p:nvPr/>
        </p:nvGrpSpPr>
        <p:grpSpPr>
          <a:xfrm>
            <a:off x="323528" y="-277"/>
            <a:ext cx="864096" cy="314045"/>
            <a:chOff x="323528" y="-278"/>
            <a:chExt cx="864096" cy="314045"/>
          </a:xfrm>
        </p:grpSpPr>
        <p:sp>
          <p:nvSpPr>
            <p:cNvPr id="55" name="Rechtwinkliges Dreieck 54"/>
            <p:cNvSpPr/>
            <p:nvPr/>
          </p:nvSpPr>
          <p:spPr>
            <a:xfrm rot="18900000">
              <a:off x="1044705" y="122223"/>
              <a:ext cx="58744" cy="58744"/>
            </a:xfrm>
            <a:prstGeom prst="rt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323528" y="-278"/>
              <a:ext cx="864096" cy="31404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900">
                  <a:solidFill>
                    <a:schemeClr val="tx1"/>
                  </a:solidFill>
                </a:rPr>
                <a:t>Part Design</a:t>
              </a:r>
            </a:p>
          </p:txBody>
        </p:sp>
      </p:grpSp>
      <p:grpSp>
        <p:nvGrpSpPr>
          <p:cNvPr id="87" name="Command window" hidden="1"/>
          <p:cNvGrpSpPr/>
          <p:nvPr/>
        </p:nvGrpSpPr>
        <p:grpSpPr>
          <a:xfrm>
            <a:off x="6660233" y="313767"/>
            <a:ext cx="2088232" cy="4634246"/>
            <a:chOff x="6660232" y="313767"/>
            <a:chExt cx="2088232" cy="4634246"/>
          </a:xfrm>
        </p:grpSpPr>
        <p:sp>
          <p:nvSpPr>
            <p:cNvPr id="6" name="Window"/>
            <p:cNvSpPr/>
            <p:nvPr/>
          </p:nvSpPr>
          <p:spPr>
            <a:xfrm>
              <a:off x="6660232" y="313767"/>
              <a:ext cx="2088232" cy="4634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ommand header"/>
            <p:cNvSpPr/>
            <p:nvPr/>
          </p:nvSpPr>
          <p:spPr>
            <a:xfrm>
              <a:off x="6660232" y="313767"/>
              <a:ext cx="2088232" cy="19288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>
                  <a:solidFill>
                    <a:schemeClr val="tx1"/>
                  </a:solidFill>
                </a:rPr>
                <a:t>Pad</a:t>
              </a:r>
              <a:endParaRPr lang="de-DE" sz="900">
                <a:solidFill>
                  <a:schemeClr val="tx1"/>
                </a:solidFill>
              </a:endParaRPr>
            </a:p>
          </p:txBody>
        </p:sp>
        <p:grpSp>
          <p:nvGrpSpPr>
            <p:cNvPr id="86" name="Command windows content"/>
            <p:cNvGrpSpPr/>
            <p:nvPr/>
          </p:nvGrpSpPr>
          <p:grpSpPr>
            <a:xfrm>
              <a:off x="6660232" y="555526"/>
              <a:ext cx="1987247" cy="4297344"/>
              <a:chOff x="6660232" y="555526"/>
              <a:chExt cx="1987247" cy="4297344"/>
            </a:xfrm>
          </p:grpSpPr>
          <p:sp>
            <p:nvSpPr>
              <p:cNvPr id="61" name="Abgerundetes Rechteck 60"/>
              <p:cNvSpPr/>
              <p:nvPr/>
            </p:nvSpPr>
            <p:spPr>
              <a:xfrm>
                <a:off x="6817636" y="4659982"/>
                <a:ext cx="864096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62" name="Abgerundetes Rechteck 61"/>
              <p:cNvSpPr/>
              <p:nvPr/>
            </p:nvSpPr>
            <p:spPr>
              <a:xfrm>
                <a:off x="7821968" y="465998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63" name="Abgerundetes Rechteck 62"/>
              <p:cNvSpPr/>
              <p:nvPr/>
            </p:nvSpPr>
            <p:spPr>
              <a:xfrm>
                <a:off x="7821967" y="567094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4" name="Rechtwinkliges Dreieck 63"/>
              <p:cNvSpPr/>
              <p:nvPr/>
            </p:nvSpPr>
            <p:spPr>
              <a:xfrm rot="18900000">
                <a:off x="8508749" y="626722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6660232" y="555526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Mode</a:t>
                </a:r>
              </a:p>
            </p:txBody>
          </p:sp>
          <p:sp>
            <p:nvSpPr>
              <p:cNvPr id="66" name="Abgerundetes Rechteck 65"/>
              <p:cNvSpPr/>
              <p:nvPr/>
            </p:nvSpPr>
            <p:spPr>
              <a:xfrm>
                <a:off x="7821968" y="853345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Dimension</a:t>
                </a:r>
              </a:p>
            </p:txBody>
          </p:sp>
          <p:sp>
            <p:nvSpPr>
              <p:cNvPr id="67" name="Rechtwinkliges Dreieck 66"/>
              <p:cNvSpPr/>
              <p:nvPr/>
            </p:nvSpPr>
            <p:spPr>
              <a:xfrm rot="18900000">
                <a:off x="8508750" y="912973"/>
                <a:ext cx="61837" cy="61837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6660233" y="841777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Type</a:t>
                </a:r>
              </a:p>
            </p:txBody>
          </p:sp>
          <p:sp>
            <p:nvSpPr>
              <p:cNvPr id="73" name="Abgerundetes Rechteck 72"/>
              <p:cNvSpPr/>
              <p:nvPr/>
            </p:nvSpPr>
            <p:spPr>
              <a:xfrm>
                <a:off x="7821968" y="1118722"/>
                <a:ext cx="825511" cy="192888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900">
                    <a:solidFill>
                      <a:schemeClr val="tx1"/>
                    </a:solidFill>
                  </a:rPr>
                  <a:t>10,00 mm</a:t>
                </a:r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6660233" y="1107154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Length</a:t>
                </a:r>
              </a:p>
            </p:txBody>
          </p:sp>
          <p:sp>
            <p:nvSpPr>
              <p:cNvPr id="81" name="Abgerundetes Rechteck 80"/>
              <p:cNvSpPr/>
              <p:nvPr/>
            </p:nvSpPr>
            <p:spPr>
              <a:xfrm>
                <a:off x="6747176" y="1462448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Textfeld 81"/>
              <p:cNvSpPr txBox="1"/>
              <p:nvPr/>
            </p:nvSpPr>
            <p:spPr>
              <a:xfrm>
                <a:off x="6817636" y="1383618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Reverse direction</a:t>
                </a:r>
              </a:p>
            </p:txBody>
          </p:sp>
          <p:sp>
            <p:nvSpPr>
              <p:cNvPr id="83" name="Abgerundetes Rechteck 82"/>
              <p:cNvSpPr/>
              <p:nvPr/>
            </p:nvSpPr>
            <p:spPr>
              <a:xfrm>
                <a:off x="6747176" y="1693280"/>
                <a:ext cx="73172" cy="73172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Textfeld 83"/>
              <p:cNvSpPr txBox="1"/>
              <p:nvPr/>
            </p:nvSpPr>
            <p:spPr>
              <a:xfrm>
                <a:off x="6817636" y="1614450"/>
                <a:ext cx="11617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00"/>
                  <a:t>Symmetric to plane</a:t>
                </a:r>
              </a:p>
            </p:txBody>
          </p:sp>
        </p:grpSp>
      </p:grpSp>
      <p:sp>
        <p:nvSpPr>
          <p:cNvPr id="85" name="Rechtwinkliges Dreieck 84"/>
          <p:cNvSpPr/>
          <p:nvPr/>
        </p:nvSpPr>
        <p:spPr>
          <a:xfrm rot="8100000">
            <a:off x="96114" y="5031463"/>
            <a:ext cx="57963" cy="57963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  <p:sp>
        <p:nvSpPr>
          <p:cNvPr id="59" name="Status bar"/>
          <p:cNvSpPr/>
          <p:nvPr/>
        </p:nvSpPr>
        <p:spPr>
          <a:xfrm>
            <a:off x="7249686" y="313768"/>
            <a:ext cx="1894315" cy="46342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t"/>
          <a:lstStyle/>
          <a:p>
            <a:endParaRPr lang="de-DE" sz="800" b="1">
              <a:solidFill>
                <a:schemeClr val="tx1"/>
              </a:solidFill>
            </a:endParaRPr>
          </a:p>
        </p:txBody>
      </p:sp>
      <p:sp>
        <p:nvSpPr>
          <p:cNvPr id="60" name="Status bar"/>
          <p:cNvSpPr/>
          <p:nvPr/>
        </p:nvSpPr>
        <p:spPr>
          <a:xfrm>
            <a:off x="7249686" y="567577"/>
            <a:ext cx="1894315" cy="300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Save…</a:t>
            </a:r>
          </a:p>
        </p:txBody>
      </p:sp>
      <p:sp>
        <p:nvSpPr>
          <p:cNvPr id="71" name="Status bar"/>
          <p:cNvSpPr/>
          <p:nvPr/>
        </p:nvSpPr>
        <p:spPr>
          <a:xfrm>
            <a:off x="7249686" y="903451"/>
            <a:ext cx="1894315" cy="3001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Save as…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7380313" y="4657768"/>
            <a:ext cx="1637595" cy="1928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r>
              <a:rPr lang="de-DE" sz="90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76" name="Status bar"/>
          <p:cNvSpPr/>
          <p:nvPr/>
        </p:nvSpPr>
        <p:spPr>
          <a:xfrm>
            <a:off x="7249682" y="1240872"/>
            <a:ext cx="1894315" cy="300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Open…</a:t>
            </a:r>
          </a:p>
        </p:txBody>
      </p:sp>
      <p:sp>
        <p:nvSpPr>
          <p:cNvPr id="77" name="Status bar"/>
          <p:cNvSpPr/>
          <p:nvPr/>
        </p:nvSpPr>
        <p:spPr>
          <a:xfrm>
            <a:off x="7249683" y="1574419"/>
            <a:ext cx="1894315" cy="300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Addon manager</a:t>
            </a:r>
          </a:p>
        </p:txBody>
      </p:sp>
      <p:sp>
        <p:nvSpPr>
          <p:cNvPr id="78" name="Status bar"/>
          <p:cNvSpPr/>
          <p:nvPr/>
        </p:nvSpPr>
        <p:spPr>
          <a:xfrm>
            <a:off x="7249684" y="1910292"/>
            <a:ext cx="1894315" cy="300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Dark mode: On</a:t>
            </a:r>
          </a:p>
        </p:txBody>
      </p:sp>
      <p:sp>
        <p:nvSpPr>
          <p:cNvPr id="79" name="Status bar"/>
          <p:cNvSpPr/>
          <p:nvPr/>
        </p:nvSpPr>
        <p:spPr>
          <a:xfrm>
            <a:off x="7249685" y="2247714"/>
            <a:ext cx="1894315" cy="3001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de-DE" sz="800">
                <a:solidFill>
                  <a:schemeClr val="tx1"/>
                </a:solidFill>
              </a:rPr>
              <a:t>Advanced settings…</a:t>
            </a:r>
          </a:p>
        </p:txBody>
      </p:sp>
      <p:sp>
        <p:nvSpPr>
          <p:cNvPr id="89" name="Part"/>
          <p:cNvSpPr/>
          <p:nvPr/>
        </p:nvSpPr>
        <p:spPr>
          <a:xfrm>
            <a:off x="7253381" y="313768"/>
            <a:ext cx="1890620" cy="1570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r>
              <a:rPr lang="en-US" sz="900" b="1">
                <a:solidFill>
                  <a:schemeClr val="tx1"/>
                </a:solidFill>
              </a:rPr>
              <a:t>Settings</a:t>
            </a:r>
            <a:endParaRPr lang="de-DE" sz="900" b="1">
              <a:solidFill>
                <a:schemeClr val="tx1"/>
              </a:solidFill>
            </a:endParaRPr>
          </a:p>
        </p:txBody>
      </p:sp>
      <p:sp>
        <p:nvSpPr>
          <p:cNvPr id="90" name="Window border"/>
          <p:cNvSpPr/>
          <p:nvPr/>
        </p:nvSpPr>
        <p:spPr>
          <a:xfrm>
            <a:off x="581" y="1"/>
            <a:ext cx="9130418" cy="5131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spcCol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2822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Microsoft Office PowerPoint</Application>
  <PresentationFormat>Bildschirmpräsentation (16:9)</PresentationFormat>
  <Paragraphs>490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FreeCAD-GUI-for-beginners</dc:title>
  <dc:creator>Aleksander Sadowski</dc:creator>
  <cp:lastModifiedBy>Aleksander</cp:lastModifiedBy>
  <cp:revision>202</cp:revision>
  <dcterms:created xsi:type="dcterms:W3CDTF">2021-07-03T11:52:22Z</dcterms:created>
  <dcterms:modified xsi:type="dcterms:W3CDTF">2021-09-03T09:03:13Z</dcterms:modified>
</cp:coreProperties>
</file>