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41" autoAdjust="0"/>
  </p:normalViewPr>
  <p:slideViewPr>
    <p:cSldViewPr snapToGrid="0">
      <p:cViewPr varScale="1">
        <p:scale>
          <a:sx n="87" d="100"/>
          <a:sy n="87" d="100"/>
        </p:scale>
        <p:origin x="696" y="90"/>
      </p:cViewPr>
      <p:guideLst/>
    </p:cSldViewPr>
  </p:slideViewPr>
  <p:outlineViewPr>
    <p:cViewPr>
      <p:scale>
        <a:sx n="33" d="100"/>
        <a:sy n="33" d="100"/>
      </p:scale>
      <p:origin x="0" y="-4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A9802-7BD6-486D-AE04-D236D1E106C7}" type="datetimeFigureOut">
              <a:rPr lang="lv-LV" smtClean="0"/>
              <a:t>10.01.2020</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94CF9-313E-4F16-BBBB-C12F9BF160DB}" type="slidenum">
              <a:rPr lang="lv-LV" smtClean="0"/>
              <a:t>‹#›</a:t>
            </a:fld>
            <a:endParaRPr lang="lv-LV"/>
          </a:p>
        </p:txBody>
      </p:sp>
    </p:spTree>
    <p:extLst>
      <p:ext uri="{BB962C8B-B14F-4D97-AF65-F5344CB8AC3E}">
        <p14:creationId xmlns:p14="http://schemas.microsoft.com/office/powerpoint/2010/main" val="35764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432B31-59E4-454A-ABE8-85B5A43A2E47}"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54837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CB01F95-5EDB-4BE8-9213-42B8CC1C92C5}" type="datetime1">
              <a:rPr lang="lv-LV" smtClean="0"/>
              <a:t>10.01.2020</a:t>
            </a:fld>
            <a:endParaRPr lang="lv-LV"/>
          </a:p>
        </p:txBody>
      </p:sp>
      <p:sp>
        <p:nvSpPr>
          <p:cNvPr id="6" name="Footer Placeholder 5"/>
          <p:cNvSpPr>
            <a:spLocks noGrp="1"/>
          </p:cNvSpPr>
          <p:nvPr>
            <p:ph type="ftr" sz="quarter" idx="11"/>
          </p:nvPr>
        </p:nvSpPr>
        <p:spPr/>
        <p:txBody>
          <a:bodyPr/>
          <a:lstStyle/>
          <a:p>
            <a:r>
              <a:rPr lang="lv-LV" smtClean="0"/>
              <a:t>Alekss Pauls</a:t>
            </a:r>
            <a:endParaRPr lang="lv-LV"/>
          </a:p>
        </p:txBody>
      </p:sp>
      <p:sp>
        <p:nvSpPr>
          <p:cNvPr id="7" name="Slide Number Placeholder 6"/>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353989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43323BB-E736-40DC-A8CD-79F43AF9E29C}"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82038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13D84C9-6C83-42C2-8044-07293E658D5A}"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943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6FD21-D968-451F-9908-E6611C7FA58D}"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321294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39BC6-D9CF-4EA9-AD47-DFEE38E52A52}" type="datetime1">
              <a:rPr lang="lv-LV" smtClean="0"/>
              <a:t>10.01.2020</a:t>
            </a:fld>
            <a:endParaRPr lang="lv-LV"/>
          </a:p>
        </p:txBody>
      </p:sp>
      <p:sp>
        <p:nvSpPr>
          <p:cNvPr id="4"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67870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2606B8-119F-47B8-9C49-8BE7B0931536}" type="datetime1">
              <a:rPr lang="lv-LV" smtClean="0"/>
              <a:t>10.01.2020</a:t>
            </a:fld>
            <a:endParaRPr lang="lv-LV"/>
          </a:p>
        </p:txBody>
      </p:sp>
      <p:sp>
        <p:nvSpPr>
          <p:cNvPr id="4"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391691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17E8DC-385C-40E4-8198-E54B5DE138DB}"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1457571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2824DF-5BD2-4AB4-9624-B0CAEC42EFF0}"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5834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2FB0E8-0DDD-4A24-9FCE-278725890D7F}"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88211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440B2D-F226-4352-B61A-273B2967FFFF}" type="datetime1">
              <a:rPr lang="lv-LV" smtClean="0"/>
              <a:t>10.01.2020</a:t>
            </a:fld>
            <a:endParaRPr lang="lv-LV"/>
          </a:p>
        </p:txBody>
      </p:sp>
      <p:sp>
        <p:nvSpPr>
          <p:cNvPr id="5" name="Footer Placeholder 4"/>
          <p:cNvSpPr>
            <a:spLocks noGrp="1"/>
          </p:cNvSpPr>
          <p:nvPr>
            <p:ph type="ftr" sz="quarter" idx="11"/>
          </p:nvPr>
        </p:nvSpPr>
        <p:spPr/>
        <p:txBody>
          <a:bodyPr/>
          <a:lstStyle/>
          <a:p>
            <a:r>
              <a:rPr lang="lv-LV" smtClean="0"/>
              <a:t>Alekss Pauls</a:t>
            </a:r>
            <a:endParaRPr lang="lv-LV"/>
          </a:p>
        </p:txBody>
      </p:sp>
      <p:sp>
        <p:nvSpPr>
          <p:cNvPr id="6" name="Slide Number Placeholder 5"/>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52754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6CC342-2E73-46B8-92B2-CE010074E101}" type="datetime1">
              <a:rPr lang="lv-LV" smtClean="0"/>
              <a:t>10.01.2020</a:t>
            </a:fld>
            <a:endParaRPr lang="lv-LV"/>
          </a:p>
        </p:txBody>
      </p:sp>
      <p:sp>
        <p:nvSpPr>
          <p:cNvPr id="6" name="Footer Placeholder 5"/>
          <p:cNvSpPr>
            <a:spLocks noGrp="1"/>
          </p:cNvSpPr>
          <p:nvPr>
            <p:ph type="ftr" sz="quarter" idx="11"/>
          </p:nvPr>
        </p:nvSpPr>
        <p:spPr/>
        <p:txBody>
          <a:bodyPr/>
          <a:lstStyle/>
          <a:p>
            <a:r>
              <a:rPr lang="lv-LV" smtClean="0"/>
              <a:t>Alekss Pauls</a:t>
            </a:r>
            <a:endParaRPr lang="lv-LV"/>
          </a:p>
        </p:txBody>
      </p:sp>
      <p:sp>
        <p:nvSpPr>
          <p:cNvPr id="7" name="Slide Number Placeholder 6"/>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372879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C69299-1480-42AE-93AC-92EB125FEE84}" type="datetime1">
              <a:rPr lang="lv-LV" smtClean="0"/>
              <a:t>10.01.2020</a:t>
            </a:fld>
            <a:endParaRPr lang="lv-LV"/>
          </a:p>
        </p:txBody>
      </p:sp>
      <p:sp>
        <p:nvSpPr>
          <p:cNvPr id="8" name="Footer Placeholder 7"/>
          <p:cNvSpPr>
            <a:spLocks noGrp="1"/>
          </p:cNvSpPr>
          <p:nvPr>
            <p:ph type="ftr" sz="quarter" idx="11"/>
          </p:nvPr>
        </p:nvSpPr>
        <p:spPr/>
        <p:txBody>
          <a:bodyPr/>
          <a:lstStyle/>
          <a:p>
            <a:r>
              <a:rPr lang="lv-LV" smtClean="0"/>
              <a:t>Alekss Pauls</a:t>
            </a:r>
            <a:endParaRPr lang="lv-LV"/>
          </a:p>
        </p:txBody>
      </p:sp>
      <p:sp>
        <p:nvSpPr>
          <p:cNvPr id="9" name="Slide Number Placeholder 8"/>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57698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9DF6986-80EB-4709-9318-9388E970F9E6}" type="datetime1">
              <a:rPr lang="lv-LV" smtClean="0"/>
              <a:t>10.01.2020</a:t>
            </a:fld>
            <a:endParaRPr lang="lv-LV"/>
          </a:p>
        </p:txBody>
      </p:sp>
      <p:sp>
        <p:nvSpPr>
          <p:cNvPr id="5" name="Footer Placeholder 3"/>
          <p:cNvSpPr>
            <a:spLocks noGrp="1"/>
          </p:cNvSpPr>
          <p:nvPr>
            <p:ph type="ftr" sz="quarter" idx="11"/>
          </p:nvPr>
        </p:nvSpPr>
        <p:spPr/>
        <p:txBody>
          <a:bodyPr/>
          <a:lstStyle/>
          <a:p>
            <a:r>
              <a:rPr lang="lv-LV" smtClean="0"/>
              <a:t>Alekss Pauls</a:t>
            </a:r>
            <a:endParaRPr lang="lv-LV"/>
          </a:p>
        </p:txBody>
      </p:sp>
      <p:sp>
        <p:nvSpPr>
          <p:cNvPr id="6" name="Slide Number Placeholder 4"/>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412401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C910EE-6B53-4238-B51C-ED9C27ABB3C9}" type="datetime1">
              <a:rPr lang="lv-LV" smtClean="0"/>
              <a:t>10.01.2020</a:t>
            </a:fld>
            <a:endParaRPr lang="lv-LV"/>
          </a:p>
        </p:txBody>
      </p:sp>
      <p:sp>
        <p:nvSpPr>
          <p:cNvPr id="5" name="Footer Placeholder 2"/>
          <p:cNvSpPr>
            <a:spLocks noGrp="1"/>
          </p:cNvSpPr>
          <p:nvPr>
            <p:ph type="ftr" sz="quarter" idx="11"/>
          </p:nvPr>
        </p:nvSpPr>
        <p:spPr/>
        <p:txBody>
          <a:bodyPr/>
          <a:lstStyle/>
          <a:p>
            <a:r>
              <a:rPr lang="lv-LV" smtClean="0"/>
              <a:t>Alekss Pauls</a:t>
            </a:r>
            <a:endParaRPr lang="lv-LV"/>
          </a:p>
        </p:txBody>
      </p:sp>
      <p:sp>
        <p:nvSpPr>
          <p:cNvPr id="6" name="Slide Number Placeholder 3"/>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333381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BA71BA0-B85A-4143-A585-5D865C5CF4EC}" type="datetime1">
              <a:rPr lang="lv-LV" smtClean="0"/>
              <a:t>10.01.2020</a:t>
            </a:fld>
            <a:endParaRPr lang="lv-LV"/>
          </a:p>
        </p:txBody>
      </p:sp>
      <p:sp>
        <p:nvSpPr>
          <p:cNvPr id="5" name="Footer Placeholder 5"/>
          <p:cNvSpPr>
            <a:spLocks noGrp="1"/>
          </p:cNvSpPr>
          <p:nvPr>
            <p:ph type="ftr" sz="quarter" idx="11"/>
          </p:nvPr>
        </p:nvSpPr>
        <p:spPr/>
        <p:txBody>
          <a:bodyPr/>
          <a:lstStyle/>
          <a:p>
            <a:r>
              <a:rPr lang="lv-LV" smtClean="0"/>
              <a:t>Alekss Pauls</a:t>
            </a:r>
            <a:endParaRPr lang="lv-LV"/>
          </a:p>
        </p:txBody>
      </p:sp>
      <p:sp>
        <p:nvSpPr>
          <p:cNvPr id="6" name="Slide Number Placeholder 6"/>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86032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8E6BB6-12E1-4F9F-B3FA-E344D9F93829}" type="datetime1">
              <a:rPr lang="lv-LV" smtClean="0"/>
              <a:t>10.01.2020</a:t>
            </a:fld>
            <a:endParaRPr lang="lv-LV"/>
          </a:p>
        </p:txBody>
      </p:sp>
      <p:sp>
        <p:nvSpPr>
          <p:cNvPr id="6" name="Footer Placeholder 5"/>
          <p:cNvSpPr>
            <a:spLocks noGrp="1"/>
          </p:cNvSpPr>
          <p:nvPr>
            <p:ph type="ftr" sz="quarter" idx="11"/>
          </p:nvPr>
        </p:nvSpPr>
        <p:spPr/>
        <p:txBody>
          <a:bodyPr/>
          <a:lstStyle/>
          <a:p>
            <a:r>
              <a:rPr lang="lv-LV" smtClean="0"/>
              <a:t>Alekss Pauls</a:t>
            </a:r>
            <a:endParaRPr lang="lv-LV"/>
          </a:p>
        </p:txBody>
      </p:sp>
      <p:sp>
        <p:nvSpPr>
          <p:cNvPr id="7" name="Slide Number Placeholder 6"/>
          <p:cNvSpPr>
            <a:spLocks noGrp="1"/>
          </p:cNvSpPr>
          <p:nvPr>
            <p:ph type="sldNum" sz="quarter" idx="12"/>
          </p:nvPr>
        </p:nvSpPr>
        <p:spPr/>
        <p:txBody>
          <a:bodyPr/>
          <a:lstStyle/>
          <a:p>
            <a:fld id="{78059E37-031F-403B-B32A-FCF3E7E86C1E}" type="slidenum">
              <a:rPr lang="lv-LV" smtClean="0"/>
              <a:t>‹#›</a:t>
            </a:fld>
            <a:endParaRPr lang="lv-LV"/>
          </a:p>
        </p:txBody>
      </p:sp>
    </p:spTree>
    <p:extLst>
      <p:ext uri="{BB962C8B-B14F-4D97-AF65-F5344CB8AC3E}">
        <p14:creationId xmlns:p14="http://schemas.microsoft.com/office/powerpoint/2010/main" val="259013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7FDA1A-0B6B-4191-8266-9706E29627A0}" type="datetime1">
              <a:rPr lang="lv-LV" smtClean="0"/>
              <a:t>10.01.2020</a:t>
            </a:fld>
            <a:endParaRPr lang="lv-LV"/>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lv-LV" smtClean="0"/>
              <a:t>Alekss Pauls</a:t>
            </a:r>
            <a:endParaRPr lang="lv-LV"/>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059E37-031F-403B-B32A-FCF3E7E86C1E}" type="slidenum">
              <a:rPr lang="lv-LV" smtClean="0"/>
              <a:t>‹#›</a:t>
            </a:fld>
            <a:endParaRPr lang="lv-LV"/>
          </a:p>
        </p:txBody>
      </p:sp>
    </p:spTree>
    <p:extLst>
      <p:ext uri="{BB962C8B-B14F-4D97-AF65-F5344CB8AC3E}">
        <p14:creationId xmlns:p14="http://schemas.microsoft.com/office/powerpoint/2010/main" val="27441165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lv.wikipedia.org/wiki/Jap%C4%81na" TargetMode="External"/><Relationship Id="rId3" Type="http://schemas.openxmlformats.org/officeDocument/2006/relationships/hyperlink" Target="https://lv.wikipedia.org/w/index.php?title=Palearktika&amp;action=edit&amp;redlink=1" TargetMode="External"/><Relationship Id="rId7" Type="http://schemas.openxmlformats.org/officeDocument/2006/relationships/hyperlink" Target="https://lv.wikipedia.org/wiki/Sib%C4%ABrija" TargetMode="External"/><Relationship Id="rId2" Type="http://schemas.openxmlformats.org/officeDocument/2006/relationships/hyperlink" Target="https://lv.wikipedia.org/wiki/G%C4%81rga%C4%BCu_dzimta" TargetMode="External"/><Relationship Id="rId1" Type="http://schemas.openxmlformats.org/officeDocument/2006/relationships/slideLayout" Target="../slideLayouts/slideLayout4.xml"/><Relationship Id="rId6" Type="http://schemas.openxmlformats.org/officeDocument/2006/relationships/hyperlink" Target="https://lv.wikipedia.org/wiki/A%C4%BCaska" TargetMode="External"/><Relationship Id="rId5" Type="http://schemas.openxmlformats.org/officeDocument/2006/relationships/hyperlink" Target="https://lv.wikipedia.org/wiki/Klus%C4%81_oke%C4%81na_g%C4%81rgale" TargetMode="External"/><Relationship Id="rId10" Type="http://schemas.openxmlformats.org/officeDocument/2006/relationships/image" Target="../media/image6.png"/><Relationship Id="rId4" Type="http://schemas.openxmlformats.org/officeDocument/2006/relationships/hyperlink" Target="https://lv.wikipedia.org/wiki/Melnkakla_g%C4%81rgale#cite_note-1" TargetMode="External"/><Relationship Id="rId9" Type="http://schemas.openxmlformats.org/officeDocument/2006/relationships/hyperlink" Target="https://lv.wikipedia.org/wiki/Melnkakla_g%C4%81rgale#cite_note-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lv.wikipedia.org/wiki/Mazais_dumpis" TargetMode="External"/><Relationship Id="rId2" Type="http://schemas.openxmlformats.org/officeDocument/2006/relationships/hyperlink" Target="https://lv.wikipedia.org/wiki/Garkn&#257;bja_gaura" TargetMode="External"/><Relationship Id="rId1" Type="http://schemas.openxmlformats.org/officeDocument/2006/relationships/slideLayout" Target="../slideLayouts/slideLayout2.xml"/><Relationship Id="rId4" Type="http://schemas.openxmlformats.org/officeDocument/2006/relationships/hyperlink" Target="https://lv.wikipedia.org/wiki/Melnkakla_g&#257;rga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131" y="210206"/>
            <a:ext cx="5244662" cy="2743201"/>
          </a:xfrm>
        </p:spPr>
        <p:txBody>
          <a:bodyPr/>
          <a:lstStyle/>
          <a:p>
            <a:r>
              <a:rPr lang="lv-LV" sz="2800" dirty="0" smtClean="0"/>
              <a:t>Latvijas aizsargājamās putnu sugas</a:t>
            </a:r>
            <a:endParaRPr lang="lv-LV" sz="2800" dirty="0"/>
          </a:p>
        </p:txBody>
      </p:sp>
      <p:sp>
        <p:nvSpPr>
          <p:cNvPr id="3" name="Subtitle 2"/>
          <p:cNvSpPr>
            <a:spLocks noGrp="1"/>
          </p:cNvSpPr>
          <p:nvPr>
            <p:ph type="subTitle" idx="1"/>
          </p:nvPr>
        </p:nvSpPr>
        <p:spPr>
          <a:xfrm>
            <a:off x="9207061" y="6053959"/>
            <a:ext cx="2497247" cy="383628"/>
          </a:xfrm>
        </p:spPr>
        <p:txBody>
          <a:bodyPr>
            <a:normAutofit lnSpcReduction="10000"/>
          </a:bodyPr>
          <a:lstStyle/>
          <a:p>
            <a:r>
              <a:rPr lang="lv-LV" dirty="0" err="1" smtClean="0"/>
              <a:t>AlEKSS</a:t>
            </a:r>
            <a:r>
              <a:rPr lang="lv-LV" dirty="0" smtClean="0"/>
              <a:t> PAULS</a:t>
            </a:r>
            <a:endParaRPr lang="lv-LV" dirty="0"/>
          </a:p>
        </p:txBody>
      </p:sp>
    </p:spTree>
    <p:extLst>
      <p:ext uri="{BB962C8B-B14F-4D97-AF65-F5344CB8AC3E}">
        <p14:creationId xmlns:p14="http://schemas.microsoft.com/office/powerpoint/2010/main" val="276091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37104"/>
            <a:ext cx="9404723" cy="1400530"/>
          </a:xfrm>
        </p:spPr>
        <p:txBody>
          <a:bodyPr/>
          <a:lstStyle/>
          <a:p>
            <a:pPr algn="ctr"/>
            <a:r>
              <a:rPr lang="lv-LV" dirty="0" smtClean="0"/>
              <a:t>Satura rādītājs</a:t>
            </a:r>
            <a:endParaRPr lang="lv-LV" dirty="0"/>
          </a:p>
        </p:txBody>
      </p:sp>
      <p:sp>
        <p:nvSpPr>
          <p:cNvPr id="3" name="Content Placeholder 2"/>
          <p:cNvSpPr>
            <a:spLocks noGrp="1"/>
          </p:cNvSpPr>
          <p:nvPr>
            <p:ph idx="1"/>
          </p:nvPr>
        </p:nvSpPr>
        <p:spPr/>
        <p:txBody>
          <a:bodyPr/>
          <a:lstStyle/>
          <a:p>
            <a:pPr algn="just"/>
            <a:r>
              <a:rPr lang="lv-LV" dirty="0"/>
              <a:t>Satura rādītājs</a:t>
            </a:r>
          </a:p>
          <a:p>
            <a:pPr algn="just"/>
            <a:r>
              <a:rPr lang="lv-LV" dirty="0" err="1"/>
              <a:t>Melnkakla</a:t>
            </a:r>
            <a:r>
              <a:rPr lang="lv-LV" dirty="0"/>
              <a:t> gārgale</a:t>
            </a:r>
          </a:p>
          <a:p>
            <a:pPr algn="just"/>
            <a:r>
              <a:rPr lang="lv-LV" dirty="0" smtClean="0"/>
              <a:t>Mazais dumpis</a:t>
            </a:r>
          </a:p>
          <a:p>
            <a:pPr algn="just"/>
            <a:r>
              <a:rPr lang="lv-LV" dirty="0" smtClean="0"/>
              <a:t>Garknābja gaura</a:t>
            </a:r>
          </a:p>
          <a:p>
            <a:pPr algn="just"/>
            <a:r>
              <a:rPr lang="lv-LV" dirty="0" smtClean="0"/>
              <a:t>Informācijas avoti</a:t>
            </a:r>
            <a:endParaRPr lang="lv-LV" dirty="0"/>
          </a:p>
        </p:txBody>
      </p:sp>
      <p:sp>
        <p:nvSpPr>
          <p:cNvPr id="4" name="Footer Placeholder 3"/>
          <p:cNvSpPr>
            <a:spLocks noGrp="1"/>
          </p:cNvSpPr>
          <p:nvPr>
            <p:ph type="ftr" sz="quarter" idx="11"/>
          </p:nvPr>
        </p:nvSpPr>
        <p:spPr/>
        <p:txBody>
          <a:bodyPr/>
          <a:lstStyle/>
          <a:p>
            <a:r>
              <a:rPr lang="lv-LV" smtClean="0"/>
              <a:t>Alekss Pauls</a:t>
            </a:r>
            <a:endParaRPr lang="lv-LV"/>
          </a:p>
        </p:txBody>
      </p:sp>
    </p:spTree>
    <p:extLst>
      <p:ext uri="{BB962C8B-B14F-4D97-AF65-F5344CB8AC3E}">
        <p14:creationId xmlns:p14="http://schemas.microsoft.com/office/powerpoint/2010/main" val="199665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v-LV" dirty="0" err="1" smtClean="0"/>
              <a:t>Melnkakla</a:t>
            </a:r>
            <a:r>
              <a:rPr lang="lv-LV" dirty="0" smtClean="0"/>
              <a:t> gārgale</a:t>
            </a:r>
            <a:endParaRPr lang="lv-LV" dirty="0"/>
          </a:p>
        </p:txBody>
      </p:sp>
      <p:sp>
        <p:nvSpPr>
          <p:cNvPr id="3" name="Content Placeholder 2"/>
          <p:cNvSpPr>
            <a:spLocks noGrp="1"/>
          </p:cNvSpPr>
          <p:nvPr>
            <p:ph sz="half" idx="1"/>
          </p:nvPr>
        </p:nvSpPr>
        <p:spPr/>
        <p:txBody>
          <a:bodyPr>
            <a:normAutofit lnSpcReduction="10000"/>
          </a:bodyPr>
          <a:lstStyle/>
          <a:p>
            <a:r>
              <a:rPr lang="lv-LV" b="1" dirty="0" err="1">
                <a:solidFill>
                  <a:schemeClr val="bg1"/>
                </a:solidFill>
              </a:rPr>
              <a:t>Melnkakla</a:t>
            </a:r>
            <a:r>
              <a:rPr lang="lv-LV" b="1" dirty="0">
                <a:solidFill>
                  <a:schemeClr val="bg1"/>
                </a:solidFill>
              </a:rPr>
              <a:t> gārgale</a:t>
            </a:r>
            <a:r>
              <a:rPr lang="lv-LV" dirty="0">
                <a:solidFill>
                  <a:schemeClr val="bg1"/>
                </a:solidFill>
              </a:rPr>
              <a:t> (</a:t>
            </a:r>
            <a:r>
              <a:rPr lang="lv-LV" i="1" dirty="0" err="1">
                <a:solidFill>
                  <a:schemeClr val="bg1"/>
                </a:solidFill>
              </a:rPr>
              <a:t>Gavia</a:t>
            </a:r>
            <a:r>
              <a:rPr lang="lv-LV" i="1" dirty="0">
                <a:solidFill>
                  <a:schemeClr val="bg1"/>
                </a:solidFill>
              </a:rPr>
              <a:t> </a:t>
            </a:r>
            <a:r>
              <a:rPr lang="lv-LV" i="1" dirty="0" err="1">
                <a:solidFill>
                  <a:schemeClr val="bg1"/>
                </a:solidFill>
              </a:rPr>
              <a:t>arctica</a:t>
            </a:r>
            <a:r>
              <a:rPr lang="lv-LV" dirty="0">
                <a:solidFill>
                  <a:schemeClr val="bg1"/>
                </a:solidFill>
              </a:rPr>
              <a:t>) ir </a:t>
            </a:r>
            <a:r>
              <a:rPr lang="lv-LV" dirty="0">
                <a:solidFill>
                  <a:schemeClr val="bg1"/>
                </a:solidFill>
                <a:hlinkClick r:id="rId2" tooltip="Gārgaļu dzimta"/>
              </a:rPr>
              <a:t>gārgaļu dzimtas</a:t>
            </a:r>
            <a:r>
              <a:rPr lang="lv-LV" dirty="0">
                <a:solidFill>
                  <a:schemeClr val="bg1"/>
                </a:solidFill>
              </a:rPr>
              <a:t> (</a:t>
            </a:r>
            <a:r>
              <a:rPr lang="lv-LV" i="1" dirty="0" err="1">
                <a:solidFill>
                  <a:schemeClr val="bg1"/>
                </a:solidFill>
              </a:rPr>
              <a:t>Gaviidae</a:t>
            </a:r>
            <a:r>
              <a:rPr lang="lv-LV" dirty="0">
                <a:solidFill>
                  <a:schemeClr val="bg1"/>
                </a:solidFill>
              </a:rPr>
              <a:t>) migrējošs ūdens putns, kuram ir divas pasugas. Tā galvenokārt ligzdo </a:t>
            </a:r>
            <a:r>
              <a:rPr lang="lv-LV" dirty="0" err="1">
                <a:solidFill>
                  <a:schemeClr val="bg1"/>
                </a:solidFill>
                <a:hlinkClick r:id="rId3" tooltip="Palearktika (vēl nav uzrakstīts)"/>
              </a:rPr>
              <a:t>Palearktikas</a:t>
            </a:r>
            <a:r>
              <a:rPr lang="lv-LV" dirty="0">
                <a:solidFill>
                  <a:schemeClr val="bg1"/>
                </a:solidFill>
              </a:rPr>
              <a:t> ziemeļu daļā, ziemo jūrās gar krasta līniju vai lielos iekšzemes ezeros.</a:t>
            </a:r>
            <a:r>
              <a:rPr lang="lv-LV" baseline="30000" dirty="0">
                <a:solidFill>
                  <a:schemeClr val="bg1"/>
                </a:solidFill>
                <a:hlinkClick r:id="rId4"/>
              </a:rPr>
              <a:t>[1]</a:t>
            </a:r>
            <a:r>
              <a:rPr lang="lv-LV" dirty="0">
                <a:solidFill>
                  <a:schemeClr val="bg1"/>
                </a:solidFill>
              </a:rPr>
              <a:t> Nesenā pagātnē </a:t>
            </a:r>
            <a:r>
              <a:rPr lang="lv-LV" dirty="0" err="1">
                <a:solidFill>
                  <a:schemeClr val="bg1"/>
                </a:solidFill>
              </a:rPr>
              <a:t>melnkakla</a:t>
            </a:r>
            <a:r>
              <a:rPr lang="lv-LV" dirty="0">
                <a:solidFill>
                  <a:schemeClr val="bg1"/>
                </a:solidFill>
              </a:rPr>
              <a:t> gārgale un </a:t>
            </a:r>
            <a:r>
              <a:rPr lang="lv-LV" dirty="0">
                <a:solidFill>
                  <a:schemeClr val="bg1"/>
                </a:solidFill>
                <a:hlinkClick r:id="rId5" tooltip="Klusā okeāna gārgale"/>
              </a:rPr>
              <a:t>Klusā okeāna gārgale</a:t>
            </a:r>
            <a:r>
              <a:rPr lang="lv-LV" dirty="0">
                <a:solidFill>
                  <a:schemeClr val="bg1"/>
                </a:solidFill>
              </a:rPr>
              <a:t> tika klasificētas kā viena suga. Abām sugām izplatības areāli pārklājas </a:t>
            </a:r>
            <a:r>
              <a:rPr lang="lv-LV" dirty="0">
                <a:solidFill>
                  <a:schemeClr val="bg1"/>
                </a:solidFill>
                <a:hlinkClick r:id="rId6" tooltip="Aļaska"/>
              </a:rPr>
              <a:t>Aļaskas</a:t>
            </a:r>
            <a:r>
              <a:rPr lang="lv-LV" dirty="0">
                <a:solidFill>
                  <a:schemeClr val="bg1"/>
                </a:solidFill>
              </a:rPr>
              <a:t> rietumdaļā un </a:t>
            </a:r>
            <a:r>
              <a:rPr lang="lv-LV" dirty="0">
                <a:solidFill>
                  <a:schemeClr val="bg1"/>
                </a:solidFill>
                <a:hlinkClick r:id="rId7" tooltip="Sibīrija"/>
              </a:rPr>
              <a:t>Sibīrijas</a:t>
            </a:r>
            <a:r>
              <a:rPr lang="lv-LV" dirty="0">
                <a:solidFill>
                  <a:schemeClr val="bg1"/>
                </a:solidFill>
              </a:rPr>
              <a:t> austrumos. Pie </a:t>
            </a:r>
            <a:r>
              <a:rPr lang="lv-LV" dirty="0">
                <a:solidFill>
                  <a:schemeClr val="bg1"/>
                </a:solidFill>
                <a:hlinkClick r:id="rId8" tooltip="Japāna"/>
              </a:rPr>
              <a:t>Japānas</a:t>
            </a:r>
            <a:r>
              <a:rPr lang="lv-LV" dirty="0">
                <a:solidFill>
                  <a:schemeClr val="bg1"/>
                </a:solidFill>
              </a:rPr>
              <a:t> krastiem bieži var novērot abu sugu jauktus ziemojošos barus.</a:t>
            </a:r>
            <a:r>
              <a:rPr lang="lv-LV" baseline="30000" dirty="0">
                <a:solidFill>
                  <a:schemeClr val="bg1"/>
                </a:solidFill>
                <a:hlinkClick r:id="rId9"/>
              </a:rPr>
              <a:t>[2]</a:t>
            </a:r>
            <a:endParaRPr lang="lv-LV" dirty="0">
              <a:solidFill>
                <a:schemeClr val="bg1"/>
              </a:solidFill>
            </a:endParaRPr>
          </a:p>
        </p:txBody>
      </p:sp>
      <p:pic>
        <p:nvPicPr>
          <p:cNvPr id="9" name="Content Placeholder 8"/>
          <p:cNvPicPr>
            <a:picLocks noGrp="1" noChangeAspect="1"/>
          </p:cNvPicPr>
          <p:nvPr>
            <p:ph sz="half" idx="2"/>
          </p:nvPr>
        </p:nvPicPr>
        <p:blipFill>
          <a:blip r:embed="rId10"/>
          <a:stretch>
            <a:fillRect/>
          </a:stretch>
        </p:blipFill>
        <p:spPr>
          <a:xfrm>
            <a:off x="6758261" y="2487011"/>
            <a:ext cx="4395788" cy="2728528"/>
          </a:xfrm>
          <a:prstGeom prst="rect">
            <a:avLst/>
          </a:prstGeom>
        </p:spPr>
      </p:pic>
      <p:sp>
        <p:nvSpPr>
          <p:cNvPr id="8" name="Footer Placeholder 7"/>
          <p:cNvSpPr>
            <a:spLocks noGrp="1"/>
          </p:cNvSpPr>
          <p:nvPr>
            <p:ph type="ftr" sz="quarter" idx="11"/>
          </p:nvPr>
        </p:nvSpPr>
        <p:spPr/>
        <p:txBody>
          <a:bodyPr/>
          <a:lstStyle/>
          <a:p>
            <a:r>
              <a:rPr lang="lv-LV" smtClean="0"/>
              <a:t>Alekss Pauls</a:t>
            </a:r>
            <a:endParaRPr lang="lv-LV"/>
          </a:p>
        </p:txBody>
      </p:sp>
    </p:spTree>
    <p:extLst>
      <p:ext uri="{BB962C8B-B14F-4D97-AF65-F5344CB8AC3E}">
        <p14:creationId xmlns:p14="http://schemas.microsoft.com/office/powerpoint/2010/main" val="108477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v-LV" dirty="0" smtClean="0"/>
              <a:t>Mazais dumpis</a:t>
            </a:r>
            <a:endParaRPr lang="lv-LV" dirty="0"/>
          </a:p>
        </p:txBody>
      </p:sp>
      <p:sp>
        <p:nvSpPr>
          <p:cNvPr id="3" name="Content Placeholder 2"/>
          <p:cNvSpPr>
            <a:spLocks noGrp="1"/>
          </p:cNvSpPr>
          <p:nvPr>
            <p:ph sz="half" idx="1"/>
          </p:nvPr>
        </p:nvSpPr>
        <p:spPr/>
        <p:txBody>
          <a:bodyPr>
            <a:normAutofit fontScale="77500" lnSpcReduction="20000"/>
          </a:bodyPr>
          <a:lstStyle/>
          <a:p>
            <a:r>
              <a:rPr lang="lv-LV" dirty="0"/>
              <a:t>Mazais dumpis (</a:t>
            </a:r>
            <a:r>
              <a:rPr lang="lv-LV" dirty="0" err="1"/>
              <a:t>Ixobrychus</a:t>
            </a:r>
            <a:r>
              <a:rPr lang="lv-LV" dirty="0"/>
              <a:t> </a:t>
            </a:r>
            <a:r>
              <a:rPr lang="lv-LV" dirty="0" err="1"/>
              <a:t>minutus</a:t>
            </a:r>
            <a:r>
              <a:rPr lang="lv-LV" dirty="0"/>
              <a:t>) ir maza auguma gārņu dzimtas (</a:t>
            </a:r>
            <a:r>
              <a:rPr lang="lv-LV" dirty="0" err="1"/>
              <a:t>Ardeidae</a:t>
            </a:r>
            <a:r>
              <a:rPr lang="lv-LV" dirty="0"/>
              <a:t>) putns, kas pieder mazo dumpju ģintij (</a:t>
            </a:r>
            <a:r>
              <a:rPr lang="lv-LV" dirty="0" err="1"/>
              <a:t>Ixobrychus</a:t>
            </a:r>
            <a:r>
              <a:rPr lang="lv-LV" dirty="0"/>
              <a:t>). Mazajam dumpim ir 3 pasugas. Jaunzēlandes pasuga mūsdienās tiek izdalīta kā atsevišķa suga — Jaunzēlandes mazais dumpis (</a:t>
            </a:r>
            <a:r>
              <a:rPr lang="lv-LV" dirty="0" err="1"/>
              <a:t>Ixobrychus</a:t>
            </a:r>
            <a:r>
              <a:rPr lang="lv-LV" dirty="0"/>
              <a:t> </a:t>
            </a:r>
            <a:r>
              <a:rPr lang="lv-LV" dirty="0" err="1"/>
              <a:t>novaezelandiae</a:t>
            </a:r>
            <a:r>
              <a:rPr lang="lv-LV" dirty="0"/>
              <a:t>), kas iespējams ir izmirusi.[1][2] Arī Austrālijas mazais dumpis (</a:t>
            </a:r>
            <a:r>
              <a:rPr lang="lv-LV" dirty="0" err="1"/>
              <a:t>Ixobrychus</a:t>
            </a:r>
            <a:r>
              <a:rPr lang="lv-LV" dirty="0"/>
              <a:t> </a:t>
            </a:r>
            <a:r>
              <a:rPr lang="lv-LV" dirty="0" err="1"/>
              <a:t>dubius</a:t>
            </a:r>
            <a:r>
              <a:rPr lang="lv-LV" dirty="0"/>
              <a:t>) mūsdienās tiek izdalīts kā atsevišķa suga.[3] </a:t>
            </a:r>
          </a:p>
          <a:p>
            <a:r>
              <a:rPr lang="lv-LV" dirty="0"/>
              <a:t>Mazais dumpis ligzdo Eiropas dienvidos un centrālajā daļā, Āzijas rietumos un dienvidos, Āfrikā un </a:t>
            </a:r>
            <a:r>
              <a:rPr lang="lv-LV" dirty="0" err="1"/>
              <a:t>Madagaskārā</a:t>
            </a:r>
            <a:r>
              <a:rPr lang="lv-LV" dirty="0"/>
              <a:t>, Austrālijas dienvidrietumos un austrumos, Jaungvinejas dienvidos.[4] Putni, kas ligzdo Eiropas mērenajā joslā un Āfrikas rietumos ir migrējoši, tie ziemo Āfrikā un Āzijas dienvidos. Toties tie, kas ligzdo tropu joslā ir nometnieki. </a:t>
            </a:r>
          </a:p>
          <a:p>
            <a:r>
              <a:rPr lang="lv-LV" dirty="0"/>
              <a:t>Latvijā mazais dumpis ir rets ligzdotājs. Turklāt kopš 1980. gadu sākuma to skaits ir samazinājies.[1] Mazais dumpis ir iekļauts Latvijas Sarkanās grāmatas 1. kategorijā.[5]</a:t>
            </a:r>
          </a:p>
        </p:txBody>
      </p:sp>
      <p:pic>
        <p:nvPicPr>
          <p:cNvPr id="6" name="Content Placeholder 5"/>
          <p:cNvPicPr>
            <a:picLocks noGrp="1" noChangeAspect="1"/>
          </p:cNvPicPr>
          <p:nvPr>
            <p:ph sz="half" idx="2"/>
          </p:nvPr>
        </p:nvPicPr>
        <p:blipFill>
          <a:blip r:embed="rId2"/>
          <a:stretch>
            <a:fillRect/>
          </a:stretch>
        </p:blipFill>
        <p:spPr>
          <a:xfrm>
            <a:off x="5654675" y="2690813"/>
            <a:ext cx="4395788" cy="2930525"/>
          </a:xfrm>
          <a:prstGeom prst="rect">
            <a:avLst/>
          </a:prstGeom>
        </p:spPr>
      </p:pic>
      <p:sp>
        <p:nvSpPr>
          <p:cNvPr id="5" name="Footer Placeholder 4"/>
          <p:cNvSpPr>
            <a:spLocks noGrp="1"/>
          </p:cNvSpPr>
          <p:nvPr>
            <p:ph type="ftr" sz="quarter" idx="11"/>
          </p:nvPr>
        </p:nvSpPr>
        <p:spPr/>
        <p:txBody>
          <a:bodyPr/>
          <a:lstStyle/>
          <a:p>
            <a:r>
              <a:rPr lang="lv-LV" smtClean="0"/>
              <a:t>Alekss Pauls</a:t>
            </a:r>
            <a:endParaRPr lang="lv-LV"/>
          </a:p>
        </p:txBody>
      </p:sp>
    </p:spTree>
    <p:extLst>
      <p:ext uri="{BB962C8B-B14F-4D97-AF65-F5344CB8AC3E}">
        <p14:creationId xmlns:p14="http://schemas.microsoft.com/office/powerpoint/2010/main" val="383817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v-LV" dirty="0" smtClean="0"/>
              <a:t>Garknābja gaura</a:t>
            </a:r>
            <a:endParaRPr lang="lv-LV" dirty="0"/>
          </a:p>
        </p:txBody>
      </p:sp>
      <p:sp>
        <p:nvSpPr>
          <p:cNvPr id="3" name="Content Placeholder 2"/>
          <p:cNvSpPr>
            <a:spLocks noGrp="1"/>
          </p:cNvSpPr>
          <p:nvPr>
            <p:ph sz="half" idx="1"/>
          </p:nvPr>
        </p:nvSpPr>
        <p:spPr/>
        <p:txBody>
          <a:bodyPr>
            <a:normAutofit fontScale="85000" lnSpcReduction="20000"/>
          </a:bodyPr>
          <a:lstStyle/>
          <a:p>
            <a:r>
              <a:rPr lang="lv-LV" dirty="0"/>
              <a:t>Garknābja gaura jeb </a:t>
            </a:r>
            <a:r>
              <a:rPr lang="lv-LV" dirty="0" err="1"/>
              <a:t>melgāle</a:t>
            </a:r>
            <a:r>
              <a:rPr lang="lv-LV" dirty="0"/>
              <a:t>[1] (</a:t>
            </a:r>
            <a:r>
              <a:rPr lang="lv-LV" dirty="0" err="1"/>
              <a:t>Mergus</a:t>
            </a:r>
            <a:r>
              <a:rPr lang="lv-LV" dirty="0"/>
              <a:t> </a:t>
            </a:r>
            <a:r>
              <a:rPr lang="lv-LV" dirty="0" err="1"/>
              <a:t>serrator</a:t>
            </a:r>
            <a:r>
              <a:rPr lang="lv-LV" dirty="0"/>
              <a:t>) ir liela auguma pīļu dzimtas (</a:t>
            </a:r>
            <a:r>
              <a:rPr lang="lv-LV" dirty="0" err="1"/>
              <a:t>Anatidae</a:t>
            </a:r>
            <a:r>
              <a:rPr lang="lv-LV" dirty="0"/>
              <a:t>) ūdensputns, kas pieder gauru apakšdzimtai (</a:t>
            </a:r>
            <a:r>
              <a:rPr lang="lv-LV" dirty="0" err="1"/>
              <a:t>Merginae</a:t>
            </a:r>
            <a:r>
              <a:rPr lang="lv-LV" dirty="0"/>
              <a:t>). Sastopama Eirāzijā un Ziemeļamerikā, Grenlandē un Islandē.[2</a:t>
            </a:r>
            <a:r>
              <a:rPr lang="lv-LV" dirty="0" smtClean="0"/>
              <a:t>]</a:t>
            </a:r>
          </a:p>
          <a:p>
            <a:r>
              <a:rPr lang="lv-LV" dirty="0"/>
              <a:t>Garknābja gaura ligzdo Eirāzijā (līdz Lielbritānijas dienvidiem, Austrumeiropas ziemeļiem, Ķīnas ziemeļaustrumiem un Japānas ziemeļiem) un Ziemeļamerikā (līdz Lielajiem ezeriem), Islandē un Grenlandes dienvidos. Ziemo gar Ziemeļamerikas Klusā un Atlantijas okeāna piekrastēm, Centrāleiropā, Baltijas jūras, Vidusjūras, Melnās un Kaspijas jūras krastos, Vidusāzijā, Ķīnas austrumos, Korejā un Japānā. Rietumeiropas, Islandes, Grenlandes rietumu un Aļaskas dienvidu populācijas ir nometnieki.[2][3]</a:t>
            </a:r>
          </a:p>
        </p:txBody>
      </p:sp>
      <p:pic>
        <p:nvPicPr>
          <p:cNvPr id="6" name="Content Placeholder 5"/>
          <p:cNvPicPr>
            <a:picLocks noGrp="1" noChangeAspect="1"/>
          </p:cNvPicPr>
          <p:nvPr>
            <p:ph sz="half" idx="2"/>
          </p:nvPr>
        </p:nvPicPr>
        <p:blipFill>
          <a:blip r:embed="rId2"/>
          <a:stretch>
            <a:fillRect/>
          </a:stretch>
        </p:blipFill>
        <p:spPr>
          <a:xfrm>
            <a:off x="6614319" y="3227388"/>
            <a:ext cx="2476500" cy="1857375"/>
          </a:xfrm>
          <a:prstGeom prst="rect">
            <a:avLst/>
          </a:prstGeom>
        </p:spPr>
      </p:pic>
      <p:sp>
        <p:nvSpPr>
          <p:cNvPr id="5" name="Footer Placeholder 4"/>
          <p:cNvSpPr>
            <a:spLocks noGrp="1"/>
          </p:cNvSpPr>
          <p:nvPr>
            <p:ph type="ftr" sz="quarter" idx="11"/>
          </p:nvPr>
        </p:nvSpPr>
        <p:spPr/>
        <p:txBody>
          <a:bodyPr/>
          <a:lstStyle/>
          <a:p>
            <a:r>
              <a:rPr lang="lv-LV" smtClean="0"/>
              <a:t>Alekss Pauls</a:t>
            </a:r>
            <a:endParaRPr lang="lv-LV"/>
          </a:p>
        </p:txBody>
      </p:sp>
    </p:spTree>
    <p:extLst>
      <p:ext uri="{BB962C8B-B14F-4D97-AF65-F5344CB8AC3E}">
        <p14:creationId xmlns:p14="http://schemas.microsoft.com/office/powerpoint/2010/main" val="399411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v-LV" dirty="0" smtClean="0"/>
              <a:t>Informācijas avoti</a:t>
            </a:r>
            <a:endParaRPr lang="lv-LV" dirty="0"/>
          </a:p>
        </p:txBody>
      </p:sp>
      <p:sp>
        <p:nvSpPr>
          <p:cNvPr id="3" name="Content Placeholder 2"/>
          <p:cNvSpPr>
            <a:spLocks noGrp="1"/>
          </p:cNvSpPr>
          <p:nvPr>
            <p:ph idx="1"/>
          </p:nvPr>
        </p:nvSpPr>
        <p:spPr>
          <a:xfrm>
            <a:off x="525518" y="1345324"/>
            <a:ext cx="9524336" cy="4903075"/>
          </a:xfrm>
        </p:spPr>
        <p:txBody>
          <a:bodyPr>
            <a:normAutofit fontScale="85000" lnSpcReduction="20000"/>
          </a:bodyPr>
          <a:lstStyle/>
          <a:p>
            <a:r>
              <a:rPr lang="lv-LV" dirty="0"/>
              <a:t>https://</a:t>
            </a:r>
            <a:r>
              <a:rPr lang="lv-LV" dirty="0" smtClean="0"/>
              <a:t>www.bing.com/images/search?view=detailV2&amp;ccid=ngPDi5AI&amp;id=02C5E90A036C145F6924F0C2D65D98F59CABDE38&amp;thid=OIP.ngPDi5AI8k3-7WUBC-VsbAAAAA&amp;mediaurl=https%3a%2f%2fupload.wikimedia.org%2fwikipedia%2fcommons%2fthumb%2f2%2f29%2fRed-breasted_Merganser_male_RWD2.jpg%2f260px-Red-breasted_Merganser_male_RWD2.jpg&amp;exph=195&amp;expw=260&amp;q=garkn%c4%81bja+gaura&amp;simid=608052967737003096&amp;selectedIndex=0&amp;ajaxhist=0</a:t>
            </a:r>
          </a:p>
          <a:p>
            <a:r>
              <a:rPr lang="lv-LV" dirty="0"/>
              <a:t>https://</a:t>
            </a:r>
            <a:r>
              <a:rPr lang="lv-LV" dirty="0" smtClean="0"/>
              <a:t>www.bing.com/images/search?view=detailV2&amp;ccid=z2%2bxuhZF&amp;id=579A2823BF4D70F76DE53EBD7D2FF13C974F72CC&amp;thid=OIP.z2-xuhZFbzAGd8-O4KV_3AHaE8&amp;mediaurl=http%3a%2f%2fwww.naturephoto-cz.com%2fphotos%2fmraz%2fmazais-dumpis-14x_13d220.jpg&amp;exph=400&amp;expw=600&amp;q=mazais+dumpis&amp;simid=608043226779485061&amp;selectedIndex=2&amp;ajaxhist=0</a:t>
            </a:r>
          </a:p>
          <a:p>
            <a:r>
              <a:rPr lang="lv-LV" dirty="0"/>
              <a:t>https://www.bing.com/images/search?view=detailV2&amp;ccid=cfnQotwP&amp;id=EA5A5BE210F66B86FE64A9502EE7FF678437DA99&amp;thid=OIP.cfnQotwP4Jl9QogfLKt9gwHaEm&amp;mediaurl=http%3a%2f%2fselgasfoto.lv%2fimages%2f__dens_putni%2fmelnkakla_g__rgale__gavia_arctica_.%</a:t>
            </a:r>
            <a:r>
              <a:rPr lang="lv-LV" dirty="0" smtClean="0"/>
              <a:t>2f06.07.12_019sf.jpg&amp;exph=869&amp;expw=1400&amp;q=melnkakla+g%c4%81rgale&amp;simid=608022735484685302&amp;selectedIndex=0&amp;ajaxhist=0</a:t>
            </a:r>
          </a:p>
          <a:p>
            <a:r>
              <a:rPr lang="lv-LV" dirty="0">
                <a:hlinkClick r:id="rId2"/>
              </a:rPr>
              <a:t>https://</a:t>
            </a:r>
            <a:r>
              <a:rPr lang="lv-LV" dirty="0" smtClean="0">
                <a:hlinkClick r:id="rId2"/>
              </a:rPr>
              <a:t>lv.wikipedia.org/wiki/Garknābja_gaura</a:t>
            </a:r>
            <a:endParaRPr lang="lv-LV" dirty="0" smtClean="0"/>
          </a:p>
          <a:p>
            <a:r>
              <a:rPr lang="lv-LV" dirty="0">
                <a:hlinkClick r:id="rId3"/>
              </a:rPr>
              <a:t>https://</a:t>
            </a:r>
            <a:r>
              <a:rPr lang="lv-LV" dirty="0" smtClean="0">
                <a:hlinkClick r:id="rId3"/>
              </a:rPr>
              <a:t>lv.wikipedia.org/wiki/Mazais_dumpis</a:t>
            </a:r>
            <a:endParaRPr lang="lv-LV" dirty="0" smtClean="0"/>
          </a:p>
          <a:p>
            <a:r>
              <a:rPr lang="lv-LV" dirty="0">
                <a:hlinkClick r:id="rId4"/>
              </a:rPr>
              <a:t>https://</a:t>
            </a:r>
            <a:r>
              <a:rPr lang="lv-LV" dirty="0" smtClean="0">
                <a:hlinkClick r:id="rId4"/>
              </a:rPr>
              <a:t>lv.wikipedia.org/wiki/Melnkakla_gārgale</a:t>
            </a:r>
            <a:r>
              <a:rPr lang="lv-LV" dirty="0" smtClean="0"/>
              <a:t> </a:t>
            </a:r>
          </a:p>
          <a:p>
            <a:endParaRPr lang="lv-LV" dirty="0"/>
          </a:p>
        </p:txBody>
      </p:sp>
      <p:sp>
        <p:nvSpPr>
          <p:cNvPr id="4" name="Footer Placeholder 3"/>
          <p:cNvSpPr>
            <a:spLocks noGrp="1"/>
          </p:cNvSpPr>
          <p:nvPr>
            <p:ph type="ftr" sz="quarter" idx="11"/>
          </p:nvPr>
        </p:nvSpPr>
        <p:spPr/>
        <p:txBody>
          <a:bodyPr/>
          <a:lstStyle/>
          <a:p>
            <a:r>
              <a:rPr lang="lv-LV" smtClean="0"/>
              <a:t>Alekss Pauls</a:t>
            </a:r>
            <a:endParaRPr lang="lv-LV"/>
          </a:p>
        </p:txBody>
      </p:sp>
    </p:spTree>
    <p:extLst>
      <p:ext uri="{BB962C8B-B14F-4D97-AF65-F5344CB8AC3E}">
        <p14:creationId xmlns:p14="http://schemas.microsoft.com/office/powerpoint/2010/main" val="1387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TotalTime>
  <Words>419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Latvijas aizsargājamās putnu sugas</vt:lpstr>
      <vt:lpstr>Satura rādītājs</vt:lpstr>
      <vt:lpstr>Melnkakla gārgale</vt:lpstr>
      <vt:lpstr>Mazais dumpis</vt:lpstr>
      <vt:lpstr>Garknābja gaura</vt:lpstr>
      <vt:lpstr>Informācijas avoti</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Latvijas aizsargājamās putnu sugas</dc:title>
  <dc:creator>Alekss Pauls Brencis</dc:creator>
  <cp:lastModifiedBy>Alekss Pauls Brencis</cp:lastModifiedBy>
  <cp:revision>4</cp:revision>
  <dcterms:created xsi:type="dcterms:W3CDTF">2020-01-06T11:16:54Z</dcterms:created>
  <dcterms:modified xsi:type="dcterms:W3CDTF">2020-01-10T12:54:39Z</dcterms:modified>
</cp:coreProperties>
</file>