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2" r:id="rId4"/>
    <p:sldId id="263" r:id="rId5"/>
    <p:sldId id="264" r:id="rId6"/>
    <p:sldId id="265" r:id="rId7"/>
    <p:sldId id="257" r:id="rId8"/>
    <p:sldId id="259" r:id="rId9"/>
    <p:sldId id="260" r:id="rId10"/>
    <p:sldId id="261" r:id="rId11"/>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FFE3-3CFE-46E8-A815-9B678D9E3424}" type="datetimeFigureOut">
              <a:rPr lang="lv-LV" smtClean="0"/>
              <a:t>14.01.2020</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40C930-50F2-437B-A944-30EB1640D9EF}" type="slidenum">
              <a:rPr lang="lv-LV" smtClean="0"/>
              <a:t>‹#›</a:t>
            </a:fld>
            <a:endParaRPr lang="lv-LV"/>
          </a:p>
        </p:txBody>
      </p:sp>
    </p:spTree>
    <p:extLst>
      <p:ext uri="{BB962C8B-B14F-4D97-AF65-F5344CB8AC3E}">
        <p14:creationId xmlns:p14="http://schemas.microsoft.com/office/powerpoint/2010/main" val="93841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1640C930-50F2-437B-A944-30EB1640D9EF}" type="slidenum">
              <a:rPr lang="lv-LV" smtClean="0"/>
              <a:t>3</a:t>
            </a:fld>
            <a:endParaRPr lang="lv-LV"/>
          </a:p>
        </p:txBody>
      </p:sp>
    </p:spTree>
    <p:extLst>
      <p:ext uri="{BB962C8B-B14F-4D97-AF65-F5344CB8AC3E}">
        <p14:creationId xmlns:p14="http://schemas.microsoft.com/office/powerpoint/2010/main" val="1550882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FDFB81A1-1757-4AA8-A63B-050317872210}" type="datetimeFigureOut">
              <a:rPr lang="lv-LV" smtClean="0"/>
              <a:t>14.01.2020</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B7131093-D423-4F85-90AC-173A8C1297F0}" type="slidenum">
              <a:rPr lang="lv-LV" smtClean="0"/>
              <a:t>‹#›</a:t>
            </a:fld>
            <a:endParaRPr lang="lv-LV"/>
          </a:p>
        </p:txBody>
      </p:sp>
    </p:spTree>
    <p:extLst>
      <p:ext uri="{BB962C8B-B14F-4D97-AF65-F5344CB8AC3E}">
        <p14:creationId xmlns:p14="http://schemas.microsoft.com/office/powerpoint/2010/main" val="96084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FDFB81A1-1757-4AA8-A63B-050317872210}" type="datetimeFigureOut">
              <a:rPr lang="lv-LV" smtClean="0"/>
              <a:t>14.01.2020</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B7131093-D423-4F85-90AC-173A8C1297F0}" type="slidenum">
              <a:rPr lang="lv-LV" smtClean="0"/>
              <a:t>‹#›</a:t>
            </a:fld>
            <a:endParaRPr lang="lv-LV"/>
          </a:p>
        </p:txBody>
      </p:sp>
    </p:spTree>
    <p:extLst>
      <p:ext uri="{BB962C8B-B14F-4D97-AF65-F5344CB8AC3E}">
        <p14:creationId xmlns:p14="http://schemas.microsoft.com/office/powerpoint/2010/main" val="208338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FDFB81A1-1757-4AA8-A63B-050317872210}" type="datetimeFigureOut">
              <a:rPr lang="lv-LV" smtClean="0"/>
              <a:t>14.01.2020</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B7131093-D423-4F85-90AC-173A8C1297F0}" type="slidenum">
              <a:rPr lang="lv-LV" smtClean="0"/>
              <a:t>‹#›</a:t>
            </a:fld>
            <a:endParaRPr lang="lv-LV"/>
          </a:p>
        </p:txBody>
      </p:sp>
    </p:spTree>
    <p:extLst>
      <p:ext uri="{BB962C8B-B14F-4D97-AF65-F5344CB8AC3E}">
        <p14:creationId xmlns:p14="http://schemas.microsoft.com/office/powerpoint/2010/main" val="12107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FDFB81A1-1757-4AA8-A63B-050317872210}" type="datetimeFigureOut">
              <a:rPr lang="lv-LV" smtClean="0"/>
              <a:t>14.01.2020</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B7131093-D423-4F85-90AC-173A8C1297F0}" type="slidenum">
              <a:rPr lang="lv-LV" smtClean="0"/>
              <a:t>‹#›</a:t>
            </a:fld>
            <a:endParaRPr lang="lv-LV"/>
          </a:p>
        </p:txBody>
      </p:sp>
    </p:spTree>
    <p:extLst>
      <p:ext uri="{BB962C8B-B14F-4D97-AF65-F5344CB8AC3E}">
        <p14:creationId xmlns:p14="http://schemas.microsoft.com/office/powerpoint/2010/main" val="223376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B81A1-1757-4AA8-A63B-050317872210}" type="datetimeFigureOut">
              <a:rPr lang="lv-LV" smtClean="0"/>
              <a:t>14.01.2020</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B7131093-D423-4F85-90AC-173A8C1297F0}" type="slidenum">
              <a:rPr lang="lv-LV" smtClean="0"/>
              <a:t>‹#›</a:t>
            </a:fld>
            <a:endParaRPr lang="lv-LV"/>
          </a:p>
        </p:txBody>
      </p:sp>
    </p:spTree>
    <p:extLst>
      <p:ext uri="{BB962C8B-B14F-4D97-AF65-F5344CB8AC3E}">
        <p14:creationId xmlns:p14="http://schemas.microsoft.com/office/powerpoint/2010/main" val="2938161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FDFB81A1-1757-4AA8-A63B-050317872210}" type="datetimeFigureOut">
              <a:rPr lang="lv-LV" smtClean="0"/>
              <a:t>14.01.2020</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B7131093-D423-4F85-90AC-173A8C1297F0}" type="slidenum">
              <a:rPr lang="lv-LV" smtClean="0"/>
              <a:t>‹#›</a:t>
            </a:fld>
            <a:endParaRPr lang="lv-LV"/>
          </a:p>
        </p:txBody>
      </p:sp>
    </p:spTree>
    <p:extLst>
      <p:ext uri="{BB962C8B-B14F-4D97-AF65-F5344CB8AC3E}">
        <p14:creationId xmlns:p14="http://schemas.microsoft.com/office/powerpoint/2010/main" val="1948449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FDFB81A1-1757-4AA8-A63B-050317872210}" type="datetimeFigureOut">
              <a:rPr lang="lv-LV" smtClean="0"/>
              <a:t>14.01.2020</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B7131093-D423-4F85-90AC-173A8C1297F0}" type="slidenum">
              <a:rPr lang="lv-LV" smtClean="0"/>
              <a:t>‹#›</a:t>
            </a:fld>
            <a:endParaRPr lang="lv-LV"/>
          </a:p>
        </p:txBody>
      </p:sp>
    </p:spTree>
    <p:extLst>
      <p:ext uri="{BB962C8B-B14F-4D97-AF65-F5344CB8AC3E}">
        <p14:creationId xmlns:p14="http://schemas.microsoft.com/office/powerpoint/2010/main" val="35420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FDFB81A1-1757-4AA8-A63B-050317872210}" type="datetimeFigureOut">
              <a:rPr lang="lv-LV" smtClean="0"/>
              <a:t>14.01.2020</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B7131093-D423-4F85-90AC-173A8C1297F0}" type="slidenum">
              <a:rPr lang="lv-LV" smtClean="0"/>
              <a:t>‹#›</a:t>
            </a:fld>
            <a:endParaRPr lang="lv-LV"/>
          </a:p>
        </p:txBody>
      </p:sp>
    </p:spTree>
    <p:extLst>
      <p:ext uri="{BB962C8B-B14F-4D97-AF65-F5344CB8AC3E}">
        <p14:creationId xmlns:p14="http://schemas.microsoft.com/office/powerpoint/2010/main" val="45145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B81A1-1757-4AA8-A63B-050317872210}" type="datetimeFigureOut">
              <a:rPr lang="lv-LV" smtClean="0"/>
              <a:t>14.01.2020</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B7131093-D423-4F85-90AC-173A8C1297F0}" type="slidenum">
              <a:rPr lang="lv-LV" smtClean="0"/>
              <a:t>‹#›</a:t>
            </a:fld>
            <a:endParaRPr lang="lv-LV"/>
          </a:p>
        </p:txBody>
      </p:sp>
    </p:spTree>
    <p:extLst>
      <p:ext uri="{BB962C8B-B14F-4D97-AF65-F5344CB8AC3E}">
        <p14:creationId xmlns:p14="http://schemas.microsoft.com/office/powerpoint/2010/main" val="48945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FB81A1-1757-4AA8-A63B-050317872210}" type="datetimeFigureOut">
              <a:rPr lang="lv-LV" smtClean="0"/>
              <a:t>14.01.2020</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B7131093-D423-4F85-90AC-173A8C1297F0}" type="slidenum">
              <a:rPr lang="lv-LV" smtClean="0"/>
              <a:t>‹#›</a:t>
            </a:fld>
            <a:endParaRPr lang="lv-LV"/>
          </a:p>
        </p:txBody>
      </p:sp>
    </p:spTree>
    <p:extLst>
      <p:ext uri="{BB962C8B-B14F-4D97-AF65-F5344CB8AC3E}">
        <p14:creationId xmlns:p14="http://schemas.microsoft.com/office/powerpoint/2010/main" val="78373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FB81A1-1757-4AA8-A63B-050317872210}" type="datetimeFigureOut">
              <a:rPr lang="lv-LV" smtClean="0"/>
              <a:t>14.01.2020</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B7131093-D423-4F85-90AC-173A8C1297F0}" type="slidenum">
              <a:rPr lang="lv-LV" smtClean="0"/>
              <a:t>‹#›</a:t>
            </a:fld>
            <a:endParaRPr lang="lv-LV"/>
          </a:p>
        </p:txBody>
      </p:sp>
    </p:spTree>
    <p:extLst>
      <p:ext uri="{BB962C8B-B14F-4D97-AF65-F5344CB8AC3E}">
        <p14:creationId xmlns:p14="http://schemas.microsoft.com/office/powerpoint/2010/main" val="92840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B81A1-1757-4AA8-A63B-050317872210}" type="datetimeFigureOut">
              <a:rPr lang="lv-LV" smtClean="0"/>
              <a:t>14.01.2020</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31093-D423-4F85-90AC-173A8C1297F0}" type="slidenum">
              <a:rPr lang="lv-LV" smtClean="0"/>
              <a:t>‹#›</a:t>
            </a:fld>
            <a:endParaRPr lang="lv-LV"/>
          </a:p>
        </p:txBody>
      </p:sp>
    </p:spTree>
    <p:extLst>
      <p:ext uri="{BB962C8B-B14F-4D97-AF65-F5344CB8AC3E}">
        <p14:creationId xmlns:p14="http://schemas.microsoft.com/office/powerpoint/2010/main" val="701872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latin typeface="Times New Roman" panose="02020603050405020304" pitchFamily="18" charset="0"/>
                <a:cs typeface="Times New Roman" panose="02020603050405020304" pitchFamily="18" charset="0"/>
              </a:rPr>
              <a:t>Sniegs</a:t>
            </a:r>
            <a:endParaRPr lang="lv-LV"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lv-LV" dirty="0" smtClean="0">
                <a:latin typeface="Times New Roman" panose="02020603050405020304" pitchFamily="18" charset="0"/>
                <a:cs typeface="Times New Roman" panose="02020603050405020304" pitchFamily="18" charset="0"/>
              </a:rPr>
              <a:t>Skolēns X 10c</a:t>
            </a:r>
            <a:endParaRPr lang="lv-LV" dirty="0">
              <a:latin typeface="Times New Roman" panose="02020603050405020304" pitchFamily="18" charset="0"/>
              <a:cs typeface="Times New Roman" panose="02020603050405020304" pitchFamily="18" charset="0"/>
            </a:endParaRPr>
          </a:p>
        </p:txBody>
      </p:sp>
      <p:sp>
        <p:nvSpPr>
          <p:cNvPr id="4" name="Oval 3"/>
          <p:cNvSpPr/>
          <p:nvPr/>
        </p:nvSpPr>
        <p:spPr>
          <a:xfrm>
            <a:off x="11463454" y="6155473"/>
            <a:ext cx="535258" cy="4906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lv-LV" dirty="0" smtClean="0"/>
              <a:t>1</a:t>
            </a:r>
            <a:endParaRPr lang="lv-LV" dirty="0"/>
          </a:p>
        </p:txBody>
      </p:sp>
    </p:spTree>
    <p:extLst>
      <p:ext uri="{BB962C8B-B14F-4D97-AF65-F5344CB8AC3E}">
        <p14:creationId xmlns:p14="http://schemas.microsoft.com/office/powerpoint/2010/main" val="398975137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88" y="500062"/>
            <a:ext cx="10515600" cy="1325563"/>
          </a:xfrm>
        </p:spPr>
        <p:txBody>
          <a:bodyPr/>
          <a:lstStyle/>
          <a:p>
            <a:r>
              <a:rPr lang="lv-LV" dirty="0" smtClean="0">
                <a:latin typeface="Times New Roman" panose="02020603050405020304" pitchFamily="18" charset="0"/>
                <a:cs typeface="Times New Roman" panose="02020603050405020304" pitchFamily="18" charset="0"/>
              </a:rPr>
              <a:t>Izmantotie avoti</a:t>
            </a:r>
            <a:endParaRPr lang="lv-LV"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lv-LV" dirty="0" smtClean="0">
                <a:latin typeface="Times New Roman" panose="02020603050405020304" pitchFamily="18" charset="0"/>
                <a:cs typeface="Times New Roman" panose="02020603050405020304" pitchFamily="18" charset="0"/>
              </a:rPr>
              <a:t>http://neogeo.lv/?p=6770</a:t>
            </a:r>
            <a:endParaRPr lang="lv-LV" dirty="0">
              <a:latin typeface="Times New Roman" panose="02020603050405020304" pitchFamily="18" charset="0"/>
              <a:cs typeface="Times New Roman" panose="02020603050405020304" pitchFamily="18" charset="0"/>
            </a:endParaRPr>
          </a:p>
        </p:txBody>
      </p:sp>
      <p:sp>
        <p:nvSpPr>
          <p:cNvPr id="4" name="Oval 3"/>
          <p:cNvSpPr/>
          <p:nvPr/>
        </p:nvSpPr>
        <p:spPr>
          <a:xfrm>
            <a:off x="11463454" y="6155473"/>
            <a:ext cx="535258" cy="4906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lv-LV" dirty="0" smtClean="0"/>
              <a:t>9</a:t>
            </a:r>
            <a:endParaRPr lang="lv-LV" dirty="0"/>
          </a:p>
        </p:txBody>
      </p:sp>
    </p:spTree>
    <p:extLst>
      <p:ext uri="{BB962C8B-B14F-4D97-AF65-F5344CB8AC3E}">
        <p14:creationId xmlns:p14="http://schemas.microsoft.com/office/powerpoint/2010/main" val="280677788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smtClean="0">
                <a:latin typeface="Times New Roman" panose="02020603050405020304" pitchFamily="18" charset="0"/>
                <a:cs typeface="Times New Roman" panose="02020603050405020304" pitchFamily="18" charset="0"/>
              </a:rPr>
              <a:t>Sniegs.</a:t>
            </a:r>
            <a:endParaRPr lang="lv-LV"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lv-LV" dirty="0" smtClean="0">
                <a:latin typeface="Times New Roman" panose="02020603050405020304" pitchFamily="18" charset="0"/>
                <a:cs typeface="Times New Roman" panose="02020603050405020304" pitchFamily="18" charset="0"/>
              </a:rPr>
              <a:t>Sniegs ir atmosfēras nokrišņu veids, kas veidojas maziem ūdens pilieniem, zemā temperatūrā kristalizējoties mazos ledus kristāliņos. </a:t>
            </a:r>
          </a:p>
          <a:p>
            <a:r>
              <a:rPr lang="lv-LV" dirty="0" smtClean="0">
                <a:latin typeface="Times New Roman" panose="02020603050405020304" pitchFamily="18" charset="0"/>
                <a:cs typeface="Times New Roman" panose="02020603050405020304" pitchFamily="18" charset="0"/>
              </a:rPr>
              <a:t>Parasti sniegs veidojas, kad gaisa temperatūra ir tuvu 0 °C vai zemākā. </a:t>
            </a:r>
          </a:p>
          <a:p>
            <a:r>
              <a:rPr lang="lv-LV" dirty="0" smtClean="0">
                <a:latin typeface="Times New Roman" panose="02020603050405020304" pitchFamily="18" charset="0"/>
                <a:cs typeface="Times New Roman" panose="02020603050405020304" pitchFamily="18" charset="0"/>
              </a:rPr>
              <a:t>Mikroskopiski ūdens pilieni mākoņos pievelkas pie maziem puteklīšiem un sasalst, veidojot iesākumā 0,1 mm maziņus ledus kristāliņus. </a:t>
            </a:r>
          </a:p>
          <a:p>
            <a:r>
              <a:rPr lang="lv-LV" dirty="0" smtClean="0">
                <a:latin typeface="Times New Roman" panose="02020603050405020304" pitchFamily="18" charset="0"/>
                <a:cs typeface="Times New Roman" panose="02020603050405020304" pitchFamily="18" charset="0"/>
              </a:rPr>
              <a:t>Krītot uz zemi, ledus kristāliņi mitrā gaisa kondensāta rezultātā sāk augt. </a:t>
            </a:r>
            <a:endParaRPr lang="lv-LV" dirty="0">
              <a:latin typeface="Times New Roman" panose="02020603050405020304" pitchFamily="18" charset="0"/>
              <a:cs typeface="Times New Roman" panose="02020603050405020304" pitchFamily="18" charset="0"/>
            </a:endParaRPr>
          </a:p>
        </p:txBody>
      </p:sp>
      <p:sp>
        <p:nvSpPr>
          <p:cNvPr id="4" name="Oval 3"/>
          <p:cNvSpPr/>
          <p:nvPr/>
        </p:nvSpPr>
        <p:spPr>
          <a:xfrm>
            <a:off x="11463454" y="6155473"/>
            <a:ext cx="535258" cy="4906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lv-LV" dirty="0" smtClean="0"/>
              <a:t>2</a:t>
            </a:r>
            <a:endParaRPr lang="lv-LV" dirty="0"/>
          </a:p>
        </p:txBody>
      </p:sp>
    </p:spTree>
    <p:extLst>
      <p:ext uri="{BB962C8B-B14F-4D97-AF65-F5344CB8AC3E}">
        <p14:creationId xmlns:p14="http://schemas.microsoft.com/office/powerpoint/2010/main" val="159123250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v-LV" dirty="0" smtClean="0">
                <a:solidFill>
                  <a:srgbClr val="00B0F0"/>
                </a:solidFill>
                <a:latin typeface="Times New Roman" panose="02020603050405020304" pitchFamily="18" charset="0"/>
                <a:cs typeface="Times New Roman" panose="02020603050405020304" pitchFamily="18" charset="0"/>
              </a:rPr>
              <a:t>Sniegpārsliņas</a:t>
            </a:r>
            <a:endParaRPr lang="lv-LV"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lv-LV" dirty="0" smtClean="0">
                <a:latin typeface="Times New Roman" panose="02020603050405020304" pitchFamily="18" charset="0"/>
                <a:cs typeface="Times New Roman" panose="02020603050405020304" pitchFamily="18" charset="0"/>
              </a:rPr>
              <a:t>• Ūdens molekulu struktūra nosaka to, ka ledus kristāliņi veidojas tikai ar 60° un 120° stūru leņķiem un ka sniega pārsliņai ir seši stari. • Katras sniegpārsliņas pamata ledus kristālam ir pareiza sešstūra forma, un pie tā piesalst citi ledus kristāliņi, kā rezultātā rodas dažādu formu un lieluma sniegpārsliņas. • Sniegpārsliņas balto krāsu veido tajā esošais gaiss. Katrā sniegpārsliņā ir 95 % gaisa. • Bezvēja apstākļos sniegpārsliņas krišanas ātrums ir ap 0,9 km/h. • Parasti sniegpārsliņas diametrs ir ap 5 mm un masa – 0,004 grami. • Vislielākā sniegpārsliņa ir reģistrēta 1887. gada 27. janvārī ASV </a:t>
            </a:r>
            <a:r>
              <a:rPr lang="lv-LV" dirty="0" err="1" smtClean="0">
                <a:latin typeface="Times New Roman" panose="02020603050405020304" pitchFamily="18" charset="0"/>
                <a:cs typeface="Times New Roman" panose="02020603050405020304" pitchFamily="18" charset="0"/>
              </a:rPr>
              <a:t>Montanas</a:t>
            </a:r>
            <a:r>
              <a:rPr lang="lv-LV" dirty="0" smtClean="0">
                <a:latin typeface="Times New Roman" panose="02020603050405020304" pitchFamily="18" charset="0"/>
                <a:cs typeface="Times New Roman" panose="02020603050405020304" pitchFamily="18" charset="0"/>
              </a:rPr>
              <a:t> štatā un tās diametrs bija ap 38 cm! •</a:t>
            </a:r>
            <a:endParaRPr lang="lv-LV"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992977" y="1158875"/>
            <a:ext cx="666750" cy="666750"/>
          </a:xfrm>
          <a:prstGeom prst="rect">
            <a:avLst/>
          </a:prstGeom>
        </p:spPr>
      </p:pic>
      <p:pic>
        <p:nvPicPr>
          <p:cNvPr id="5" name="Picture 4"/>
          <p:cNvPicPr>
            <a:picLocks noChangeAspect="1"/>
          </p:cNvPicPr>
          <p:nvPr/>
        </p:nvPicPr>
        <p:blipFill>
          <a:blip r:embed="rId3"/>
          <a:stretch>
            <a:fillRect/>
          </a:stretch>
        </p:blipFill>
        <p:spPr>
          <a:xfrm>
            <a:off x="3316241" y="361156"/>
            <a:ext cx="666750" cy="666750"/>
          </a:xfrm>
          <a:prstGeom prst="rect">
            <a:avLst/>
          </a:prstGeom>
        </p:spPr>
      </p:pic>
      <p:pic>
        <p:nvPicPr>
          <p:cNvPr id="6" name="Picture 5"/>
          <p:cNvPicPr>
            <a:picLocks noChangeAspect="1"/>
          </p:cNvPicPr>
          <p:nvPr/>
        </p:nvPicPr>
        <p:blipFill>
          <a:blip r:embed="rId3"/>
          <a:stretch>
            <a:fillRect/>
          </a:stretch>
        </p:blipFill>
        <p:spPr>
          <a:xfrm>
            <a:off x="10085031" y="492125"/>
            <a:ext cx="666750" cy="666750"/>
          </a:xfrm>
          <a:prstGeom prst="rect">
            <a:avLst/>
          </a:prstGeom>
        </p:spPr>
      </p:pic>
      <p:pic>
        <p:nvPicPr>
          <p:cNvPr id="7" name="Picture 6"/>
          <p:cNvPicPr>
            <a:picLocks noChangeAspect="1"/>
          </p:cNvPicPr>
          <p:nvPr/>
        </p:nvPicPr>
        <p:blipFill>
          <a:blip r:embed="rId3"/>
          <a:stretch>
            <a:fillRect/>
          </a:stretch>
        </p:blipFill>
        <p:spPr>
          <a:xfrm>
            <a:off x="10418406" y="5176838"/>
            <a:ext cx="666750" cy="666750"/>
          </a:xfrm>
          <a:prstGeom prst="rect">
            <a:avLst/>
          </a:prstGeom>
        </p:spPr>
      </p:pic>
      <p:pic>
        <p:nvPicPr>
          <p:cNvPr id="8" name="Picture 7"/>
          <p:cNvPicPr>
            <a:picLocks noChangeAspect="1"/>
          </p:cNvPicPr>
          <p:nvPr/>
        </p:nvPicPr>
        <p:blipFill>
          <a:blip r:embed="rId3"/>
          <a:stretch>
            <a:fillRect/>
          </a:stretch>
        </p:blipFill>
        <p:spPr>
          <a:xfrm>
            <a:off x="3817899" y="5843588"/>
            <a:ext cx="666750" cy="666750"/>
          </a:xfrm>
          <a:prstGeom prst="rect">
            <a:avLst/>
          </a:prstGeom>
        </p:spPr>
      </p:pic>
      <p:pic>
        <p:nvPicPr>
          <p:cNvPr id="9" name="Picture 8"/>
          <p:cNvPicPr>
            <a:picLocks noChangeAspect="1"/>
          </p:cNvPicPr>
          <p:nvPr/>
        </p:nvPicPr>
        <p:blipFill>
          <a:blip r:embed="rId3"/>
          <a:stretch>
            <a:fillRect/>
          </a:stretch>
        </p:blipFill>
        <p:spPr>
          <a:xfrm>
            <a:off x="8295919" y="5843588"/>
            <a:ext cx="666750" cy="666750"/>
          </a:xfrm>
          <a:prstGeom prst="rect">
            <a:avLst/>
          </a:prstGeom>
        </p:spPr>
      </p:pic>
      <p:pic>
        <p:nvPicPr>
          <p:cNvPr id="10" name="Picture 9"/>
          <p:cNvPicPr>
            <a:picLocks noChangeAspect="1"/>
          </p:cNvPicPr>
          <p:nvPr/>
        </p:nvPicPr>
        <p:blipFill>
          <a:blip r:embed="rId3"/>
          <a:stretch>
            <a:fillRect/>
          </a:stretch>
        </p:blipFill>
        <p:spPr>
          <a:xfrm>
            <a:off x="1786701" y="790673"/>
            <a:ext cx="666750" cy="666750"/>
          </a:xfrm>
          <a:prstGeom prst="rect">
            <a:avLst/>
          </a:prstGeom>
        </p:spPr>
      </p:pic>
      <p:pic>
        <p:nvPicPr>
          <p:cNvPr id="11" name="Picture 10"/>
          <p:cNvPicPr>
            <a:picLocks noChangeAspect="1"/>
          </p:cNvPicPr>
          <p:nvPr/>
        </p:nvPicPr>
        <p:blipFill>
          <a:blip r:embed="rId3"/>
          <a:stretch>
            <a:fillRect/>
          </a:stretch>
        </p:blipFill>
        <p:spPr>
          <a:xfrm>
            <a:off x="1661300" y="6010276"/>
            <a:ext cx="666750" cy="666750"/>
          </a:xfrm>
          <a:prstGeom prst="rect">
            <a:avLst/>
          </a:prstGeom>
        </p:spPr>
      </p:pic>
      <p:pic>
        <p:nvPicPr>
          <p:cNvPr id="12" name="Picture 11"/>
          <p:cNvPicPr>
            <a:picLocks noChangeAspect="1"/>
          </p:cNvPicPr>
          <p:nvPr/>
        </p:nvPicPr>
        <p:blipFill>
          <a:blip r:embed="rId3"/>
          <a:stretch>
            <a:fillRect/>
          </a:stretch>
        </p:blipFill>
        <p:spPr>
          <a:xfrm>
            <a:off x="8816262" y="264842"/>
            <a:ext cx="666750" cy="666750"/>
          </a:xfrm>
          <a:prstGeom prst="rect">
            <a:avLst/>
          </a:prstGeom>
        </p:spPr>
      </p:pic>
      <p:pic>
        <p:nvPicPr>
          <p:cNvPr id="13" name="Picture 12"/>
          <p:cNvPicPr>
            <a:picLocks noChangeAspect="1"/>
          </p:cNvPicPr>
          <p:nvPr/>
        </p:nvPicPr>
        <p:blipFill>
          <a:blip r:embed="rId3"/>
          <a:stretch>
            <a:fillRect/>
          </a:stretch>
        </p:blipFill>
        <p:spPr>
          <a:xfrm>
            <a:off x="5507425" y="5821015"/>
            <a:ext cx="666750" cy="666750"/>
          </a:xfrm>
          <a:prstGeom prst="rect">
            <a:avLst/>
          </a:prstGeom>
        </p:spPr>
      </p:pic>
      <p:sp>
        <p:nvSpPr>
          <p:cNvPr id="14" name="Oval 13"/>
          <p:cNvSpPr/>
          <p:nvPr/>
        </p:nvSpPr>
        <p:spPr>
          <a:xfrm>
            <a:off x="11463454" y="6155473"/>
            <a:ext cx="535258" cy="4906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lv-LV" dirty="0" smtClean="0"/>
              <a:t>3</a:t>
            </a:r>
            <a:endParaRPr lang="lv-LV" dirty="0"/>
          </a:p>
        </p:txBody>
      </p:sp>
    </p:spTree>
    <p:extLst>
      <p:ext uri="{BB962C8B-B14F-4D97-AF65-F5344CB8AC3E}">
        <p14:creationId xmlns:p14="http://schemas.microsoft.com/office/powerpoint/2010/main" val="142763990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latin typeface="Times New Roman" panose="02020603050405020304" pitchFamily="18" charset="0"/>
                <a:cs typeface="Times New Roman" panose="02020603050405020304" pitchFamily="18" charset="0"/>
              </a:rPr>
              <a:t>http://www.its.caltech.edu/~atomic/snowcrystals/kids/kids.htm</a:t>
            </a:r>
            <a:endParaRPr lang="lv-LV"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40500" y="1825625"/>
            <a:ext cx="2910999" cy="4351338"/>
          </a:xfrm>
        </p:spPr>
      </p:pic>
      <p:sp>
        <p:nvSpPr>
          <p:cNvPr id="4" name="Oval 3"/>
          <p:cNvSpPr/>
          <p:nvPr/>
        </p:nvSpPr>
        <p:spPr>
          <a:xfrm>
            <a:off x="11463454" y="6155473"/>
            <a:ext cx="535258" cy="4906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lv-LV" dirty="0" smtClean="0"/>
              <a:t>4</a:t>
            </a:r>
            <a:endParaRPr lang="lv-LV" dirty="0"/>
          </a:p>
        </p:txBody>
      </p:sp>
    </p:spTree>
    <p:extLst>
      <p:ext uri="{BB962C8B-B14F-4D97-AF65-F5344CB8AC3E}">
        <p14:creationId xmlns:p14="http://schemas.microsoft.com/office/powerpoint/2010/main" val="269821697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dirty="0"/>
          </a:p>
        </p:txBody>
      </p:sp>
      <p:sp>
        <p:nvSpPr>
          <p:cNvPr id="3" name="Content Placeholder 2"/>
          <p:cNvSpPr>
            <a:spLocks noGrp="1"/>
          </p:cNvSpPr>
          <p:nvPr>
            <p:ph idx="1"/>
          </p:nvPr>
        </p:nvSpPr>
        <p:spPr/>
        <p:txBody>
          <a:bodyPr>
            <a:normAutofit fontScale="85000" lnSpcReduction="20000"/>
          </a:bodyPr>
          <a:lstStyle/>
          <a:p>
            <a:r>
              <a:rPr lang="lv-LV" dirty="0">
                <a:latin typeface="Times New Roman" panose="02020603050405020304" pitchFamily="18" charset="0"/>
                <a:cs typeface="Times New Roman" panose="02020603050405020304" pitchFamily="18" charset="0"/>
              </a:rPr>
              <a:t>Teiciens “balts kā sniegs” nav absolūta patiesība – kā jau tas ir ar daudzām šķietami neapgāžamām patiesībām. Runa nav arī par zilgani violetajām ēnām vai saulrieta sārtajiem toņiem, ko sniegam piešķir saules gaisma un kas tā iedvesmo gleznotājus. Patiesība ir tā, ka faktiski sniegs ir bezkrāsains. Sniega kristālu sarežģītā uzbūve veido neskaitāmas sīciņas virsmas, no kurām efektīvi atspoguļojas gaisma. Tas mazums saules gaismas, ko sniegs absorbē, piešķir tam baltu izskatu. Taču sniegs var būt arī iekrāsots aukstumizturīgo aļģu dēļ – tie ir sīki, fotosintēzes organismi, kas attīstās sniegā un ledū polārajos un alpīnajos apgabalos. Atšķirīgas aļģu dzimtas var iekrāsot sniegu dzeltenu, sarkanu, oranžu, brūnu vai zaļu. Protams, sniegs iegūst šo nokrāsu pēc tam, kad jau nokritis uz zemes. Lai gan – novērots arī krītam no debesīm rozā, brūns, oranžs, sarkans sniegs – tas ir gadījumos, kad gaiss piepildīts ar putekļiem, piesārņojumu vai smiltīm. 2007. gadā pār Sibīriju nokrita oranžs sniegs, bet </a:t>
            </a:r>
            <a:r>
              <a:rPr lang="lv-LV" dirty="0" smtClean="0">
                <a:latin typeface="Times New Roman" panose="02020603050405020304" pitchFamily="18" charset="0"/>
                <a:cs typeface="Times New Roman" panose="02020603050405020304" pitchFamily="18" charset="0"/>
              </a:rPr>
              <a:t>2011. </a:t>
            </a:r>
            <a:r>
              <a:rPr lang="lv-LV" dirty="0">
                <a:latin typeface="Times New Roman" panose="02020603050405020304" pitchFamily="18" charset="0"/>
                <a:cs typeface="Times New Roman" panose="02020603050405020304" pitchFamily="18" charset="0"/>
              </a:rPr>
              <a:t>gadā </a:t>
            </a:r>
            <a:r>
              <a:rPr lang="lv-LV" dirty="0" err="1">
                <a:latin typeface="Times New Roman" panose="02020603050405020304" pitchFamily="18" charset="0"/>
                <a:cs typeface="Times New Roman" panose="02020603050405020304" pitchFamily="18" charset="0"/>
              </a:rPr>
              <a:t>Krasnodaru</a:t>
            </a:r>
            <a:r>
              <a:rPr lang="lv-LV" dirty="0">
                <a:latin typeface="Times New Roman" panose="02020603050405020304" pitchFamily="18" charset="0"/>
                <a:cs typeface="Times New Roman" panose="02020603050405020304" pitchFamily="18" charset="0"/>
              </a:rPr>
              <a:t> (Krievija) sedza rozā sniega kārta, kas – lai cik skaista arī būtu – vietējos iedzīvotājus stipri pārbiedēja. Izrādījās, bažām nav pamata – sniegu bija iekrāsojuši putekļi un smiltis, ko bija atnesuši spēcīgie dienvidu vēji no Āfrikas.</a:t>
            </a:r>
          </a:p>
        </p:txBody>
      </p:sp>
      <p:sp>
        <p:nvSpPr>
          <p:cNvPr id="4" name="Oval 3"/>
          <p:cNvSpPr/>
          <p:nvPr/>
        </p:nvSpPr>
        <p:spPr>
          <a:xfrm>
            <a:off x="11463454" y="6155473"/>
            <a:ext cx="535258" cy="4906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lv-LV" dirty="0" smtClean="0"/>
              <a:t>5</a:t>
            </a:r>
            <a:endParaRPr lang="lv-LV" dirty="0"/>
          </a:p>
        </p:txBody>
      </p:sp>
    </p:spTree>
    <p:extLst>
      <p:ext uri="{BB962C8B-B14F-4D97-AF65-F5344CB8AC3E}">
        <p14:creationId xmlns:p14="http://schemas.microsoft.com/office/powerpoint/2010/main" val="320788929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3" name="Content Placeholder 2"/>
          <p:cNvSpPr>
            <a:spLocks noGrp="1"/>
          </p:cNvSpPr>
          <p:nvPr>
            <p:ph idx="1"/>
          </p:nvPr>
        </p:nvSpPr>
        <p:spPr/>
        <p:txBody>
          <a:bodyPr>
            <a:normAutofit fontScale="92500" lnSpcReduction="20000"/>
          </a:bodyPr>
          <a:lstStyle/>
          <a:p>
            <a:r>
              <a:rPr lang="lv-LV" dirty="0"/>
              <a:t>Atšķirīgas aļģu dzimtas var iekrāsot sniegu dzeltenu, sarkanu, oranžu, brūnu vai zaļu. Protams, sniegs iegūst šo nokrāsu pēc tam, kad jau nokritis uz zemes. Lai gan – novērots arī krītam no </a:t>
            </a:r>
            <a:r>
              <a:rPr lang="lv-LV" dirty="0" smtClean="0"/>
              <a:t>debesīm: </a:t>
            </a:r>
          </a:p>
          <a:p>
            <a:pPr marL="514350" indent="-514350">
              <a:buFont typeface="+mj-lt"/>
              <a:buAutoNum type="arabicPeriod"/>
            </a:pPr>
            <a:r>
              <a:rPr lang="lv-LV" dirty="0"/>
              <a:t>R</a:t>
            </a:r>
            <a:r>
              <a:rPr lang="lv-LV" dirty="0" smtClean="0"/>
              <a:t>ozā</a:t>
            </a:r>
            <a:r>
              <a:rPr lang="lv-LV" dirty="0"/>
              <a:t>, </a:t>
            </a:r>
            <a:endParaRPr lang="lv-LV" dirty="0" smtClean="0"/>
          </a:p>
          <a:p>
            <a:pPr marL="514350" indent="-514350">
              <a:buFont typeface="+mj-lt"/>
              <a:buAutoNum type="arabicPeriod"/>
            </a:pPr>
            <a:r>
              <a:rPr lang="lv-LV" dirty="0"/>
              <a:t>B</a:t>
            </a:r>
            <a:r>
              <a:rPr lang="lv-LV" dirty="0" smtClean="0"/>
              <a:t>rūns</a:t>
            </a:r>
            <a:r>
              <a:rPr lang="lv-LV" dirty="0"/>
              <a:t>, </a:t>
            </a:r>
            <a:endParaRPr lang="lv-LV" dirty="0" smtClean="0"/>
          </a:p>
          <a:p>
            <a:pPr marL="514350" indent="-514350">
              <a:buFont typeface="+mj-lt"/>
              <a:buAutoNum type="arabicPeriod"/>
            </a:pPr>
            <a:r>
              <a:rPr lang="lv-LV" dirty="0"/>
              <a:t>O</a:t>
            </a:r>
            <a:r>
              <a:rPr lang="lv-LV" dirty="0" smtClean="0"/>
              <a:t>ranžs</a:t>
            </a:r>
            <a:r>
              <a:rPr lang="lv-LV" dirty="0"/>
              <a:t>, </a:t>
            </a:r>
            <a:endParaRPr lang="lv-LV" dirty="0" smtClean="0"/>
          </a:p>
          <a:p>
            <a:pPr marL="514350" indent="-514350">
              <a:buFont typeface="+mj-lt"/>
              <a:buAutoNum type="arabicPeriod"/>
            </a:pPr>
            <a:r>
              <a:rPr lang="lv-LV" dirty="0"/>
              <a:t>S</a:t>
            </a:r>
            <a:r>
              <a:rPr lang="lv-LV" dirty="0" smtClean="0"/>
              <a:t>arkans sniegs</a:t>
            </a:r>
          </a:p>
          <a:p>
            <a:r>
              <a:rPr lang="lv-LV" dirty="0" smtClean="0"/>
              <a:t> </a:t>
            </a:r>
            <a:r>
              <a:rPr lang="lv-LV" dirty="0"/>
              <a:t>– tas ir gadījumos, kad gaiss piepildīts ar putekļiem, piesārņojumu vai smiltīm. 2007. gadā pār Sibīriju nokrita oranžs sniegs, bet 2011. gadā </a:t>
            </a:r>
            <a:r>
              <a:rPr lang="lv-LV" dirty="0" err="1"/>
              <a:t>Krasnodaru</a:t>
            </a:r>
            <a:r>
              <a:rPr lang="lv-LV" dirty="0"/>
              <a:t> (Krievija) sedza rozā sniega kārta, kas – lai cik skaista arī būtu – vietējos iedzīvotājus stipri pārbiedēja. Izrādījās, bažām nav pamata – sniegu bija iekrāsojuši putekļi un smiltis, ko bija atnesuši spēcīgie dienvidu vēji no Āfrikas.</a:t>
            </a:r>
          </a:p>
          <a:p>
            <a:endParaRPr lang="lv-LV" dirty="0"/>
          </a:p>
        </p:txBody>
      </p:sp>
    </p:spTree>
    <p:extLst>
      <p:ext uri="{BB962C8B-B14F-4D97-AF65-F5344CB8AC3E}">
        <p14:creationId xmlns:p14="http://schemas.microsoft.com/office/powerpoint/2010/main" val="272490191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048" y="58109"/>
            <a:ext cx="2440260" cy="1700048"/>
          </a:xfrm>
          <a:prstGeom prst="rect">
            <a:avLst/>
          </a:prstGeom>
        </p:spPr>
      </p:pic>
      <p:sp>
        <p:nvSpPr>
          <p:cNvPr id="2" name="Title 1"/>
          <p:cNvSpPr>
            <a:spLocks noGrp="1"/>
          </p:cNvSpPr>
          <p:nvPr>
            <p:ph type="title"/>
          </p:nvPr>
        </p:nvSpPr>
        <p:spPr/>
        <p:txBody>
          <a:bodyPr/>
          <a:lstStyle/>
          <a:p>
            <a:r>
              <a:rPr lang="lv-LV" dirty="0" smtClean="0"/>
              <a:t> </a:t>
            </a:r>
            <a:r>
              <a:rPr lang="lv-LV" dirty="0" smtClean="0">
                <a:latin typeface="Times New Roman" panose="02020603050405020304" pitchFamily="18" charset="0"/>
                <a:cs typeface="Times New Roman" panose="02020603050405020304" pitchFamily="18" charset="0"/>
              </a:rPr>
              <a:t>Citi nokrišņu veidi</a:t>
            </a:r>
            <a:endParaRPr lang="lv-LV"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lv-LV" dirty="0" smtClean="0">
                <a:latin typeface="Times New Roman" panose="02020603050405020304" pitchFamily="18" charset="0"/>
                <a:cs typeface="Times New Roman" panose="02020603050405020304" pitchFamily="18" charset="0"/>
              </a:rPr>
              <a:t>SNIEGA GRAUDI - nokrišņi necaurspīdīgu, matētu graudu veidā.</a:t>
            </a:r>
          </a:p>
          <a:p>
            <a:r>
              <a:rPr lang="lv-LV" dirty="0" smtClean="0">
                <a:latin typeface="Times New Roman" panose="02020603050405020304" pitchFamily="18" charset="0"/>
                <a:cs typeface="Times New Roman" panose="02020603050405020304" pitchFamily="18" charset="0"/>
              </a:rPr>
              <a:t>Parasti 2 – 5 mm diametrā.</a:t>
            </a:r>
          </a:p>
          <a:p>
            <a:r>
              <a:rPr lang="lv-LV" dirty="0" smtClean="0">
                <a:latin typeface="Times New Roman" panose="02020603050405020304" pitchFamily="18" charset="0"/>
                <a:cs typeface="Times New Roman" panose="02020603050405020304" pitchFamily="18" charset="0"/>
              </a:rPr>
              <a:t>Var viegli saspiest ar pirkstiem.</a:t>
            </a:r>
          </a:p>
          <a:p>
            <a:r>
              <a:rPr lang="lv-LV" dirty="0" smtClean="0">
                <a:latin typeface="Times New Roman" panose="02020603050405020304" pitchFamily="18" charset="0"/>
                <a:cs typeface="Times New Roman" panose="02020603050405020304" pitchFamily="18" charset="0"/>
              </a:rPr>
              <a:t>Parasti novērojami pie gaisa temperatūrām tuvu 0°C.</a:t>
            </a:r>
          </a:p>
          <a:p>
            <a:r>
              <a:rPr lang="lv-LV" dirty="0" smtClean="0">
                <a:latin typeface="Times New Roman" panose="02020603050405020304" pitchFamily="18" charset="0"/>
                <a:cs typeface="Times New Roman" panose="02020603050405020304" pitchFamily="18" charset="0"/>
              </a:rPr>
              <a:t>LEDUS GRAUDI - nokrišņi caurspīdīgu ledus lodīšu veidā, ar necaurspīdīgu centru, diametrs parasti līdz 3 mm.</a:t>
            </a:r>
          </a:p>
          <a:p>
            <a:r>
              <a:rPr lang="lv-LV" dirty="0" smtClean="0">
                <a:latin typeface="Times New Roman" panose="02020603050405020304" pitchFamily="18" charset="0"/>
                <a:cs typeface="Times New Roman" panose="02020603050405020304" pitchFamily="18" charset="0"/>
              </a:rPr>
              <a:t>Lodītes cietas, nevar sadrupināt ar pirkstiem. </a:t>
            </a:r>
          </a:p>
          <a:p>
            <a:r>
              <a:rPr lang="lv-LV" dirty="0" smtClean="0">
                <a:latin typeface="Times New Roman" panose="02020603050405020304" pitchFamily="18" charset="0"/>
                <a:cs typeface="Times New Roman" panose="02020603050405020304" pitchFamily="18" charset="0"/>
              </a:rPr>
              <a:t>Nokrītot uz cietas virsmas, tās atlec.</a:t>
            </a:r>
          </a:p>
          <a:p>
            <a:r>
              <a:rPr lang="lv-LV" dirty="0" smtClean="0">
                <a:latin typeface="Times New Roman" panose="02020603050405020304" pitchFamily="18" charset="0"/>
                <a:cs typeface="Times New Roman" panose="02020603050405020304" pitchFamily="18" charset="0"/>
              </a:rPr>
              <a:t>Tiek novēroti parasti pavasarī un rudenī, bieži kopā ar lietu.</a:t>
            </a:r>
          </a:p>
          <a:p>
            <a:endParaRPr lang="lv-LV" dirty="0">
              <a:latin typeface="Times New Roman" panose="02020603050405020304" pitchFamily="18" charset="0"/>
              <a:cs typeface="Times New Roman" panose="02020603050405020304" pitchFamily="18" charset="0"/>
            </a:endParaRPr>
          </a:p>
        </p:txBody>
      </p:sp>
      <p:sp>
        <p:nvSpPr>
          <p:cNvPr id="5" name="Oval 4"/>
          <p:cNvSpPr/>
          <p:nvPr/>
        </p:nvSpPr>
        <p:spPr>
          <a:xfrm>
            <a:off x="11463454" y="6155473"/>
            <a:ext cx="535258" cy="4906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lv-LV" dirty="0" smtClean="0"/>
              <a:t>6</a:t>
            </a:r>
            <a:endParaRPr lang="lv-LV" dirty="0"/>
          </a:p>
        </p:txBody>
      </p:sp>
    </p:spTree>
    <p:extLst>
      <p:ext uri="{BB962C8B-B14F-4D97-AF65-F5344CB8AC3E}">
        <p14:creationId xmlns:p14="http://schemas.microsoft.com/office/powerpoint/2010/main" val="163926614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smtClean="0">
                <a:latin typeface="Times New Roman" panose="02020603050405020304" pitchFamily="18" charset="0"/>
                <a:cs typeface="Times New Roman" panose="02020603050405020304" pitchFamily="18" charset="0"/>
              </a:rPr>
              <a:t>Krusa</a:t>
            </a:r>
            <a:endParaRPr lang="lv-LV"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lv-LV" dirty="0" smtClean="0">
                <a:latin typeface="Times New Roman" panose="02020603050405020304" pitchFamily="18" charset="0"/>
                <a:cs typeface="Times New Roman" panose="02020603050405020304" pitchFamily="18" charset="0"/>
              </a:rPr>
              <a:t>- </a:t>
            </a:r>
            <a:r>
              <a:rPr lang="lv-LV" dirty="0">
                <a:latin typeface="Times New Roman" panose="02020603050405020304" pitchFamily="18" charset="0"/>
                <a:cs typeface="Times New Roman" panose="02020603050405020304" pitchFamily="18" charset="0"/>
              </a:rPr>
              <a:t>nokrišņi dažādas formas ledus gabaliņu veidā. Krusas grauda centrs ir necaurspīdīgs, ārējā virsma caurspīdīga, var sastāvēt no vairākiem caurspīdīgiem un necaurspīdīgiem slāņiem. Parasti izmēri ir līdz 5 mm, bet nereti var būt lielāki, pat līdz vairākiem centimetriem. Krusa novērojama parasti siltajā gadalaikā reizē ar pērkona negaisu un arī ar </a:t>
            </a:r>
            <a:r>
              <a:rPr lang="lv-LV" dirty="0" smtClean="0">
                <a:latin typeface="Times New Roman" panose="02020603050405020304" pitchFamily="18" charset="0"/>
                <a:cs typeface="Times New Roman" panose="02020603050405020304" pitchFamily="18" charset="0"/>
              </a:rPr>
              <a:t>lietu</a:t>
            </a:r>
          </a:p>
          <a:p>
            <a:r>
              <a:rPr lang="lv-LV" dirty="0" smtClean="0">
                <a:latin typeface="Times New Roman" panose="02020603050405020304" pitchFamily="18" charset="0"/>
                <a:cs typeface="Times New Roman" panose="02020603050405020304" pitchFamily="18" charset="0"/>
              </a:rPr>
              <a:t>https://www.meteo.lv/lapas/laika-apstakli/fakti-un-noderiga-informacija/informativie-un-uzzinu-materiali/pirmais-sniegs-latvija/pirmais-sniegs-latvija?&amp;id=2052&amp;nid=992</a:t>
            </a:r>
            <a:endParaRPr lang="lv-LV" dirty="0">
              <a:latin typeface="Times New Roman" panose="02020603050405020304" pitchFamily="18" charset="0"/>
              <a:cs typeface="Times New Roman" panose="02020603050405020304" pitchFamily="18" charset="0"/>
            </a:endParaRPr>
          </a:p>
        </p:txBody>
      </p:sp>
      <p:sp>
        <p:nvSpPr>
          <p:cNvPr id="4" name="Oval 3"/>
          <p:cNvSpPr/>
          <p:nvPr/>
        </p:nvSpPr>
        <p:spPr>
          <a:xfrm>
            <a:off x="11463454" y="6155473"/>
            <a:ext cx="535258" cy="4906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lv-LV" dirty="0" smtClean="0"/>
              <a:t>7</a:t>
            </a:r>
            <a:endParaRPr lang="lv-LV" dirty="0"/>
          </a:p>
        </p:txBody>
      </p:sp>
    </p:spTree>
    <p:extLst>
      <p:ext uri="{BB962C8B-B14F-4D97-AF65-F5344CB8AC3E}">
        <p14:creationId xmlns:p14="http://schemas.microsoft.com/office/powerpoint/2010/main" val="151932863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990" y="275916"/>
            <a:ext cx="10515600" cy="1325563"/>
          </a:xfrm>
        </p:spPr>
        <p:txBody>
          <a:bodyPr/>
          <a:lstStyle/>
          <a:p>
            <a:r>
              <a:rPr lang="lv-LV" dirty="0" smtClean="0">
                <a:latin typeface="Times New Roman" panose="02020603050405020304" pitchFamily="18" charset="0"/>
                <a:cs typeface="Times New Roman" panose="02020603050405020304" pitchFamily="18" charset="0"/>
              </a:rPr>
              <a:t>Dažādi fakti par sniegu</a:t>
            </a:r>
            <a:endParaRPr lang="lv-LV"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lv-LV" sz="3600" dirty="0" smtClean="0">
                <a:latin typeface="Times New Roman" panose="02020603050405020304" pitchFamily="18" charset="0"/>
                <a:cs typeface="Times New Roman" panose="02020603050405020304" pitchFamily="18" charset="0"/>
              </a:rPr>
              <a:t>Visagrāk sniegs Latvijā ir uzsnidzis </a:t>
            </a:r>
            <a:r>
              <a:rPr lang="lv-LV" sz="3600" b="1" dirty="0" smtClean="0">
                <a:latin typeface="Times New Roman" panose="02020603050405020304" pitchFamily="18" charset="0"/>
                <a:cs typeface="Times New Roman" panose="02020603050405020304" pitchFamily="18" charset="0"/>
              </a:rPr>
              <a:t>1973. gada 23. septembrī </a:t>
            </a:r>
            <a:r>
              <a:rPr lang="lv-LV" sz="3600" dirty="0" smtClean="0">
                <a:latin typeface="Times New Roman" panose="02020603050405020304" pitchFamily="18" charset="0"/>
                <a:cs typeface="Times New Roman" panose="02020603050405020304" pitchFamily="18" charset="0"/>
              </a:rPr>
              <a:t>Rēzeknē, veidojot 3 cm biezu sniega segu. Visbiezākais sniega segas biezums ir bijis </a:t>
            </a:r>
            <a:r>
              <a:rPr lang="lv-LV" sz="3600" dirty="0" smtClean="0">
                <a:solidFill>
                  <a:srgbClr val="FF0000"/>
                </a:solidFill>
                <a:latin typeface="Times New Roman" panose="02020603050405020304" pitchFamily="18" charset="0"/>
                <a:cs typeface="Times New Roman" panose="02020603050405020304" pitchFamily="18" charset="0"/>
              </a:rPr>
              <a:t>1931. gada 16. – 20. martā </a:t>
            </a:r>
            <a:r>
              <a:rPr lang="lv-LV" sz="3600" dirty="0" smtClean="0">
                <a:latin typeface="Times New Roman" panose="02020603050405020304" pitchFamily="18" charset="0"/>
                <a:cs typeface="Times New Roman" panose="02020603050405020304" pitchFamily="18" charset="0"/>
              </a:rPr>
              <a:t>Gaiziņkalnā, un tas bija 130 cm. Maksimālā sniega sega Latvijā aprīļa mēnesī bija </a:t>
            </a:r>
            <a:r>
              <a:rPr lang="lv-LV" sz="3600" b="1" dirty="0" smtClean="0">
                <a:latin typeface="Times New Roman" panose="02020603050405020304" pitchFamily="18" charset="0"/>
                <a:cs typeface="Times New Roman" panose="02020603050405020304" pitchFamily="18" charset="0"/>
              </a:rPr>
              <a:t>1931. gada 18.aprīlī </a:t>
            </a:r>
            <a:r>
              <a:rPr lang="lv-LV" sz="3600" dirty="0" smtClean="0">
                <a:latin typeface="Times New Roman" panose="02020603050405020304" pitchFamily="18" charset="0"/>
                <a:cs typeface="Times New Roman" panose="02020603050405020304" pitchFamily="18" charset="0"/>
              </a:rPr>
              <a:t>Vidzemes augstienē </a:t>
            </a:r>
            <a:r>
              <a:rPr lang="lv-LV" sz="3600" dirty="0" err="1" smtClean="0">
                <a:latin typeface="Times New Roman" panose="02020603050405020304" pitchFamily="18" charset="0"/>
                <a:cs typeface="Times New Roman" panose="02020603050405020304" pitchFamily="18" charset="0"/>
              </a:rPr>
              <a:t>Gureļos</a:t>
            </a:r>
            <a:r>
              <a:rPr lang="lv-LV" sz="3600" dirty="0" smtClean="0">
                <a:latin typeface="Times New Roman" panose="02020603050405020304" pitchFamily="18" charset="0"/>
                <a:cs typeface="Times New Roman" panose="02020603050405020304" pitchFamily="18" charset="0"/>
              </a:rPr>
              <a:t>, kad sniega segas biezums bija 101 cm. Visvēlākā sniega sega Latvijā tika novērota </a:t>
            </a:r>
            <a:r>
              <a:rPr lang="lv-LV" sz="3600" u="sng" dirty="0" smtClean="0">
                <a:solidFill>
                  <a:srgbClr val="FF0000"/>
                </a:solidFill>
                <a:latin typeface="Times New Roman" panose="02020603050405020304" pitchFamily="18" charset="0"/>
                <a:cs typeface="Times New Roman" panose="02020603050405020304" pitchFamily="18" charset="0"/>
              </a:rPr>
              <a:t>1953. gada 29. maijā</a:t>
            </a:r>
            <a:r>
              <a:rPr lang="lv-LV" sz="3600" dirty="0" smtClean="0">
                <a:latin typeface="Times New Roman" panose="02020603050405020304" pitchFamily="18" charset="0"/>
                <a:cs typeface="Times New Roman" panose="02020603050405020304" pitchFamily="18" charset="0"/>
              </a:rPr>
              <a:t> Kazdangā – 5 cm.</a:t>
            </a:r>
            <a:endParaRPr lang="lv-LV" sz="3600" dirty="0">
              <a:latin typeface="Times New Roman" panose="02020603050405020304" pitchFamily="18" charset="0"/>
              <a:cs typeface="Times New Roman" panose="02020603050405020304" pitchFamily="18" charset="0"/>
            </a:endParaRPr>
          </a:p>
        </p:txBody>
      </p:sp>
      <p:sp>
        <p:nvSpPr>
          <p:cNvPr id="4" name="Oval 3"/>
          <p:cNvSpPr/>
          <p:nvPr/>
        </p:nvSpPr>
        <p:spPr>
          <a:xfrm>
            <a:off x="11463454" y="6155473"/>
            <a:ext cx="535258" cy="4906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lv-LV" dirty="0" smtClean="0"/>
              <a:t>8</a:t>
            </a:r>
            <a:endParaRPr lang="lv-LV" dirty="0"/>
          </a:p>
        </p:txBody>
      </p:sp>
    </p:spTree>
    <p:extLst>
      <p:ext uri="{BB962C8B-B14F-4D97-AF65-F5344CB8AC3E}">
        <p14:creationId xmlns:p14="http://schemas.microsoft.com/office/powerpoint/2010/main" val="24046003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797</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Sniegs</vt:lpstr>
      <vt:lpstr>Sniegs.</vt:lpstr>
      <vt:lpstr>Sniegpārsliņas</vt:lpstr>
      <vt:lpstr>http://www.its.caltech.edu/~atomic/snowcrystals/kids/kids.htm</vt:lpstr>
      <vt:lpstr>PowerPoint Presentation</vt:lpstr>
      <vt:lpstr>PowerPoint Presentation</vt:lpstr>
      <vt:lpstr> Citi nokrišņu veidi</vt:lpstr>
      <vt:lpstr>Krusa</vt:lpstr>
      <vt:lpstr>Dažādi fakti par sniegu</vt:lpstr>
      <vt:lpstr>Izmantotie avoti</vt:lpstr>
    </vt:vector>
  </TitlesOfParts>
  <Company>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Sniegs</dc:title>
  <dc:creator>Iveta Gultniece</dc:creator>
  <cp:lastModifiedBy>Alekss Pauls Brencis</cp:lastModifiedBy>
  <cp:revision>25</cp:revision>
  <dcterms:created xsi:type="dcterms:W3CDTF">2019-01-11T09:11:33Z</dcterms:created>
  <dcterms:modified xsi:type="dcterms:W3CDTF">2020-01-14T09:04:27Z</dcterms:modified>
</cp:coreProperties>
</file>