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d5ef2551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d5ef255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d452587d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d452587d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d452587d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d452587d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d452587d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d452587d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d452587d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d452587d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d5ef255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d5ef255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d452587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d452587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d452587d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d452587d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d452587d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d452587d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d452587d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d452587d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d452587d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d452587d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d452587d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d452587d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d452587d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d452587d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d452587d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d452587d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ftp.cngb.org/pub/SciRAID/stomics/STDS0000058/stomics/E9.5_E1S1.MOSTA.h5a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3580"/>
              <a:t>Discovering</a:t>
            </a:r>
            <a:r>
              <a:rPr b="0" lang="en" sz="3580"/>
              <a:t> </a:t>
            </a:r>
            <a:r>
              <a:rPr lang="en" sz="3580"/>
              <a:t>spatially variable genes</a:t>
            </a:r>
            <a:r>
              <a:rPr b="0" lang="en" sz="3580"/>
              <a:t> in spatial transcriptomics datasets</a:t>
            </a:r>
            <a:endParaRPr b="0" sz="3580"/>
          </a:p>
        </p:txBody>
      </p:sp>
      <p:sp>
        <p:nvSpPr>
          <p:cNvPr id="87" name="Google Shape;87;p13"/>
          <p:cNvSpPr txBox="1"/>
          <p:nvPr>
            <p:ph idx="1" type="subTitle"/>
          </p:nvPr>
        </p:nvSpPr>
        <p:spPr>
          <a:xfrm>
            <a:off x="729450" y="3264750"/>
            <a:ext cx="7688100" cy="135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University of Belgrade, School of Electrical Engineering</a:t>
            </a:r>
            <a:endParaRPr/>
          </a:p>
          <a:p>
            <a:pPr indent="0" lvl="0" marL="0" rtl="0" algn="ctr">
              <a:spcBef>
                <a:spcPts val="0"/>
              </a:spcBef>
              <a:spcAft>
                <a:spcPts val="0"/>
              </a:spcAft>
              <a:buNone/>
            </a:pPr>
            <a:r>
              <a:rPr lang="en"/>
              <a:t>Course: Computational Genomics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Students: Aleksandra Stanojevć 2020/3352, Đordje Malešević 2020/3354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48" name="Google Shape;148;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t>Weight Matrix calculation</a:t>
            </a:r>
            <a:r>
              <a:rPr lang="en" sz="1400"/>
              <a:t>: the idea is to gave higher weights to those cells that belong to the same tissue (share the same annotation). This way, neighbours from the same tissue are prioritized and both statistics are more able to utilize this information. This can be easily done using element-wise matrix multiplication. Scaling weights are parameters of the function.</a:t>
            </a:r>
            <a:endParaRPr/>
          </a:p>
        </p:txBody>
      </p:sp>
      <p:pic>
        <p:nvPicPr>
          <p:cNvPr id="149" name="Google Shape;149;p22"/>
          <p:cNvPicPr preferRelativeResize="0"/>
          <p:nvPr/>
        </p:nvPicPr>
        <p:blipFill>
          <a:blip r:embed="rId3">
            <a:alphaModFix/>
          </a:blip>
          <a:stretch>
            <a:fillRect/>
          </a:stretch>
        </p:blipFill>
        <p:spPr>
          <a:xfrm>
            <a:off x="7063603" y="150350"/>
            <a:ext cx="1877047" cy="1867975"/>
          </a:xfrm>
          <a:prstGeom prst="rect">
            <a:avLst/>
          </a:prstGeom>
          <a:noFill/>
          <a:ln>
            <a:noFill/>
          </a:ln>
        </p:spPr>
      </p:pic>
      <p:pic>
        <p:nvPicPr>
          <p:cNvPr id="150" name="Google Shape;150;p22"/>
          <p:cNvPicPr preferRelativeResize="0"/>
          <p:nvPr/>
        </p:nvPicPr>
        <p:blipFill>
          <a:blip r:embed="rId4">
            <a:alphaModFix/>
          </a:blip>
          <a:stretch>
            <a:fillRect/>
          </a:stretch>
        </p:blipFill>
        <p:spPr>
          <a:xfrm>
            <a:off x="-10425" y="3636850"/>
            <a:ext cx="2775901" cy="1423325"/>
          </a:xfrm>
          <a:prstGeom prst="rect">
            <a:avLst/>
          </a:prstGeom>
          <a:noFill/>
          <a:ln>
            <a:noFill/>
          </a:ln>
        </p:spPr>
      </p:pic>
      <p:pic>
        <p:nvPicPr>
          <p:cNvPr id="151" name="Google Shape;151;p22"/>
          <p:cNvPicPr preferRelativeResize="0"/>
          <p:nvPr/>
        </p:nvPicPr>
        <p:blipFill>
          <a:blip r:embed="rId5">
            <a:alphaModFix/>
          </a:blip>
          <a:stretch>
            <a:fillRect/>
          </a:stretch>
        </p:blipFill>
        <p:spPr>
          <a:xfrm>
            <a:off x="3001525" y="3636850"/>
            <a:ext cx="2826025" cy="1494150"/>
          </a:xfrm>
          <a:prstGeom prst="rect">
            <a:avLst/>
          </a:prstGeom>
          <a:noFill/>
          <a:ln>
            <a:noFill/>
          </a:ln>
        </p:spPr>
      </p:pic>
      <p:sp>
        <p:nvSpPr>
          <p:cNvPr id="152" name="Google Shape;152;p22"/>
          <p:cNvSpPr txBox="1"/>
          <p:nvPr/>
        </p:nvSpPr>
        <p:spPr>
          <a:xfrm>
            <a:off x="2754350" y="4189550"/>
            <a:ext cx="264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Lato"/>
                <a:ea typeface="Lato"/>
                <a:cs typeface="Lato"/>
                <a:sym typeface="Lato"/>
              </a:rPr>
              <a:t>*</a:t>
            </a:r>
            <a:endParaRPr sz="2600">
              <a:latin typeface="Lato"/>
              <a:ea typeface="Lato"/>
              <a:cs typeface="Lato"/>
              <a:sym typeface="Lato"/>
            </a:endParaRPr>
          </a:p>
        </p:txBody>
      </p:sp>
      <p:sp>
        <p:nvSpPr>
          <p:cNvPr id="153" name="Google Shape;153;p22"/>
          <p:cNvSpPr txBox="1"/>
          <p:nvPr/>
        </p:nvSpPr>
        <p:spPr>
          <a:xfrm>
            <a:off x="5726150" y="4113350"/>
            <a:ext cx="264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Lato"/>
                <a:ea typeface="Lato"/>
                <a:cs typeface="Lato"/>
                <a:sym typeface="Lato"/>
              </a:rPr>
              <a:t>=</a:t>
            </a:r>
            <a:endParaRPr sz="2600">
              <a:latin typeface="Lato"/>
              <a:ea typeface="Lato"/>
              <a:cs typeface="Lato"/>
              <a:sym typeface="Lato"/>
            </a:endParaRPr>
          </a:p>
        </p:txBody>
      </p:sp>
      <p:pic>
        <p:nvPicPr>
          <p:cNvPr id="154" name="Google Shape;154;p22"/>
          <p:cNvPicPr preferRelativeResize="0"/>
          <p:nvPr/>
        </p:nvPicPr>
        <p:blipFill rotWithShape="1">
          <a:blip r:embed="rId6">
            <a:alphaModFix/>
          </a:blip>
          <a:srcRect b="0" l="0" r="0" t="0"/>
          <a:stretch/>
        </p:blipFill>
        <p:spPr>
          <a:xfrm>
            <a:off x="6063600" y="3636850"/>
            <a:ext cx="2960476" cy="1423325"/>
          </a:xfrm>
          <a:prstGeom prst="rect">
            <a:avLst/>
          </a:prstGeom>
          <a:noFill/>
          <a:ln>
            <a:noFill/>
          </a:ln>
        </p:spPr>
      </p:pic>
      <p:sp>
        <p:nvSpPr>
          <p:cNvPr id="155" name="Google Shape;155;p22"/>
          <p:cNvSpPr txBox="1"/>
          <p:nvPr/>
        </p:nvSpPr>
        <p:spPr>
          <a:xfrm>
            <a:off x="470725" y="3322175"/>
            <a:ext cx="187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Connectivity Matrix</a:t>
            </a:r>
            <a:endParaRPr>
              <a:latin typeface="Lato"/>
              <a:ea typeface="Lato"/>
              <a:cs typeface="Lato"/>
              <a:sym typeface="Lato"/>
            </a:endParaRPr>
          </a:p>
        </p:txBody>
      </p:sp>
      <p:sp>
        <p:nvSpPr>
          <p:cNvPr id="156" name="Google Shape;156;p22"/>
          <p:cNvSpPr txBox="1"/>
          <p:nvPr/>
        </p:nvSpPr>
        <p:spPr>
          <a:xfrm>
            <a:off x="3594925" y="3322175"/>
            <a:ext cx="187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Scaling</a:t>
            </a:r>
            <a:r>
              <a:rPr lang="en">
                <a:latin typeface="Lato"/>
                <a:ea typeface="Lato"/>
                <a:cs typeface="Lato"/>
                <a:sym typeface="Lato"/>
              </a:rPr>
              <a:t> Matrix</a:t>
            </a:r>
            <a:endParaRPr>
              <a:latin typeface="Lato"/>
              <a:ea typeface="Lato"/>
              <a:cs typeface="Lato"/>
              <a:sym typeface="Lato"/>
            </a:endParaRPr>
          </a:p>
        </p:txBody>
      </p:sp>
      <p:sp>
        <p:nvSpPr>
          <p:cNvPr id="157" name="Google Shape;157;p22"/>
          <p:cNvSpPr txBox="1"/>
          <p:nvPr/>
        </p:nvSpPr>
        <p:spPr>
          <a:xfrm>
            <a:off x="6642925" y="3322175"/>
            <a:ext cx="187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Weight </a:t>
            </a:r>
            <a:r>
              <a:rPr lang="en">
                <a:latin typeface="Lato"/>
                <a:ea typeface="Lato"/>
                <a:cs typeface="Lato"/>
                <a:sym typeface="Lato"/>
              </a:rPr>
              <a:t> Matrix</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and Results</a:t>
            </a:r>
            <a:endParaRPr/>
          </a:p>
          <a:p>
            <a:pPr indent="0" lvl="0" marL="0" rtl="0" algn="l">
              <a:spcBef>
                <a:spcPts val="0"/>
              </a:spcBef>
              <a:spcAft>
                <a:spcPts val="0"/>
              </a:spcAft>
              <a:buNone/>
            </a:pPr>
            <a:r>
              <a:t/>
            </a:r>
            <a:endParaRPr/>
          </a:p>
        </p:txBody>
      </p:sp>
      <p:sp>
        <p:nvSpPr>
          <p:cNvPr id="163" name="Google Shape;163;p23"/>
          <p:cNvSpPr txBox="1"/>
          <p:nvPr>
            <p:ph idx="1" type="body"/>
          </p:nvPr>
        </p:nvSpPr>
        <p:spPr>
          <a:xfrm>
            <a:off x="729450" y="1853850"/>
            <a:ext cx="7688700" cy="318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the algorithm evaluation, we have used some standard approaches for classification tasks:</a:t>
            </a:r>
            <a:endParaRPr/>
          </a:p>
          <a:p>
            <a:pPr indent="-311150" lvl="0" marL="457200" rtl="0" algn="l">
              <a:spcBef>
                <a:spcPts val="1200"/>
              </a:spcBef>
              <a:spcAft>
                <a:spcPts val="0"/>
              </a:spcAft>
              <a:buSzPts val="1300"/>
              <a:buAutoNum type="arabicPeriod"/>
            </a:pPr>
            <a:r>
              <a:rPr lang="en"/>
              <a:t>Confusion Matrix</a:t>
            </a:r>
            <a:endParaRPr/>
          </a:p>
          <a:p>
            <a:pPr indent="-311150" lvl="0" marL="457200" rtl="0" algn="l">
              <a:spcBef>
                <a:spcPts val="0"/>
              </a:spcBef>
              <a:spcAft>
                <a:spcPts val="0"/>
              </a:spcAft>
              <a:buSzPts val="1300"/>
              <a:buAutoNum type="arabicPeriod"/>
            </a:pPr>
            <a:r>
              <a:rPr lang="en"/>
              <a:t>F1 score</a:t>
            </a:r>
            <a:endParaRPr/>
          </a:p>
          <a:p>
            <a:pPr indent="-311150" lvl="0" marL="457200" rtl="0" algn="l">
              <a:spcBef>
                <a:spcPts val="0"/>
              </a:spcBef>
              <a:spcAft>
                <a:spcPts val="0"/>
              </a:spcAft>
              <a:buSzPts val="1300"/>
              <a:buAutoNum type="arabicPeriod"/>
            </a:pPr>
            <a:r>
              <a:rPr lang="en"/>
              <a:t>AUC</a:t>
            </a:r>
            <a:endParaRPr/>
          </a:p>
          <a:p>
            <a:pPr indent="-311150" lvl="0" marL="457200" rtl="0" algn="l">
              <a:spcBef>
                <a:spcPts val="0"/>
              </a:spcBef>
              <a:spcAft>
                <a:spcPts val="0"/>
              </a:spcAft>
              <a:buSzPts val="1300"/>
              <a:buAutoNum type="arabicPeriod"/>
            </a:pPr>
            <a:r>
              <a:rPr lang="en"/>
              <a:t>Spearman’s Rank Correlation: </a:t>
            </a:r>
            <a:r>
              <a:rPr lang="en"/>
              <a:t>convenient</a:t>
            </a:r>
            <a:r>
              <a:rPr lang="en"/>
              <a:t> </a:t>
            </a:r>
            <a:r>
              <a:rPr lang="en"/>
              <a:t>because</a:t>
            </a:r>
            <a:r>
              <a:rPr lang="en"/>
              <a:t> it compares ranks for all genes</a:t>
            </a:r>
            <a:endParaRPr/>
          </a:p>
          <a:p>
            <a:pPr indent="0" lvl="0" marL="0" rtl="0" algn="l">
              <a:spcBef>
                <a:spcPts val="1200"/>
              </a:spcBef>
              <a:spcAft>
                <a:spcPts val="0"/>
              </a:spcAft>
              <a:buNone/>
            </a:pPr>
            <a:r>
              <a:rPr lang="en"/>
              <a:t>SpaGFT calculates a score which determines spatial variability of each specific gene in the dataset. It also provides  a p value for each score which can be used to determine the statistical significance of the score calculated. We have chosen a common threshold of 0.05 to determine the statistically significant SVGs. This way, for the first dataset (</a:t>
            </a:r>
            <a:r>
              <a:rPr lang="en" sz="1100" u="sng">
                <a:solidFill>
                  <a:srgbClr val="1155CC"/>
                </a:solidFill>
                <a:latin typeface="Arial"/>
                <a:ea typeface="Arial"/>
                <a:cs typeface="Arial"/>
                <a:sym typeface="Arial"/>
                <a:hlinkClick r:id="rId3">
                  <a:extLst>
                    <a:ext uri="{A12FA001-AC4F-418D-AE19-62706E023703}">
                      <ahyp:hlinkClr val="tx"/>
                    </a:ext>
                  </a:extLst>
                </a:hlinkClick>
              </a:rPr>
              <a:t>Mouse embryo 9.5</a:t>
            </a:r>
            <a:r>
              <a:rPr lang="en"/>
              <a:t>), the algorithm has returned </a:t>
            </a:r>
            <a:r>
              <a:rPr b="1" lang="en"/>
              <a:t>2246</a:t>
            </a:r>
            <a:r>
              <a:rPr lang="en"/>
              <a:t> SVGs.</a:t>
            </a:r>
            <a:endParaRPr/>
          </a:p>
          <a:p>
            <a:pPr indent="0" lvl="0" marL="0" rtl="0" algn="l">
              <a:spcBef>
                <a:spcPts val="1200"/>
              </a:spcBef>
              <a:spcAft>
                <a:spcPts val="0"/>
              </a:spcAft>
              <a:buNone/>
            </a:pPr>
            <a:r>
              <a:rPr lang="en"/>
              <a:t>In our case, based on the ‘ground truth’ and the distribution of scores, we have decided to use a threshold of 10% most spatially variable genes and call them SVGs. This way, we have obtained </a:t>
            </a:r>
            <a:r>
              <a:rPr b="1" lang="en"/>
              <a:t>2006</a:t>
            </a:r>
            <a:r>
              <a:rPr lang="en"/>
              <a:t> SVGs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and Results</a:t>
            </a:r>
            <a:endParaRPr/>
          </a:p>
          <a:p>
            <a:pPr indent="0" lvl="0" marL="0" rtl="0" algn="l">
              <a:spcBef>
                <a:spcPts val="0"/>
              </a:spcBef>
              <a:spcAft>
                <a:spcPts val="0"/>
              </a:spcAft>
              <a:buNone/>
            </a:pPr>
            <a:r>
              <a:t/>
            </a:r>
            <a:endParaRPr/>
          </a:p>
        </p:txBody>
      </p:sp>
      <p:sp>
        <p:nvSpPr>
          <p:cNvPr id="169" name="Google Shape;169;p24"/>
          <p:cNvSpPr txBox="1"/>
          <p:nvPr>
            <p:ph idx="1" type="body"/>
          </p:nvPr>
        </p:nvSpPr>
        <p:spPr>
          <a:xfrm>
            <a:off x="729450" y="18502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Moran’s I gave a lot better results than Geary’s C, and combining them didn’t contribute a lot </a:t>
            </a:r>
            <a:endParaRPr/>
          </a:p>
        </p:txBody>
      </p:sp>
      <p:pic>
        <p:nvPicPr>
          <p:cNvPr id="170" name="Google Shape;170;p24"/>
          <p:cNvPicPr preferRelativeResize="0"/>
          <p:nvPr/>
        </p:nvPicPr>
        <p:blipFill>
          <a:blip r:embed="rId3">
            <a:alphaModFix/>
          </a:blip>
          <a:stretch>
            <a:fillRect/>
          </a:stretch>
        </p:blipFill>
        <p:spPr>
          <a:xfrm>
            <a:off x="36500" y="2286425"/>
            <a:ext cx="3068575" cy="2526102"/>
          </a:xfrm>
          <a:prstGeom prst="rect">
            <a:avLst/>
          </a:prstGeom>
          <a:noFill/>
          <a:ln>
            <a:noFill/>
          </a:ln>
        </p:spPr>
      </p:pic>
      <p:pic>
        <p:nvPicPr>
          <p:cNvPr id="171" name="Google Shape;171;p24"/>
          <p:cNvPicPr preferRelativeResize="0"/>
          <p:nvPr/>
        </p:nvPicPr>
        <p:blipFill>
          <a:blip r:embed="rId4">
            <a:alphaModFix/>
          </a:blip>
          <a:stretch>
            <a:fillRect/>
          </a:stretch>
        </p:blipFill>
        <p:spPr>
          <a:xfrm>
            <a:off x="3102709" y="2210225"/>
            <a:ext cx="2940890" cy="2526100"/>
          </a:xfrm>
          <a:prstGeom prst="rect">
            <a:avLst/>
          </a:prstGeom>
          <a:noFill/>
          <a:ln>
            <a:noFill/>
          </a:ln>
        </p:spPr>
      </p:pic>
      <p:sp>
        <p:nvSpPr>
          <p:cNvPr id="172" name="Google Shape;172;p24"/>
          <p:cNvSpPr txBox="1"/>
          <p:nvPr/>
        </p:nvSpPr>
        <p:spPr>
          <a:xfrm>
            <a:off x="870425" y="4527700"/>
            <a:ext cx="24570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Spearman's rank correlation coefficient: 0.901</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
        <p:nvSpPr>
          <p:cNvPr id="173" name="Google Shape;173;p24"/>
          <p:cNvSpPr txBox="1"/>
          <p:nvPr/>
        </p:nvSpPr>
        <p:spPr>
          <a:xfrm>
            <a:off x="3918425" y="4527700"/>
            <a:ext cx="24570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Spearman's rank correlation coefficient: 0.327</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pic>
        <p:nvPicPr>
          <p:cNvPr id="174" name="Google Shape;174;p24"/>
          <p:cNvPicPr preferRelativeResize="0"/>
          <p:nvPr/>
        </p:nvPicPr>
        <p:blipFill>
          <a:blip r:embed="rId5">
            <a:alphaModFix/>
          </a:blip>
          <a:stretch>
            <a:fillRect/>
          </a:stretch>
        </p:blipFill>
        <p:spPr>
          <a:xfrm>
            <a:off x="6058200" y="2205800"/>
            <a:ext cx="3068575" cy="2680776"/>
          </a:xfrm>
          <a:prstGeom prst="rect">
            <a:avLst/>
          </a:prstGeom>
          <a:noFill/>
          <a:ln>
            <a:noFill/>
          </a:ln>
        </p:spPr>
      </p:pic>
      <p:sp>
        <p:nvSpPr>
          <p:cNvPr id="175" name="Google Shape;175;p24"/>
          <p:cNvSpPr txBox="1"/>
          <p:nvPr/>
        </p:nvSpPr>
        <p:spPr>
          <a:xfrm>
            <a:off x="6890225" y="4527700"/>
            <a:ext cx="24570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Spearman's rank correlation coefficient: 0.</a:t>
            </a:r>
            <a:r>
              <a:rPr lang="en" sz="1050">
                <a:highlight>
                  <a:srgbClr val="FFFFFF"/>
                </a:highlight>
              </a:rPr>
              <a:t>906</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and Results</a:t>
            </a:r>
            <a:endParaRPr/>
          </a:p>
          <a:p>
            <a:pPr indent="0" lvl="0" marL="0" rtl="0" algn="l">
              <a:spcBef>
                <a:spcPts val="0"/>
              </a:spcBef>
              <a:spcAft>
                <a:spcPts val="0"/>
              </a:spcAft>
              <a:buNone/>
            </a:pPr>
            <a:r>
              <a:t/>
            </a:r>
            <a:endParaRPr/>
          </a:p>
        </p:txBody>
      </p:sp>
      <p:sp>
        <p:nvSpPr>
          <p:cNvPr id="181" name="Google Shape;181;p25"/>
          <p:cNvSpPr txBox="1"/>
          <p:nvPr>
            <p:ph idx="1" type="body"/>
          </p:nvPr>
        </p:nvSpPr>
        <p:spPr>
          <a:xfrm>
            <a:off x="729450" y="18502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Introducing</a:t>
            </a:r>
            <a:r>
              <a:rPr b="1" lang="en"/>
              <a:t> Weight Matrix  penalty </a:t>
            </a:r>
            <a:r>
              <a:rPr lang="en"/>
              <a:t>for the connectivity matrix also didn’t influence the result a lot</a:t>
            </a:r>
            <a:endParaRPr/>
          </a:p>
        </p:txBody>
      </p:sp>
      <p:pic>
        <p:nvPicPr>
          <p:cNvPr id="182" name="Google Shape;182;p25"/>
          <p:cNvPicPr preferRelativeResize="0"/>
          <p:nvPr/>
        </p:nvPicPr>
        <p:blipFill>
          <a:blip r:embed="rId3">
            <a:alphaModFix/>
          </a:blip>
          <a:stretch>
            <a:fillRect/>
          </a:stretch>
        </p:blipFill>
        <p:spPr>
          <a:xfrm>
            <a:off x="36500" y="2210225"/>
            <a:ext cx="3470626" cy="2857075"/>
          </a:xfrm>
          <a:prstGeom prst="rect">
            <a:avLst/>
          </a:prstGeom>
          <a:noFill/>
          <a:ln>
            <a:noFill/>
          </a:ln>
        </p:spPr>
      </p:pic>
      <p:sp>
        <p:nvSpPr>
          <p:cNvPr id="183" name="Google Shape;183;p25"/>
          <p:cNvSpPr txBox="1"/>
          <p:nvPr/>
        </p:nvSpPr>
        <p:spPr>
          <a:xfrm>
            <a:off x="1327625" y="4680100"/>
            <a:ext cx="24570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Spearman's rank correlation coefficient: 0.901</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pic>
        <p:nvPicPr>
          <p:cNvPr id="184" name="Google Shape;184;p25"/>
          <p:cNvPicPr preferRelativeResize="0"/>
          <p:nvPr/>
        </p:nvPicPr>
        <p:blipFill>
          <a:blip r:embed="rId4">
            <a:alphaModFix/>
          </a:blip>
          <a:stretch>
            <a:fillRect/>
          </a:stretch>
        </p:blipFill>
        <p:spPr>
          <a:xfrm>
            <a:off x="3602790" y="2210225"/>
            <a:ext cx="3362860" cy="2933276"/>
          </a:xfrm>
          <a:prstGeom prst="rect">
            <a:avLst/>
          </a:prstGeom>
          <a:noFill/>
          <a:ln>
            <a:noFill/>
          </a:ln>
        </p:spPr>
      </p:pic>
      <p:sp>
        <p:nvSpPr>
          <p:cNvPr id="185" name="Google Shape;185;p25"/>
          <p:cNvSpPr txBox="1"/>
          <p:nvPr/>
        </p:nvSpPr>
        <p:spPr>
          <a:xfrm>
            <a:off x="7061325" y="2192875"/>
            <a:ext cx="19626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Scaling factors (weights):</a:t>
            </a:r>
            <a:endParaRPr sz="13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1.5 for the same tissue anno</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0.5 for the different tissue anno</a:t>
            </a:r>
            <a:endParaRPr sz="1200">
              <a:latin typeface="Lato"/>
              <a:ea typeface="Lato"/>
              <a:cs typeface="Lato"/>
              <a:sym typeface="Lato"/>
            </a:endParaRPr>
          </a:p>
        </p:txBody>
      </p:sp>
      <p:sp>
        <p:nvSpPr>
          <p:cNvPr id="186" name="Google Shape;186;p25"/>
          <p:cNvSpPr txBox="1"/>
          <p:nvPr/>
        </p:nvSpPr>
        <p:spPr>
          <a:xfrm>
            <a:off x="4832825" y="4680100"/>
            <a:ext cx="2457000" cy="95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Spearman's rank correlation coefficient: </a:t>
            </a:r>
            <a:r>
              <a:rPr lang="en" sz="1050">
                <a:highlight>
                  <a:srgbClr val="FFFFFF"/>
                </a:highlight>
              </a:rPr>
              <a:t>0.858</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and Results: top 4 genes obtained</a:t>
            </a:r>
            <a:endParaRPr/>
          </a:p>
          <a:p>
            <a:pPr indent="0" lvl="0" marL="0" rtl="0" algn="l">
              <a:spcBef>
                <a:spcPts val="0"/>
              </a:spcBef>
              <a:spcAft>
                <a:spcPts val="0"/>
              </a:spcAft>
              <a:buNone/>
            </a:pPr>
            <a:r>
              <a:t/>
            </a:r>
            <a:endParaRPr/>
          </a:p>
        </p:txBody>
      </p:sp>
      <p:pic>
        <p:nvPicPr>
          <p:cNvPr id="192" name="Google Shape;192;p26"/>
          <p:cNvPicPr preferRelativeResize="0"/>
          <p:nvPr/>
        </p:nvPicPr>
        <p:blipFill rotWithShape="1">
          <a:blip r:embed="rId3">
            <a:alphaModFix/>
          </a:blip>
          <a:srcRect b="5190" l="0" r="0" t="-5190"/>
          <a:stretch/>
        </p:blipFill>
        <p:spPr>
          <a:xfrm>
            <a:off x="1077775" y="1686662"/>
            <a:ext cx="7949975" cy="1770170"/>
          </a:xfrm>
          <a:prstGeom prst="rect">
            <a:avLst/>
          </a:prstGeom>
          <a:noFill/>
          <a:ln>
            <a:noFill/>
          </a:ln>
        </p:spPr>
      </p:pic>
      <p:pic>
        <p:nvPicPr>
          <p:cNvPr id="193" name="Google Shape;193;p26"/>
          <p:cNvPicPr preferRelativeResize="0"/>
          <p:nvPr/>
        </p:nvPicPr>
        <p:blipFill>
          <a:blip r:embed="rId4">
            <a:alphaModFix/>
          </a:blip>
          <a:stretch>
            <a:fillRect/>
          </a:stretch>
        </p:blipFill>
        <p:spPr>
          <a:xfrm>
            <a:off x="1125150" y="3361025"/>
            <a:ext cx="7949973" cy="1785175"/>
          </a:xfrm>
          <a:prstGeom prst="rect">
            <a:avLst/>
          </a:prstGeom>
          <a:noFill/>
          <a:ln>
            <a:noFill/>
          </a:ln>
        </p:spPr>
      </p:pic>
      <p:sp>
        <p:nvSpPr>
          <p:cNvPr id="194" name="Google Shape;194;p26"/>
          <p:cNvSpPr/>
          <p:nvPr/>
        </p:nvSpPr>
        <p:spPr>
          <a:xfrm>
            <a:off x="854875" y="2640625"/>
            <a:ext cx="252600" cy="14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854875" y="4012225"/>
            <a:ext cx="252600" cy="14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txBox="1"/>
          <p:nvPr/>
        </p:nvSpPr>
        <p:spPr>
          <a:xfrm>
            <a:off x="0" y="2514350"/>
            <a:ext cx="8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SpaGFT</a:t>
            </a:r>
            <a:endParaRPr>
              <a:latin typeface="Lato"/>
              <a:ea typeface="Lato"/>
              <a:cs typeface="Lato"/>
              <a:sym typeface="Lato"/>
            </a:endParaRPr>
          </a:p>
        </p:txBody>
      </p:sp>
      <p:sp>
        <p:nvSpPr>
          <p:cNvPr id="197" name="Google Shape;197;p26"/>
          <p:cNvSpPr txBox="1"/>
          <p:nvPr/>
        </p:nvSpPr>
        <p:spPr>
          <a:xfrm>
            <a:off x="0" y="3657350"/>
            <a:ext cx="854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Moran </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Geary</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and Results: 8 most different genes</a:t>
            </a:r>
            <a:endParaRPr/>
          </a:p>
        </p:txBody>
      </p:sp>
      <p:pic>
        <p:nvPicPr>
          <p:cNvPr id="203" name="Google Shape;203;p27"/>
          <p:cNvPicPr preferRelativeResize="0"/>
          <p:nvPr/>
        </p:nvPicPr>
        <p:blipFill>
          <a:blip r:embed="rId3">
            <a:alphaModFix/>
          </a:blip>
          <a:stretch>
            <a:fillRect/>
          </a:stretch>
        </p:blipFill>
        <p:spPr>
          <a:xfrm>
            <a:off x="729450" y="1928825"/>
            <a:ext cx="7514676" cy="3214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What are Spatially Variable Genes (SVGs)?</a:t>
            </a:r>
            <a:endParaRPr sz="1800"/>
          </a:p>
          <a:p>
            <a:pPr indent="-342900" lvl="0" marL="457200" rtl="0" algn="l">
              <a:spcBef>
                <a:spcPts val="0"/>
              </a:spcBef>
              <a:spcAft>
                <a:spcPts val="0"/>
              </a:spcAft>
              <a:buSzPts val="1800"/>
              <a:buAutoNum type="arabicPeriod"/>
            </a:pPr>
            <a:r>
              <a:rPr lang="en" sz="1800"/>
              <a:t>SpaGFT </a:t>
            </a:r>
            <a:endParaRPr sz="1800"/>
          </a:p>
          <a:p>
            <a:pPr indent="-342900" lvl="0" marL="457200" rtl="0" algn="l">
              <a:spcBef>
                <a:spcPts val="0"/>
              </a:spcBef>
              <a:spcAft>
                <a:spcPts val="0"/>
              </a:spcAft>
              <a:buSzPts val="1800"/>
              <a:buAutoNum type="arabicPeriod"/>
            </a:pPr>
            <a:r>
              <a:rPr lang="en" sz="1800"/>
              <a:t>Approach: Moran’s global  I and Geary’s global C</a:t>
            </a:r>
            <a:endParaRPr sz="1800"/>
          </a:p>
          <a:p>
            <a:pPr indent="-342900" lvl="0" marL="457200" rtl="0" algn="l">
              <a:spcBef>
                <a:spcPts val="0"/>
              </a:spcBef>
              <a:spcAft>
                <a:spcPts val="0"/>
              </a:spcAft>
              <a:buSzPts val="1800"/>
              <a:buAutoNum type="arabicPeriod"/>
            </a:pPr>
            <a:r>
              <a:rPr lang="en" sz="1800"/>
              <a:t>Implementation </a:t>
            </a:r>
            <a:endParaRPr sz="1800"/>
          </a:p>
          <a:p>
            <a:pPr indent="-342900" lvl="0" marL="457200" rtl="0" algn="l">
              <a:spcBef>
                <a:spcPts val="0"/>
              </a:spcBef>
              <a:spcAft>
                <a:spcPts val="0"/>
              </a:spcAft>
              <a:buSzPts val="1800"/>
              <a:buAutoNum type="arabicPeriod"/>
            </a:pPr>
            <a:r>
              <a:rPr lang="en" sz="1800"/>
              <a:t>Evaluation and Results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Spatially Variable Genes (SVGs)?</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From the project definition</a:t>
            </a:r>
            <a:r>
              <a:rPr lang="en" sz="1400"/>
              <a:t>: Spatially variable genes (SVG) in spatial transcriptomics datasets are defined as genes with a highly spatially correlated pattern of expression, which varies along with the spatial distribution of a tissue structure of interest</a:t>
            </a:r>
            <a:endParaRPr sz="1400"/>
          </a:p>
          <a:p>
            <a:pPr indent="-317500" lvl="0" marL="457200" rtl="0" algn="l">
              <a:spcBef>
                <a:spcPts val="0"/>
              </a:spcBef>
              <a:spcAft>
                <a:spcPts val="0"/>
              </a:spcAft>
              <a:buSzPts val="1400"/>
              <a:buChar char="●"/>
            </a:pPr>
            <a:r>
              <a:rPr lang="en" sz="1400"/>
              <a:t> In simple terms, those are the genes with non-uniform expression across the tissue. </a:t>
            </a:r>
            <a:endParaRPr sz="1400"/>
          </a:p>
          <a:p>
            <a:pPr indent="0" lvl="0" marL="457200" rtl="0" algn="l">
              <a:spcBef>
                <a:spcPts val="1200"/>
              </a:spcBef>
              <a:spcAft>
                <a:spcPts val="1200"/>
              </a:spcAft>
              <a:buNone/>
            </a:pPr>
            <a:r>
              <a:t/>
            </a:r>
            <a:endParaRPr sz="1400"/>
          </a:p>
        </p:txBody>
      </p:sp>
      <p:pic>
        <p:nvPicPr>
          <p:cNvPr id="100" name="Google Shape;100;p15"/>
          <p:cNvPicPr preferRelativeResize="0"/>
          <p:nvPr/>
        </p:nvPicPr>
        <p:blipFill>
          <a:blip r:embed="rId3">
            <a:alphaModFix/>
          </a:blip>
          <a:stretch>
            <a:fillRect/>
          </a:stretch>
        </p:blipFill>
        <p:spPr>
          <a:xfrm>
            <a:off x="1588550" y="3170800"/>
            <a:ext cx="5706050" cy="1972700"/>
          </a:xfrm>
          <a:prstGeom prst="rect">
            <a:avLst/>
          </a:prstGeom>
          <a:noFill/>
          <a:ln>
            <a:noFill/>
          </a:ln>
        </p:spPr>
      </p:pic>
      <p:sp>
        <p:nvSpPr>
          <p:cNvPr id="101" name="Google Shape;101;p15"/>
          <p:cNvSpPr/>
          <p:nvPr/>
        </p:nvSpPr>
        <p:spPr>
          <a:xfrm>
            <a:off x="3511575" y="3221450"/>
            <a:ext cx="1860000" cy="1871400"/>
          </a:xfrm>
          <a:prstGeom prst="rect">
            <a:avLst/>
          </a:prstGeom>
          <a:noFill/>
          <a:ln cap="flat" cmpd="sng" w="28575">
            <a:solidFill>
              <a:srgbClr val="2DC4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5434600" y="3221450"/>
            <a:ext cx="1860000" cy="1871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SpaGFT</a:t>
            </a:r>
            <a:endParaRPr/>
          </a:p>
        </p:txBody>
      </p:sp>
      <p:sp>
        <p:nvSpPr>
          <p:cNvPr id="108" name="Google Shape;108;p16"/>
          <p:cNvSpPr txBox="1"/>
          <p:nvPr>
            <p:ph idx="1" type="body"/>
          </p:nvPr>
        </p:nvSpPr>
        <p:spPr>
          <a:xfrm>
            <a:off x="729450" y="18502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SpaGFT is a python package to analyze tissue functions empowered using spatial omcis data.</a:t>
            </a:r>
            <a:endParaRPr sz="1600"/>
          </a:p>
          <a:p>
            <a:pPr indent="0" lvl="0" marL="0" rtl="0" algn="l">
              <a:spcBef>
                <a:spcPts val="1200"/>
              </a:spcBef>
              <a:spcAft>
                <a:spcPts val="1200"/>
              </a:spcAft>
              <a:buNone/>
            </a:pPr>
            <a:r>
              <a:rPr lang="en" sz="1600"/>
              <a:t>SpaGFT</a:t>
            </a:r>
            <a:r>
              <a:rPr lang="en" sz="1500">
                <a:solidFill>
                  <a:srgbClr val="404040"/>
                </a:solidFill>
                <a:highlight>
                  <a:srgbClr val="FCFCFC"/>
                </a:highlight>
              </a:rPr>
              <a:t> can transform complex spatial patterns into one-dimensional, simple but informative Fourier Coefficients (FCs). In this way, several tasks can be achieved by analyzing FCs, include identifying s</a:t>
            </a:r>
            <a:r>
              <a:rPr b="1" lang="en" sz="1500">
                <a:solidFill>
                  <a:srgbClr val="404040"/>
                </a:solidFill>
                <a:highlight>
                  <a:srgbClr val="FCFCFC"/>
                </a:highlight>
              </a:rPr>
              <a:t>patially variable genes </a:t>
            </a:r>
            <a:r>
              <a:rPr lang="en" sz="1500">
                <a:solidFill>
                  <a:srgbClr val="404040"/>
                </a:solidFill>
                <a:highlight>
                  <a:srgbClr val="FCFCFC"/>
                </a:highlight>
              </a:rPr>
              <a:t>(</a:t>
            </a:r>
            <a:r>
              <a:rPr b="1" lang="en" sz="1500">
                <a:solidFill>
                  <a:srgbClr val="404040"/>
                </a:solidFill>
                <a:highlight>
                  <a:srgbClr val="FCFCFC"/>
                </a:highlight>
              </a:rPr>
              <a:t>SVG</a:t>
            </a:r>
            <a:r>
              <a:rPr lang="en" sz="1500">
                <a:solidFill>
                  <a:srgbClr val="404040"/>
                </a:solidFill>
                <a:highlight>
                  <a:srgbClr val="FCFCFC"/>
                </a:highlight>
              </a:rPr>
              <a:t>), detecting tissue modules (TM), and enhancing gene expression.</a:t>
            </a:r>
            <a:endParaRPr sz="1500">
              <a:solidFill>
                <a:srgbClr val="404040"/>
              </a:solidFill>
              <a:highlight>
                <a:srgbClr val="FCFCFC"/>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Moran’s global  I and Geary’s global C</a:t>
            </a:r>
            <a:endParaRPr/>
          </a:p>
          <a:p>
            <a:pPr indent="0" lvl="0" marL="0" rtl="0" algn="l">
              <a:spcBef>
                <a:spcPts val="0"/>
              </a:spcBef>
              <a:spcAft>
                <a:spcPts val="0"/>
              </a:spcAft>
              <a:buNone/>
            </a:pPr>
            <a:r>
              <a:t/>
            </a:r>
            <a:endParaRPr/>
          </a:p>
        </p:txBody>
      </p:sp>
      <p:sp>
        <p:nvSpPr>
          <p:cNvPr id="114" name="Google Shape;114;p17"/>
          <p:cNvSpPr txBox="1"/>
          <p:nvPr>
            <p:ph idx="1" type="body"/>
          </p:nvPr>
        </p:nvSpPr>
        <p:spPr>
          <a:xfrm>
            <a:off x="665900" y="2002675"/>
            <a:ext cx="7752300" cy="280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Spatial Autocorrelation: </a:t>
            </a:r>
            <a:r>
              <a:rPr lang="en" sz="1500"/>
              <a:t>correlation of a variable with itself through space</a:t>
            </a:r>
            <a:endParaRPr sz="1500"/>
          </a:p>
          <a:p>
            <a:pPr indent="0" lvl="0" marL="0" rtl="0" algn="l">
              <a:spcBef>
                <a:spcPts val="1200"/>
              </a:spcBef>
              <a:spcAft>
                <a:spcPts val="0"/>
              </a:spcAft>
              <a:buNone/>
            </a:pPr>
            <a:r>
              <a:rPr b="1" lang="en" sz="1500"/>
              <a:t>First law of geography</a:t>
            </a:r>
            <a:r>
              <a:rPr lang="en" sz="1500"/>
              <a:t>:  “everything is related to everything else, but near things are more related than distant things” – Waldo Tobler</a:t>
            </a:r>
            <a:endParaRPr sz="1500"/>
          </a:p>
          <a:p>
            <a:pPr indent="0" lvl="0" marL="0" rtl="0" algn="l">
              <a:spcBef>
                <a:spcPts val="1200"/>
              </a:spcBef>
              <a:spcAft>
                <a:spcPts val="1200"/>
              </a:spcAft>
              <a:buNone/>
            </a:pPr>
            <a:r>
              <a:rPr b="1" lang="en" sz="1500"/>
              <a:t>Moran’s I: </a:t>
            </a:r>
            <a:r>
              <a:rPr lang="en" sz="1500"/>
              <a:t>One of the oldest indicators of spatial autocorrelation</a:t>
            </a:r>
            <a:r>
              <a:rPr b="1" lang="en" sz="1500"/>
              <a:t>. </a:t>
            </a:r>
            <a:r>
              <a:rPr lang="en" sz="1500"/>
              <a:t>Still a defacto standard for determining spatial autocorrelation. Compares the value of the variable at any one location with the value at all other locations. Usually between -1 and 1</a:t>
            </a:r>
            <a:endParaRPr sz="1500"/>
          </a:p>
        </p:txBody>
      </p:sp>
      <p:pic>
        <p:nvPicPr>
          <p:cNvPr id="115" name="Google Shape;115;p17"/>
          <p:cNvPicPr preferRelativeResize="0"/>
          <p:nvPr/>
        </p:nvPicPr>
        <p:blipFill>
          <a:blip r:embed="rId3">
            <a:alphaModFix/>
          </a:blip>
          <a:stretch>
            <a:fillRect/>
          </a:stretch>
        </p:blipFill>
        <p:spPr>
          <a:xfrm>
            <a:off x="742100" y="3980125"/>
            <a:ext cx="4583525" cy="1087175"/>
          </a:xfrm>
          <a:prstGeom prst="rect">
            <a:avLst/>
          </a:prstGeom>
          <a:noFill/>
          <a:ln>
            <a:noFill/>
          </a:ln>
        </p:spPr>
      </p:pic>
      <p:sp>
        <p:nvSpPr>
          <p:cNvPr id="116" name="Google Shape;116;p17"/>
          <p:cNvSpPr txBox="1"/>
          <p:nvPr/>
        </p:nvSpPr>
        <p:spPr>
          <a:xfrm>
            <a:off x="5487925" y="3873275"/>
            <a:ext cx="3329400" cy="13698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Lato"/>
              <a:buChar char="●"/>
            </a:pPr>
            <a:r>
              <a:rPr lang="en" sz="1100">
                <a:latin typeface="Lato"/>
                <a:ea typeface="Lato"/>
                <a:cs typeface="Lato"/>
                <a:sym typeface="Lato"/>
              </a:rPr>
              <a:t>N is the number of cases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Xi is the variable value at a particular location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Xj is the variable value at another location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X̄  is the mean of the variable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Wij is a weight applied to the comparison between location i and location j</a:t>
            </a:r>
            <a:endParaRPr sz="1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Moran’s global  I and Geary’s global 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Geary’s C: </a:t>
            </a:r>
            <a:r>
              <a:rPr lang="en"/>
              <a:t>Similar to Moran’s I. Interaction is not the cross-product of the deviations from the mean, but the deviations in intensities of each observation location with one another</a:t>
            </a:r>
            <a:endParaRPr/>
          </a:p>
          <a:p>
            <a:pPr indent="0" lvl="0" marL="0" rtl="0" algn="l">
              <a:spcBef>
                <a:spcPts val="1200"/>
              </a:spcBef>
              <a:spcAft>
                <a:spcPts val="1200"/>
              </a:spcAft>
              <a:buNone/>
            </a:pPr>
            <a:r>
              <a:rPr lang="en"/>
              <a:t>Value typically range between 0 and 2,  and if value of any one zone are spatially unrelated to any other zone, the expected value of C will be 1</a:t>
            </a:r>
            <a:endParaRPr/>
          </a:p>
        </p:txBody>
      </p:sp>
      <p:pic>
        <p:nvPicPr>
          <p:cNvPr id="123" name="Google Shape;123;p18"/>
          <p:cNvPicPr preferRelativeResize="0"/>
          <p:nvPr/>
        </p:nvPicPr>
        <p:blipFill>
          <a:blip r:embed="rId3">
            <a:alphaModFix/>
          </a:blip>
          <a:stretch>
            <a:fillRect/>
          </a:stretch>
        </p:blipFill>
        <p:spPr>
          <a:xfrm>
            <a:off x="830525" y="3471525"/>
            <a:ext cx="4499299" cy="1102175"/>
          </a:xfrm>
          <a:prstGeom prst="rect">
            <a:avLst/>
          </a:prstGeom>
          <a:noFill/>
          <a:ln>
            <a:noFill/>
          </a:ln>
        </p:spPr>
      </p:pic>
      <p:sp>
        <p:nvSpPr>
          <p:cNvPr id="124" name="Google Shape;124;p18"/>
          <p:cNvSpPr txBox="1"/>
          <p:nvPr/>
        </p:nvSpPr>
        <p:spPr>
          <a:xfrm>
            <a:off x="5533850" y="3337713"/>
            <a:ext cx="3329400" cy="13698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Lato"/>
              <a:buChar char="●"/>
            </a:pPr>
            <a:r>
              <a:rPr lang="en" sz="1100">
                <a:latin typeface="Lato"/>
                <a:ea typeface="Lato"/>
                <a:cs typeface="Lato"/>
                <a:sym typeface="Lato"/>
              </a:rPr>
              <a:t>N is the number of cases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Xi is the variable value at a particular location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Xj is the variable value at another location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X̄  is the mean of the variable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Wij is a weight applied to the comparison between location i and location j</a:t>
            </a:r>
            <a:endParaRPr sz="11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Moran’s global  I and Geary’s global 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0" name="Google Shape;130;p19"/>
          <p:cNvSpPr txBox="1"/>
          <p:nvPr>
            <p:ph idx="1" type="body"/>
          </p:nvPr>
        </p:nvSpPr>
        <p:spPr>
          <a:xfrm>
            <a:off x="729450" y="2078875"/>
            <a:ext cx="7743600" cy="2892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2"/>
              <a:t>I</a:t>
            </a:r>
            <a:r>
              <a:rPr lang="en" sz="1402"/>
              <a:t>n calculating Moran's I and Geary’s C, the </a:t>
            </a:r>
            <a:r>
              <a:rPr b="1" lang="en" sz="1402"/>
              <a:t>weight matrix</a:t>
            </a:r>
            <a:r>
              <a:rPr lang="en" sz="1402"/>
              <a:t>  </a:t>
            </a:r>
            <a:r>
              <a:rPr b="1" lang="en" sz="1402"/>
              <a:t>W</a:t>
            </a:r>
            <a:r>
              <a:rPr lang="en" sz="1402"/>
              <a:t> plays a crucial role as it defines the </a:t>
            </a:r>
            <a:r>
              <a:rPr b="1" lang="en" sz="1402"/>
              <a:t>spatial relationships between cells  in the  dataset. </a:t>
            </a:r>
            <a:r>
              <a:rPr lang="en" sz="1402"/>
              <a:t>This is why we </a:t>
            </a:r>
            <a:r>
              <a:rPr lang="en" sz="1402"/>
              <a:t>decided</a:t>
            </a:r>
            <a:r>
              <a:rPr lang="en" sz="1402"/>
              <a:t> to take some time and try out different representations of W.</a:t>
            </a:r>
            <a:endParaRPr sz="1402"/>
          </a:p>
          <a:p>
            <a:pPr indent="0" lvl="0" marL="0" rtl="0" algn="l">
              <a:lnSpc>
                <a:spcPct val="95000"/>
              </a:lnSpc>
              <a:spcBef>
                <a:spcPts val="1200"/>
              </a:spcBef>
              <a:spcAft>
                <a:spcPts val="0"/>
              </a:spcAft>
              <a:buSzPts val="1018"/>
              <a:buNone/>
            </a:pPr>
            <a:r>
              <a:rPr i="1" lang="en" sz="1402"/>
              <a:t>Scanpy</a:t>
            </a:r>
            <a:r>
              <a:rPr lang="en" sz="1402"/>
              <a:t> library gives a lot of flexibility when it comes to designing this matrix using their </a:t>
            </a:r>
            <a:r>
              <a:rPr i="1" lang="en" sz="1402"/>
              <a:t>neighbours</a:t>
            </a:r>
            <a:r>
              <a:rPr lang="en" sz="1402"/>
              <a:t> function. There are two methods:</a:t>
            </a:r>
            <a:endParaRPr sz="1402"/>
          </a:p>
          <a:p>
            <a:pPr indent="-317658" lvl="0" marL="457200" rtl="0" algn="l">
              <a:lnSpc>
                <a:spcPct val="95000"/>
              </a:lnSpc>
              <a:spcBef>
                <a:spcPts val="1200"/>
              </a:spcBef>
              <a:spcAft>
                <a:spcPts val="0"/>
              </a:spcAft>
              <a:buSzPts val="1403"/>
              <a:buAutoNum type="arabicPeriod"/>
            </a:pPr>
            <a:r>
              <a:rPr b="1" lang="en" sz="1402"/>
              <a:t>KNN graph</a:t>
            </a:r>
            <a:r>
              <a:rPr lang="en" sz="1402"/>
              <a:t>:  the resulting matrix contains spatial distances between a chosen cell and its K neighbours</a:t>
            </a:r>
            <a:endParaRPr sz="1402"/>
          </a:p>
          <a:p>
            <a:pPr indent="-317658" lvl="0" marL="457200" rtl="0" algn="l">
              <a:lnSpc>
                <a:spcPct val="95000"/>
              </a:lnSpc>
              <a:spcBef>
                <a:spcPts val="0"/>
              </a:spcBef>
              <a:spcAft>
                <a:spcPts val="0"/>
              </a:spcAft>
              <a:buSzPts val="1403"/>
              <a:buAutoNum type="arabicPeriod"/>
            </a:pPr>
            <a:r>
              <a:rPr b="1" lang="en" sz="1402"/>
              <a:t>Gaussian Kernel</a:t>
            </a:r>
            <a:r>
              <a:rPr lang="en" sz="1402"/>
              <a:t>: is used to assign low weights to neighbors that are more distant than the n_neighbors nearest neighbor</a:t>
            </a:r>
            <a:endParaRPr sz="1402"/>
          </a:p>
          <a:p>
            <a:pPr indent="0" lvl="0" marL="0" rtl="0" algn="l">
              <a:lnSpc>
                <a:spcPct val="95000"/>
              </a:lnSpc>
              <a:spcBef>
                <a:spcPts val="1200"/>
              </a:spcBef>
              <a:spcAft>
                <a:spcPts val="0"/>
              </a:spcAft>
              <a:buSzPts val="1018"/>
              <a:buNone/>
            </a:pPr>
            <a:r>
              <a:rPr lang="en" sz="1402"/>
              <a:t>Turns out Gaussian Kernel gives better results because it is not as restrictive as KNN</a:t>
            </a:r>
            <a:endParaRPr sz="1402"/>
          </a:p>
          <a:p>
            <a:pPr indent="0" lvl="0" marL="0" rtl="0" algn="l">
              <a:lnSpc>
                <a:spcPct val="95000"/>
              </a:lnSpc>
              <a:spcBef>
                <a:spcPts val="1200"/>
              </a:spcBef>
              <a:spcAft>
                <a:spcPts val="0"/>
              </a:spcAft>
              <a:buSzPts val="1018"/>
              <a:buNone/>
            </a:pPr>
            <a:r>
              <a:t/>
            </a:r>
            <a:endParaRPr sz="1402"/>
          </a:p>
          <a:p>
            <a:pPr indent="0" lvl="0" marL="0" rtl="0" algn="l">
              <a:lnSpc>
                <a:spcPct val="95000"/>
              </a:lnSpc>
              <a:spcBef>
                <a:spcPts val="1200"/>
              </a:spcBef>
              <a:spcAft>
                <a:spcPts val="1200"/>
              </a:spcAft>
              <a:buSzPts val="1018"/>
              <a:buNone/>
            </a:pPr>
            <a:r>
              <a:t/>
            </a:r>
            <a:endParaRPr sz="140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Moran’s global  I and Geary’s global 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 name="Google Shape;136;p20"/>
          <p:cNvSpPr txBox="1"/>
          <p:nvPr>
            <p:ph idx="1" type="body"/>
          </p:nvPr>
        </p:nvSpPr>
        <p:spPr>
          <a:xfrm>
            <a:off x="729450" y="2078875"/>
            <a:ext cx="7688700" cy="2869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500"/>
              <a:t>Another important thing: </a:t>
            </a:r>
            <a:r>
              <a:rPr b="1" lang="en" sz="1500"/>
              <a:t>the size of the neighbourhood.</a:t>
            </a:r>
            <a:endParaRPr b="1" sz="1500"/>
          </a:p>
          <a:p>
            <a:pPr indent="0" lvl="0" marL="0" rtl="0" algn="l">
              <a:spcBef>
                <a:spcPts val="1200"/>
              </a:spcBef>
              <a:spcAft>
                <a:spcPts val="0"/>
              </a:spcAft>
              <a:buNone/>
            </a:pPr>
            <a:r>
              <a:rPr lang="en" sz="1500"/>
              <a:t>When testing the number of neighbours required for the algorithm, bigger neighbourhood gave better results in general since it provides a more global view of the spatial structure.</a:t>
            </a:r>
            <a:endParaRPr sz="1500"/>
          </a:p>
          <a:p>
            <a:pPr indent="0" lvl="0" marL="0" rtl="0" algn="l">
              <a:spcBef>
                <a:spcPts val="1200"/>
              </a:spcBef>
              <a:spcAft>
                <a:spcPts val="0"/>
              </a:spcAft>
              <a:buNone/>
            </a:pPr>
            <a:r>
              <a:rPr lang="en" sz="1500"/>
              <a:t> By using a bigger neighbourhood, Moran’s I and Geary’s C are more able to capture relationships between distant cells. Results will be shown later.</a:t>
            </a:r>
            <a:endParaRPr sz="1500"/>
          </a:p>
          <a:p>
            <a:pPr indent="0" lvl="0" marL="0" rtl="0" algn="l">
              <a:spcBef>
                <a:spcPts val="1200"/>
              </a:spcBef>
              <a:spcAft>
                <a:spcPts val="0"/>
              </a:spcAft>
              <a:buNone/>
            </a:pPr>
            <a:r>
              <a:rPr lang="en" sz="1500"/>
              <a:t>Of course, bigger neighbourhood is also more computationally expensive.</a:t>
            </a:r>
            <a:endParaRPr sz="1500"/>
          </a:p>
          <a:p>
            <a:pPr indent="0" lvl="0" marL="0" rtl="0" algn="l">
              <a:spcBef>
                <a:spcPts val="1200"/>
              </a:spcBef>
              <a:spcAft>
                <a:spcPts val="0"/>
              </a:spcAft>
              <a:buNone/>
            </a:pPr>
            <a:r>
              <a:rPr lang="en" sz="1500"/>
              <a:t>In our case, </a:t>
            </a:r>
            <a:r>
              <a:rPr b="1" lang="en" sz="1500"/>
              <a:t>1000</a:t>
            </a:r>
            <a:r>
              <a:rPr lang="en" sz="1500"/>
              <a:t> NNs gave the best results, so this number is used in the spatial neighbours calculation.</a:t>
            </a:r>
            <a:endParaRPr sz="1500"/>
          </a:p>
          <a:p>
            <a:pPr indent="0" lvl="0" marL="0" rtl="0" algn="l">
              <a:spcBef>
                <a:spcPts val="1200"/>
              </a:spcBef>
              <a:spcAft>
                <a:spcPts val="1200"/>
              </a:spcAft>
              <a:buNone/>
            </a:pPr>
            <a:r>
              <a:rPr lang="en" sz="1500"/>
              <a:t>There are also various distance metrics available, and we decided to use Euclidean distance, which is the default one.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p:txBody>
      </p:sp>
      <p:sp>
        <p:nvSpPr>
          <p:cNvPr id="142" name="Google Shape;142;p21"/>
          <p:cNvSpPr txBox="1"/>
          <p:nvPr>
            <p:ph idx="1" type="body"/>
          </p:nvPr>
        </p:nvSpPr>
        <p:spPr>
          <a:xfrm>
            <a:off x="729450" y="1926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idea of the algorithm was to test both of the indicators (Moran’s I and Geary’s C), as well as different weight matrices, and to combine the results </a:t>
            </a:r>
            <a:r>
              <a:rPr lang="en" sz="1500"/>
              <a:t>(using weights) </a:t>
            </a:r>
            <a:r>
              <a:rPr lang="en" sz="1500"/>
              <a:t>in order to get the best results possible . </a:t>
            </a:r>
            <a:endParaRPr sz="1500"/>
          </a:p>
          <a:p>
            <a:pPr indent="0" lvl="0" marL="0" rtl="0" algn="l">
              <a:spcBef>
                <a:spcPts val="1200"/>
              </a:spcBef>
              <a:spcAft>
                <a:spcPts val="0"/>
              </a:spcAft>
              <a:buNone/>
            </a:pPr>
            <a:r>
              <a:rPr lang="en" sz="1500"/>
              <a:t>For each gene a score is calculated (</a:t>
            </a:r>
            <a:r>
              <a:rPr lang="en" sz="1500"/>
              <a:t>Moran’s I and Geary’s C), and using this score, a gene is assigned a specific </a:t>
            </a:r>
            <a:r>
              <a:rPr b="1" lang="en" sz="1500"/>
              <a:t>rank</a:t>
            </a:r>
            <a:r>
              <a:rPr lang="en" sz="1500"/>
              <a:t> which represents its spatial variability in the dataset.</a:t>
            </a:r>
            <a:endParaRPr sz="1500"/>
          </a:p>
          <a:p>
            <a:pPr indent="0" lvl="0" marL="0" rtl="0" algn="l">
              <a:spcBef>
                <a:spcPts val="1200"/>
              </a:spcBef>
              <a:spcAft>
                <a:spcPts val="0"/>
              </a:spcAft>
              <a:buNone/>
            </a:pPr>
            <a:r>
              <a:rPr lang="en" sz="1500"/>
              <a:t>We can use these ranks separately, or combine them to get new ranks which represent the output of the combination of these two metrics.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