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Merriweather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0" orient="horz"/>
        <p:guide pos="57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erriweatherSans-bold.fntdata"/><Relationship Id="rId10" Type="http://schemas.openxmlformats.org/officeDocument/2006/relationships/slide" Target="slides/slide5.xml"/><Relationship Id="rId21" Type="http://schemas.openxmlformats.org/officeDocument/2006/relationships/font" Target="fonts/MerriweatherSans-regular.fntdata"/><Relationship Id="rId13" Type="http://schemas.openxmlformats.org/officeDocument/2006/relationships/slide" Target="slides/slide8.xml"/><Relationship Id="rId24" Type="http://schemas.openxmlformats.org/officeDocument/2006/relationships/font" Target="fonts/MerriweatherSans-boldItalic.fntdata"/><Relationship Id="rId12" Type="http://schemas.openxmlformats.org/officeDocument/2006/relationships/slide" Target="slides/slide7.xml"/><Relationship Id="rId23" Type="http://schemas.openxmlformats.org/officeDocument/2006/relationships/font" Target="fonts/Merriweather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d6898e55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To address the sparsity in the label space, we implemented a </a:t>
            </a:r>
            <a:r>
              <a:rPr lang="en-US"/>
              <a:t>weighted binary cross-entropy loss function, where y is the label and  ˆy is the predicted probability for a given set of examples, and α is a multiplicative coefficient for the positive labels term in the loss expression</a:t>
            </a:r>
            <a:endParaRPr/>
          </a:p>
          <a:p>
            <a:pPr indent="-317500" lvl="0" marL="457200" rtl="0" algn="l">
              <a:spcBef>
                <a:spcPts val="0"/>
              </a:spcBef>
              <a:spcAft>
                <a:spcPts val="0"/>
              </a:spcAft>
              <a:buSzPts val="1400"/>
              <a:buChar char="-"/>
            </a:pPr>
            <a:r>
              <a:rPr lang="en-US"/>
              <a:t>When α &gt;1, the weighted binary cross-entropy loss function increases the gradient for false-negative predictions and thereby pushes more predictions towards 1.  This increases recall  at  the  cost  of  precision,  matching  our  purpose  to  more  effectively  identify  sparse labels.</a:t>
            </a:r>
            <a:endParaRPr/>
          </a:p>
          <a:p>
            <a:pPr indent="0" lvl="0" marL="0" rtl="0" algn="l">
              <a:spcBef>
                <a:spcPts val="0"/>
              </a:spcBef>
              <a:spcAft>
                <a:spcPts val="0"/>
              </a:spcAft>
              <a:buNone/>
            </a:pPr>
            <a:r>
              <a:t/>
            </a:r>
            <a:endParaRPr/>
          </a:p>
        </p:txBody>
      </p:sp>
      <p:sp>
        <p:nvSpPr>
          <p:cNvPr id="115" name="Google Shape;115;g75d6898e55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d6898e55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I</a:t>
            </a:r>
            <a:r>
              <a:rPr lang="en-US"/>
              <a:t>n our best configuration GloVe+CNN with weighted binary cross-entropy loss, we achieve an F1 score of 59.2 on the USPTO 2M dataset.  </a:t>
            </a:r>
            <a:endParaRPr/>
          </a:p>
          <a:p>
            <a:pPr indent="-317500" lvl="0" marL="457200" rtl="0" algn="l">
              <a:spcBef>
                <a:spcPts val="0"/>
              </a:spcBef>
              <a:spcAft>
                <a:spcPts val="0"/>
              </a:spcAft>
              <a:buSzPts val="1400"/>
              <a:buChar char="-"/>
            </a:pPr>
            <a:r>
              <a:rPr lang="en-US"/>
              <a:t>While BERT+CNN achieved the highest precision (76.1%), it did not exceed the F1 score achieved by the GloVe-based model. </a:t>
            </a:r>
            <a:endParaRPr/>
          </a:p>
          <a:p>
            <a:pPr indent="-317500" lvl="0" marL="457200" rtl="0" algn="l">
              <a:spcBef>
                <a:spcPts val="0"/>
              </a:spcBef>
              <a:spcAft>
                <a:spcPts val="0"/>
              </a:spcAft>
              <a:buSzPts val="1400"/>
              <a:buChar char="-"/>
            </a:pPr>
            <a:r>
              <a:rPr lang="en-US"/>
              <a:t>When working with an almost seven times smaller dataset (USPTO 0.3M), we observe an up to 4 percentage point drop in performance metrics.  Here, models using BERT word embeddings  scored  highest.</a:t>
            </a:r>
            <a:endParaRPr/>
          </a:p>
        </p:txBody>
      </p:sp>
      <p:sp>
        <p:nvSpPr>
          <p:cNvPr id="122" name="Google Shape;122;g75d6898e5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c40bf1640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As a </a:t>
            </a:r>
            <a:r>
              <a:rPr lang="en-US"/>
              <a:t>reference,  we  include  a  benchmark  comparison  on  the  metrics  used  in two recent publications: DeepPatent (2018) andPatentBERT (2019). They used ranked retrieval metrics.</a:t>
            </a:r>
            <a:endParaRPr/>
          </a:p>
          <a:p>
            <a:pPr indent="-317500" lvl="0" marL="457200" rtl="0" algn="l">
              <a:spcBef>
                <a:spcPts val="0"/>
              </a:spcBef>
              <a:spcAft>
                <a:spcPts val="0"/>
              </a:spcAft>
              <a:buSzPts val="1400"/>
              <a:buChar char="-"/>
            </a:pPr>
            <a:r>
              <a:rPr lang="en-US"/>
              <a:t>On the USPTO 2M dataset, our GloVe+CNN slightly surpassed DeepPatent (7,3%-points lower precision-1 but 9.2%-points higher recall-5).  </a:t>
            </a:r>
            <a:endParaRPr/>
          </a:p>
          <a:p>
            <a:pPr indent="-317500" lvl="0" marL="457200" rtl="0" algn="l">
              <a:spcBef>
                <a:spcPts val="0"/>
              </a:spcBef>
              <a:spcAft>
                <a:spcPts val="0"/>
              </a:spcAft>
              <a:buSzPts val="1400"/>
              <a:buChar char="-"/>
            </a:pPr>
            <a:r>
              <a:rPr lang="en-US"/>
              <a:t>Even when extrapolating our own BERT results with more training epochs, we were not able to exceed the baseline given by PatentBERT.</a:t>
            </a:r>
            <a:endParaRPr/>
          </a:p>
        </p:txBody>
      </p:sp>
      <p:sp>
        <p:nvSpPr>
          <p:cNvPr id="129" name="Google Shape;129;g6c40bf1640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b5b8b415b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We have a few interesting findings to report.  The first is around the number of labels predicted.  The average number of labels per patent predicted by the model was 1.04 vs. 1.3 in the dataset. Also, our model only predicted up to 5 labels vs. 18 for the dataset and there were a significant number of patents, almost 20%, with no labels predicted.</a:t>
            </a:r>
            <a:endParaRPr/>
          </a:p>
          <a:p>
            <a:pPr indent="-317500" lvl="0" marL="457200" rtl="0" algn="l">
              <a:spcBef>
                <a:spcPts val="0"/>
              </a:spcBef>
              <a:spcAft>
                <a:spcPts val="0"/>
              </a:spcAft>
              <a:buSzPts val="1400"/>
              <a:buChar char="-"/>
            </a:pPr>
            <a:r>
              <a:rPr lang="en-US"/>
              <a:t>When we broken down the metrics by section, A through H, and Y, we found that the F1 scores correlated relatively well with the number of examples provided.</a:t>
            </a:r>
            <a:endParaRPr/>
          </a:p>
          <a:p>
            <a:pPr indent="-317500" lvl="0" marL="457200" rtl="0" algn="l">
              <a:spcBef>
                <a:spcPts val="0"/>
              </a:spcBef>
              <a:spcAft>
                <a:spcPts val="0"/>
              </a:spcAft>
              <a:buSzPts val="1400"/>
              <a:buChar char="-"/>
            </a:pPr>
            <a:r>
              <a:rPr lang="en-US"/>
              <a:t>Lastly, we found that </a:t>
            </a:r>
            <a:r>
              <a:rPr lang="en-US"/>
              <a:t>BERT takes approximately 60 times longer to train than GloVe.</a:t>
            </a:r>
            <a:endParaRPr/>
          </a:p>
          <a:p>
            <a:pPr indent="0" lvl="0" marL="0" rtl="0" algn="l">
              <a:spcBef>
                <a:spcPts val="0"/>
              </a:spcBef>
              <a:spcAft>
                <a:spcPts val="0"/>
              </a:spcAft>
              <a:buNone/>
            </a:pPr>
            <a:r>
              <a:t/>
            </a:r>
            <a:endParaRPr/>
          </a:p>
        </p:txBody>
      </p:sp>
      <p:sp>
        <p:nvSpPr>
          <p:cNvPr id="136" name="Google Shape;136;g7b5b8b415b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d6898e5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Multi-level classification is an unsolved problem that requires more research as it applies to other areas besides patents such as image and video annotation for multimedia search or categorization of Wikipedia articles.</a:t>
            </a:r>
            <a:endParaRPr/>
          </a:p>
          <a:p>
            <a:pPr indent="-317500" lvl="0" marL="457200" rtl="0" algn="l">
              <a:spcBef>
                <a:spcPts val="0"/>
              </a:spcBef>
              <a:spcAft>
                <a:spcPts val="0"/>
              </a:spcAft>
              <a:buSzPts val="1400"/>
              <a:buChar char="-"/>
            </a:pPr>
            <a:r>
              <a:rPr lang="en-US"/>
              <a:t>For future exploration, we recommend increasing the size of the dataset and tuning the final embedding layers</a:t>
            </a:r>
            <a:endParaRPr/>
          </a:p>
          <a:p>
            <a:pPr indent="-317500" lvl="0" marL="457200" rtl="0" algn="l">
              <a:spcBef>
                <a:spcPts val="0"/>
              </a:spcBef>
              <a:spcAft>
                <a:spcPts val="0"/>
              </a:spcAft>
              <a:buSzPts val="1400"/>
              <a:buChar char="-"/>
            </a:pPr>
            <a:r>
              <a:rPr lang="en-US"/>
              <a:t>We also think there is opportunity for adjusting the weightings of the labels and using co-</a:t>
            </a:r>
            <a:r>
              <a:rPr lang="en-US"/>
              <a:t>occurrence</a:t>
            </a:r>
            <a:r>
              <a:rPr lang="en-US"/>
              <a:t> patterns as an input future.</a:t>
            </a:r>
            <a:endParaRPr/>
          </a:p>
        </p:txBody>
      </p:sp>
      <p:sp>
        <p:nvSpPr>
          <p:cNvPr id="142" name="Google Shape;142;g75d6898e55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40bf1640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6c40bf1640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5d6898e5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a little background. </a:t>
            </a:r>
            <a:r>
              <a:rPr lang="en-US"/>
              <a:t>The Cooperative Patent Classification, CPC for short, is a patent classification system, which has been jointly developed by the European Patent Office and the United States Patent and Trademark Office. </a:t>
            </a:r>
            <a:endParaRPr/>
          </a:p>
        </p:txBody>
      </p:sp>
      <p:sp>
        <p:nvSpPr>
          <p:cNvPr id="48" name="Google Shape;48;g75d6898e5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c40bf164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CPC system has a defined hierarchy. The first letter is the ”section symbol” consisting of a letter from ”A”, ”Human Necessities”, followed by ”B”, ”Performing operations; transporting”, up to ”H” (”Electricity”) and then skips to “Y”, “Emerging Cross-Sectional Technologies”.  The section system is followed by a two-digit number for the “class” and then a single letter for the ”subclass”.  The  subclass  is  then  followed by a number of digits to indicate groups and subgroups.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In total, the CPC system has over 250,000 categories and a single patent can have from 1 to 18 CPC labels.</a:t>
            </a:r>
            <a:endParaRPr/>
          </a:p>
          <a:p>
            <a:pPr indent="0" lvl="0" marL="0" rtl="0" algn="l">
              <a:spcBef>
                <a:spcPts val="0"/>
              </a:spcBef>
              <a:spcAft>
                <a:spcPts val="0"/>
              </a:spcAft>
              <a:buClr>
                <a:schemeClr val="dk1"/>
              </a:buClr>
              <a:buSzPts val="1100"/>
              <a:buFont typeface="Arial"/>
              <a:buNone/>
            </a:pPr>
            <a:r>
              <a:rPr lang="en-US"/>
              <a:t>.</a:t>
            </a:r>
            <a:endParaRPr/>
          </a:p>
        </p:txBody>
      </p:sp>
      <p:sp>
        <p:nvSpPr>
          <p:cNvPr id="55" name="Google Shape;55;g6c40bf1640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b69de45e1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breakdown for ”B60W 20/00”. At the stop is Section B, “Performing operations; transporting”, down to the Group level which is  ”Control systems specially adapted for hybrid vehicles”. </a:t>
            </a:r>
            <a:endParaRPr/>
          </a:p>
        </p:txBody>
      </p:sp>
      <p:sp>
        <p:nvSpPr>
          <p:cNvPr id="64" name="Google Shape;64;g7b69de45e1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69de45e1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system classifies patents at subclass level.</a:t>
            </a:r>
            <a:endParaRPr/>
          </a:p>
        </p:txBody>
      </p:sp>
      <p:sp>
        <p:nvSpPr>
          <p:cNvPr id="73" name="Google Shape;73;g7b69de45e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Patents are a strategic resource for innovation management, but their volume, over 3.3M patents filed in 2018, and the complexity of their taxonomy are creating significant challenges for the patent system and its users. Patent classification is a core task in patent management and is typically undertaken by patent experts and patent examiners.  One way to expedite the categorization and search process is to narrow down which codes apply to a new patent filing and then search for patents by code.  Understanding which codes apply to a potential patent filing also allows companies to make a more informed decision on whether or not an investment in the patent is warranted.</a:t>
            </a:r>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d6898e55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several challenges with multi-label classification.  In the US 2M PTO Dataset, the dataset that we used, there are 634 subclass labels in total.  One average each patent has 1.3 subclass label and the maximum number for a patent is 18.  This creates a very sparse target matrix that is 634 columns by 2 M rows.</a:t>
            </a:r>
            <a:endParaRPr/>
          </a:p>
          <a:p>
            <a:pPr indent="0" lvl="0" marL="0" rtl="0" algn="l">
              <a:spcBef>
                <a:spcPts val="0"/>
              </a:spcBef>
              <a:spcAft>
                <a:spcPts val="0"/>
              </a:spcAft>
              <a:buNone/>
            </a:pPr>
            <a:r>
              <a:rPr lang="en-US"/>
              <a:t>The next challenge is </a:t>
            </a:r>
            <a:r>
              <a:rPr lang="en-US"/>
              <a:t>Imbalanced distribution — the most common CPC label in our dataset has been attached to more than 280k patents, while there is a long tail of CPC labels attached to fewer than 1000 or ½ percent of the patents in our dataset.</a:t>
            </a:r>
            <a:endParaRPr/>
          </a:p>
          <a:p>
            <a:pPr indent="0" lvl="0" marL="0" rtl="0" algn="l">
              <a:spcBef>
                <a:spcPts val="0"/>
              </a:spcBef>
              <a:spcAft>
                <a:spcPts val="0"/>
              </a:spcAft>
              <a:buNone/>
            </a:pPr>
            <a:r>
              <a:rPr lang="en-US"/>
              <a:t>One final challenge to note is the precision vs. recall trade-off. For patents we felt it’s better to have higher recall to minimize the chance of “missing” a code. </a:t>
            </a:r>
            <a:endParaRPr/>
          </a:p>
        </p:txBody>
      </p:sp>
      <p:sp>
        <p:nvSpPr>
          <p:cNvPr id="87" name="Google Shape;87;g75d6898e5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40bf1640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leveraged BERT and GloVE for embeddings.  Both embeddings had maximum sentence length of 250, which was calculated based on the 99% cutoff for patent abstract word count.</a:t>
            </a:r>
            <a:endParaRPr/>
          </a:p>
        </p:txBody>
      </p:sp>
      <p:sp>
        <p:nvSpPr>
          <p:cNvPr id="93" name="Google Shape;93;g6c40bf1640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40bf164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We created </a:t>
            </a:r>
            <a:r>
              <a:rPr lang="en-US"/>
              <a:t>two  different  models:  (1)  GloVe  +  CNN  with  23.5M  parameters,  and  (2)BERT + CNN with 115.9M parameters.  </a:t>
            </a:r>
            <a:endParaRPr/>
          </a:p>
          <a:p>
            <a:pPr indent="-317500" lvl="0" marL="457200" rtl="0" algn="l">
              <a:spcBef>
                <a:spcPts val="0"/>
              </a:spcBef>
              <a:spcAft>
                <a:spcPts val="0"/>
              </a:spcAft>
              <a:buSzPts val="1400"/>
              <a:buChar char="-"/>
            </a:pPr>
            <a:r>
              <a:rPr lang="en-US"/>
              <a:t>Both models follow a similar architecture:  at the input layer, the word embeddings are passed into a CNN with four parallel convolutional layers, each with 512 filters of kernel size {2, 3, 4, 5}.  </a:t>
            </a:r>
            <a:endParaRPr/>
          </a:p>
          <a:p>
            <a:pPr indent="-317500" lvl="0" marL="457200" rtl="0" algn="l">
              <a:spcBef>
                <a:spcPts val="0"/>
              </a:spcBef>
              <a:spcAft>
                <a:spcPts val="0"/>
              </a:spcAft>
              <a:buSzPts val="1400"/>
              <a:buChar char="-"/>
            </a:pPr>
            <a:r>
              <a:rPr lang="en-US"/>
              <a:t>We apply max pooling for each convolution.  </a:t>
            </a:r>
            <a:endParaRPr/>
          </a:p>
          <a:p>
            <a:pPr indent="-317500" lvl="0" marL="457200" rtl="0" algn="l">
              <a:spcBef>
                <a:spcPts val="0"/>
              </a:spcBef>
              <a:spcAft>
                <a:spcPts val="0"/>
              </a:spcAft>
              <a:buSzPts val="1400"/>
              <a:buChar char="-"/>
            </a:pPr>
            <a:r>
              <a:rPr lang="en-US"/>
              <a:t>The concatenated representations are fed into a dense layer with 512 hidden units, which are regularized with batch normalization and dropout.  </a:t>
            </a:r>
            <a:endParaRPr/>
          </a:p>
          <a:p>
            <a:pPr indent="-317500" lvl="0" marL="457200" rtl="0" algn="l">
              <a:spcBef>
                <a:spcPts val="0"/>
              </a:spcBef>
              <a:spcAft>
                <a:spcPts val="0"/>
              </a:spcAft>
              <a:buSzPts val="1400"/>
              <a:buChar char="-"/>
            </a:pPr>
            <a:r>
              <a:rPr lang="en-US"/>
              <a:t>The final output layer gives the independent sigmoid activations for each of the more than 600 CPC labels.</a:t>
            </a:r>
            <a:endParaRPr/>
          </a:p>
        </p:txBody>
      </p:sp>
      <p:sp>
        <p:nvSpPr>
          <p:cNvPr id="103" name="Google Shape;103;g6c40bf1640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824333"/>
            <a:ext cx="6813884" cy="163946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5000"/>
              <a:buFont typeface="Georgia"/>
              <a:buNone/>
              <a:defRPr b="0" i="0" sz="50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subTitle"/>
          </p:nvPr>
        </p:nvSpPr>
        <p:spPr>
          <a:xfrm>
            <a:off x="685800" y="2575258"/>
            <a:ext cx="6400800" cy="111359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2D637F"/>
              </a:buClr>
              <a:buSzPts val="2200"/>
              <a:buFont typeface="Arial"/>
              <a:buNone/>
              <a:defRPr b="0" i="0" sz="2200" u="none" cap="none" strike="noStrike">
                <a:solidFill>
                  <a:srgbClr val="2D637F"/>
                </a:solidFill>
                <a:latin typeface="Merriweather Sans"/>
                <a:ea typeface="Merriweather Sans"/>
                <a:cs typeface="Merriweather Sans"/>
                <a:sym typeface="Merriweather Sans"/>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with slide header">
  <p:cSld name="Content slide with slide header">
    <p:spTree>
      <p:nvGrpSpPr>
        <p:cNvPr id="19" name="Shape 19"/>
        <p:cNvGrpSpPr/>
        <p:nvPr/>
      </p:nvGrpSpPr>
      <p:grpSpPr>
        <a:xfrm>
          <a:off x="0" y="0"/>
          <a:ext cx="0" cy="0"/>
          <a:chOff x="0" y="0"/>
          <a:chExt cx="0" cy="0"/>
        </a:xfrm>
      </p:grpSpPr>
      <p:sp>
        <p:nvSpPr>
          <p:cNvPr id="20" name="Google Shape;20;p3"/>
          <p:cNvSpPr txBox="1"/>
          <p:nvPr>
            <p:ph idx="1" type="body"/>
          </p:nvPr>
        </p:nvSpPr>
        <p:spPr>
          <a:xfrm>
            <a:off x="551250" y="1748116"/>
            <a:ext cx="7989300" cy="4222800"/>
          </a:xfrm>
          <a:prstGeom prst="rect">
            <a:avLst/>
          </a:prstGeom>
          <a:noFill/>
          <a:ln>
            <a:noFill/>
          </a:ln>
        </p:spPr>
        <p:txBody>
          <a:bodyPr anchorCtr="0" anchor="t" bIns="91425" lIns="91425" spcFirstLastPara="1" rIns="91425" wrap="square" tIns="91425">
            <a:noAutofit/>
          </a:bodyPr>
          <a:lstStyle>
            <a:lvl1pPr indent="-317500" lvl="0" marL="457200" marR="0" rtl="0" algn="just">
              <a:spcBef>
                <a:spcPts val="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1pPr>
            <a:lvl2pPr indent="-355600" lvl="1" marL="914400" marR="0" rtl="0" algn="just">
              <a:spcBef>
                <a:spcPts val="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just">
              <a:spcBef>
                <a:spcPts val="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just">
              <a:spcBef>
                <a:spcPts val="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just">
              <a:spcBef>
                <a:spcPts val="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just">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just">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just">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just">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
          <p:cNvSpPr txBox="1"/>
          <p:nvPr>
            <p:ph type="title"/>
          </p:nvPr>
        </p:nvSpPr>
        <p:spPr>
          <a:xfrm>
            <a:off x="551252" y="862204"/>
            <a:ext cx="7989300" cy="7636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C28220"/>
              </a:buClr>
              <a:buSzPts val="2100"/>
              <a:buFont typeface="Georgia"/>
              <a:buNone/>
              <a:defRPr b="0" i="0" sz="2100" u="none" cap="none" strike="noStrike">
                <a:solidFill>
                  <a:srgbClr val="C28220"/>
                </a:solidFill>
                <a:latin typeface="Georgia"/>
                <a:ea typeface="Georgia"/>
                <a:cs typeface="Georgia"/>
                <a:sym typeface="Georgia"/>
              </a:defRPr>
            </a:lvl1pPr>
            <a:lvl2pPr lvl="1" rtl="0">
              <a:spcBef>
                <a:spcPts val="0"/>
              </a:spcBef>
              <a:spcAft>
                <a:spcPts val="0"/>
              </a:spcAft>
              <a:buSzPts val="1400"/>
              <a:buNone/>
              <a:defRPr sz="2100"/>
            </a:lvl2pPr>
            <a:lvl3pPr lvl="2" rtl="0">
              <a:spcBef>
                <a:spcPts val="0"/>
              </a:spcBef>
              <a:spcAft>
                <a:spcPts val="0"/>
              </a:spcAft>
              <a:buSzPts val="1400"/>
              <a:buNone/>
              <a:defRPr sz="2100"/>
            </a:lvl3pPr>
            <a:lvl4pPr lvl="3" rtl="0">
              <a:spcBef>
                <a:spcPts val="0"/>
              </a:spcBef>
              <a:spcAft>
                <a:spcPts val="0"/>
              </a:spcAft>
              <a:buSzPts val="1400"/>
              <a:buNone/>
              <a:defRPr sz="2100"/>
            </a:lvl4pPr>
            <a:lvl5pPr lvl="4" rtl="0">
              <a:spcBef>
                <a:spcPts val="0"/>
              </a:spcBef>
              <a:spcAft>
                <a:spcPts val="0"/>
              </a:spcAft>
              <a:buSzPts val="1400"/>
              <a:buNone/>
              <a:defRPr sz="2100"/>
            </a:lvl5pPr>
            <a:lvl6pPr lvl="5" rtl="0">
              <a:spcBef>
                <a:spcPts val="0"/>
              </a:spcBef>
              <a:spcAft>
                <a:spcPts val="0"/>
              </a:spcAft>
              <a:buSzPts val="1400"/>
              <a:buNone/>
              <a:defRPr sz="2100"/>
            </a:lvl6pPr>
            <a:lvl7pPr lvl="6" rtl="0">
              <a:spcBef>
                <a:spcPts val="0"/>
              </a:spcBef>
              <a:spcAft>
                <a:spcPts val="0"/>
              </a:spcAft>
              <a:buSzPts val="1400"/>
              <a:buNone/>
              <a:defRPr sz="2100"/>
            </a:lvl7pPr>
            <a:lvl8pPr lvl="7" rtl="0">
              <a:spcBef>
                <a:spcPts val="0"/>
              </a:spcBef>
              <a:spcAft>
                <a:spcPts val="0"/>
              </a:spcAft>
              <a:buSzPts val="1400"/>
              <a:buNone/>
              <a:defRPr sz="2100"/>
            </a:lvl8pPr>
            <a:lvl9pPr lvl="8" rtl="0">
              <a:spcBef>
                <a:spcPts val="0"/>
              </a:spcBef>
              <a:spcAft>
                <a:spcPts val="0"/>
              </a:spcAft>
              <a:buSzPts val="14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4"/>
          <p:cNvSpPr txBox="1"/>
          <p:nvPr>
            <p:ph type="title"/>
          </p:nvPr>
        </p:nvSpPr>
        <p:spPr>
          <a:xfrm>
            <a:off x="457200" y="1250032"/>
            <a:ext cx="7766050" cy="115035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4200"/>
              <a:buFont typeface="Georgia"/>
              <a:buNone/>
              <a:defRPr b="0" i="0" sz="42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
          <p:cNvSpPr txBox="1"/>
          <p:nvPr>
            <p:ph idx="1" type="body"/>
          </p:nvPr>
        </p:nvSpPr>
        <p:spPr>
          <a:xfrm>
            <a:off x="482600" y="2518947"/>
            <a:ext cx="7740650" cy="2064669"/>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5" name="Shape 25"/>
        <p:cNvGrpSpPr/>
        <p:nvPr/>
      </p:nvGrpSpPr>
      <p:grpSpPr>
        <a:xfrm>
          <a:off x="0" y="0"/>
          <a:ext cx="0" cy="0"/>
          <a:chOff x="0" y="0"/>
          <a:chExt cx="0" cy="0"/>
        </a:xfrm>
      </p:grpSpPr>
      <p:sp>
        <p:nvSpPr>
          <p:cNvPr id="26" name="Google Shape;26;p5"/>
          <p:cNvSpPr txBox="1"/>
          <p:nvPr>
            <p:ph type="title"/>
          </p:nvPr>
        </p:nvSpPr>
        <p:spPr>
          <a:xfrm>
            <a:off x="457200" y="1041995"/>
            <a:ext cx="3008313" cy="4049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C28220"/>
              </a:buClr>
              <a:buSzPts val="2000"/>
              <a:buFont typeface="Georgia"/>
              <a:buNone/>
              <a:defRPr b="1" i="0" sz="20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5"/>
          <p:cNvSpPr txBox="1"/>
          <p:nvPr>
            <p:ph idx="1" type="body"/>
          </p:nvPr>
        </p:nvSpPr>
        <p:spPr>
          <a:xfrm>
            <a:off x="3575050" y="1041995"/>
            <a:ext cx="4537075" cy="3657005"/>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1pPr>
            <a:lvl2pPr indent="-342900" lvl="1" marL="9144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5"/>
          <p:cNvSpPr txBox="1"/>
          <p:nvPr>
            <p:ph idx="2" type="body"/>
          </p:nvPr>
        </p:nvSpPr>
        <p:spPr>
          <a:xfrm>
            <a:off x="457200" y="1531651"/>
            <a:ext cx="3008313" cy="316734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2D637F"/>
              </a:buClr>
              <a:buSzPts val="1400"/>
              <a:buFont typeface="Arial"/>
              <a:buNone/>
              <a:defRPr b="0" i="0" sz="1400" u="none" cap="none" strike="noStrike">
                <a:solidFill>
                  <a:srgbClr val="2D637F"/>
                </a:solidFill>
                <a:latin typeface="Merriweather Sans"/>
                <a:ea typeface="Merriweather Sans"/>
                <a:cs typeface="Merriweather Sans"/>
                <a:sym typeface="Merriweather Sans"/>
              </a:defRPr>
            </a:lvl1pPr>
            <a:lvl2pPr indent="-228600" lvl="1" marL="914400" marR="0" rtl="0" algn="l">
              <a:spcBef>
                <a:spcPts val="240"/>
              </a:spcBef>
              <a:spcAft>
                <a:spcPts val="0"/>
              </a:spcAft>
              <a:buClr>
                <a:srgbClr val="2D637F"/>
              </a:buClr>
              <a:buSzPts val="1200"/>
              <a:buFont typeface="Arial"/>
              <a:buNone/>
              <a:defRPr b="0" i="0" sz="1200" u="none" cap="none" strike="noStrike">
                <a:solidFill>
                  <a:srgbClr val="2D637F"/>
                </a:solidFill>
                <a:latin typeface="Merriweather Sans"/>
                <a:ea typeface="Merriweather Sans"/>
                <a:cs typeface="Merriweather Sans"/>
                <a:sym typeface="Merriweather Sans"/>
              </a:defRPr>
            </a:lvl2pPr>
            <a:lvl3pPr indent="-228600" lvl="2" marL="1371600" marR="0" rtl="0" algn="l">
              <a:spcBef>
                <a:spcPts val="200"/>
              </a:spcBef>
              <a:spcAft>
                <a:spcPts val="0"/>
              </a:spcAft>
              <a:buClr>
                <a:srgbClr val="2D637F"/>
              </a:buClr>
              <a:buSzPts val="1000"/>
              <a:buFont typeface="Arial"/>
              <a:buNone/>
              <a:defRPr b="0" i="0" sz="1000" u="none" cap="none" strike="noStrike">
                <a:solidFill>
                  <a:srgbClr val="2D637F"/>
                </a:solidFill>
                <a:latin typeface="Merriweather Sans"/>
                <a:ea typeface="Merriweather Sans"/>
                <a:cs typeface="Merriweather Sans"/>
                <a:sym typeface="Merriweather Sans"/>
              </a:defRPr>
            </a:lvl3pPr>
            <a:lvl4pPr indent="-228600" lvl="3" marL="1828800" marR="0" rtl="0" algn="l">
              <a:spcBef>
                <a:spcPts val="180"/>
              </a:spcBef>
              <a:spcAft>
                <a:spcPts val="0"/>
              </a:spcAft>
              <a:buClr>
                <a:srgbClr val="2D637F"/>
              </a:buClr>
              <a:buSzPts val="900"/>
              <a:buFont typeface="Arial"/>
              <a:buNone/>
              <a:defRPr b="0" i="0" sz="900" u="none" cap="none" strike="noStrike">
                <a:solidFill>
                  <a:srgbClr val="2D637F"/>
                </a:solidFill>
                <a:latin typeface="Merriweather Sans"/>
                <a:ea typeface="Merriweather Sans"/>
                <a:cs typeface="Merriweather Sans"/>
                <a:sym typeface="Merriweather Sans"/>
              </a:defRPr>
            </a:lvl4pPr>
            <a:lvl5pPr indent="-228600" lvl="4" marL="2286000" marR="0" rtl="0" algn="l">
              <a:spcBef>
                <a:spcPts val="180"/>
              </a:spcBef>
              <a:spcAft>
                <a:spcPts val="0"/>
              </a:spcAft>
              <a:buClr>
                <a:srgbClr val="2D637F"/>
              </a:buClr>
              <a:buSzPts val="900"/>
              <a:buFont typeface="Arial"/>
              <a:buNone/>
              <a:defRPr b="0" i="0" sz="900" u="none" cap="none" strike="noStrike">
                <a:solidFill>
                  <a:srgbClr val="2D637F"/>
                </a:solidFill>
                <a:latin typeface="Merriweather Sans"/>
                <a:ea typeface="Merriweather Sans"/>
                <a:cs typeface="Merriweather Sans"/>
                <a:sym typeface="Merriweather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9" name="Shape 29"/>
        <p:cNvGrpSpPr/>
        <p:nvPr/>
      </p:nvGrpSpPr>
      <p:grpSpPr>
        <a:xfrm>
          <a:off x="0" y="0"/>
          <a:ext cx="0" cy="0"/>
          <a:chOff x="0" y="0"/>
          <a:chExt cx="0" cy="0"/>
        </a:xfrm>
      </p:grpSpPr>
      <p:sp>
        <p:nvSpPr>
          <p:cNvPr id="30" name="Google Shape;30;p6"/>
          <p:cNvSpPr txBox="1"/>
          <p:nvPr>
            <p:ph type="title"/>
          </p:nvPr>
        </p:nvSpPr>
        <p:spPr>
          <a:xfrm>
            <a:off x="568325" y="2017295"/>
            <a:ext cx="7772400" cy="199657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28220"/>
              </a:buClr>
              <a:buSzPts val="4200"/>
              <a:buFont typeface="Georgia"/>
              <a:buNone/>
              <a:defRPr b="0" i="0" sz="42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6"/>
          <p:cNvSpPr txBox="1"/>
          <p:nvPr>
            <p:ph idx="1" type="body"/>
          </p:nvPr>
        </p:nvSpPr>
        <p:spPr>
          <a:xfrm>
            <a:off x="568325" y="1019341"/>
            <a:ext cx="7772400" cy="89568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40"/>
              </a:spcBef>
              <a:spcAft>
                <a:spcPts val="0"/>
              </a:spcAft>
              <a:buClr>
                <a:srgbClr val="2D637F"/>
              </a:buClr>
              <a:buSzPts val="2200"/>
              <a:buFont typeface="Arial"/>
              <a:buNone/>
              <a:defRPr b="0" i="0" sz="2200" u="none" cap="none" strike="noStrike">
                <a:solidFill>
                  <a:srgbClr val="2D637F"/>
                </a:solidFill>
                <a:latin typeface="Merriweather Sans"/>
                <a:ea typeface="Merriweather Sans"/>
                <a:cs typeface="Merriweather Sans"/>
                <a:sym typeface="Merriweather Sans"/>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2" name="Shape 32"/>
        <p:cNvGrpSpPr/>
        <p:nvPr/>
      </p:nvGrpSpPr>
      <p:grpSpPr>
        <a:xfrm>
          <a:off x="0" y="0"/>
          <a:ext cx="0" cy="0"/>
          <a:chOff x="0" y="0"/>
          <a:chExt cx="0" cy="0"/>
        </a:xfrm>
      </p:grpSpPr>
      <p:sp>
        <p:nvSpPr>
          <p:cNvPr id="33" name="Google Shape;33;p7"/>
          <p:cNvSpPr txBox="1"/>
          <p:nvPr>
            <p:ph type="title"/>
          </p:nvPr>
        </p:nvSpPr>
        <p:spPr>
          <a:xfrm>
            <a:off x="457200" y="972051"/>
            <a:ext cx="7464425"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4200"/>
              <a:buFont typeface="Georgia"/>
              <a:buNone/>
              <a:defRPr b="0" i="0" sz="42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7"/>
          <p:cNvSpPr txBox="1"/>
          <p:nvPr>
            <p:ph idx="1" type="body"/>
          </p:nvPr>
        </p:nvSpPr>
        <p:spPr>
          <a:xfrm>
            <a:off x="457200" y="2097755"/>
            <a:ext cx="3717925" cy="2823496"/>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7"/>
          <p:cNvSpPr txBox="1"/>
          <p:nvPr>
            <p:ph idx="2" type="body"/>
          </p:nvPr>
        </p:nvSpPr>
        <p:spPr>
          <a:xfrm>
            <a:off x="4175125" y="2097754"/>
            <a:ext cx="3746500" cy="2823497"/>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6" name="Shape 36"/>
        <p:cNvGrpSpPr/>
        <p:nvPr/>
      </p:nvGrpSpPr>
      <p:grpSpPr>
        <a:xfrm>
          <a:off x="0" y="0"/>
          <a:ext cx="0" cy="0"/>
          <a:chOff x="0" y="0"/>
          <a:chExt cx="0" cy="0"/>
        </a:xfrm>
      </p:grpSpPr>
      <p:sp>
        <p:nvSpPr>
          <p:cNvPr id="37" name="Google Shape;37;p8"/>
          <p:cNvSpPr txBox="1"/>
          <p:nvPr>
            <p:ph type="title"/>
          </p:nvPr>
        </p:nvSpPr>
        <p:spPr>
          <a:xfrm>
            <a:off x="381000" y="3729789"/>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C28220"/>
              </a:buClr>
              <a:buSzPts val="2000"/>
              <a:buFont typeface="Georgia"/>
              <a:buNone/>
              <a:defRPr b="1" i="0" sz="20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8"/>
          <p:cNvSpPr/>
          <p:nvPr>
            <p:ph idx="2" type="pic"/>
          </p:nvPr>
        </p:nvSpPr>
        <p:spPr>
          <a:xfrm>
            <a:off x="381000" y="358775"/>
            <a:ext cx="5486400" cy="3371014"/>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 name="Google Shape;39;p8"/>
          <p:cNvSpPr txBox="1"/>
          <p:nvPr>
            <p:ph idx="1" type="body"/>
          </p:nvPr>
        </p:nvSpPr>
        <p:spPr>
          <a:xfrm>
            <a:off x="381000" y="4296527"/>
            <a:ext cx="5486400" cy="47729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2D637F"/>
              </a:buClr>
              <a:buSzPts val="1400"/>
              <a:buFont typeface="Arial"/>
              <a:buNone/>
              <a:defRPr b="0" i="0" sz="1400" u="none" cap="none" strike="noStrike">
                <a:solidFill>
                  <a:srgbClr val="2D637F"/>
                </a:solidFill>
                <a:latin typeface="Merriweather Sans"/>
                <a:ea typeface="Merriweather Sans"/>
                <a:cs typeface="Merriweather Sans"/>
                <a:sym typeface="Merriweather Sans"/>
              </a:defRPr>
            </a:lvl1pPr>
            <a:lvl2pPr indent="-228600" lvl="1" marL="914400" marR="0" rtl="0" algn="l">
              <a:spcBef>
                <a:spcPts val="240"/>
              </a:spcBef>
              <a:spcAft>
                <a:spcPts val="0"/>
              </a:spcAft>
              <a:buClr>
                <a:srgbClr val="2D637F"/>
              </a:buClr>
              <a:buSzPts val="1200"/>
              <a:buFont typeface="Arial"/>
              <a:buNone/>
              <a:defRPr b="0" i="0" sz="1200" u="none" cap="none" strike="noStrike">
                <a:solidFill>
                  <a:srgbClr val="2D637F"/>
                </a:solidFill>
                <a:latin typeface="Merriweather Sans"/>
                <a:ea typeface="Merriweather Sans"/>
                <a:cs typeface="Merriweather Sans"/>
                <a:sym typeface="Merriweather Sans"/>
              </a:defRPr>
            </a:lvl2pPr>
            <a:lvl3pPr indent="-228600" lvl="2" marL="1371600" marR="0" rtl="0" algn="l">
              <a:spcBef>
                <a:spcPts val="200"/>
              </a:spcBef>
              <a:spcAft>
                <a:spcPts val="0"/>
              </a:spcAft>
              <a:buClr>
                <a:srgbClr val="2D637F"/>
              </a:buClr>
              <a:buSzPts val="1000"/>
              <a:buFont typeface="Arial"/>
              <a:buNone/>
              <a:defRPr b="0" i="0" sz="1000" u="none" cap="none" strike="noStrike">
                <a:solidFill>
                  <a:srgbClr val="2D637F"/>
                </a:solidFill>
                <a:latin typeface="Merriweather Sans"/>
                <a:ea typeface="Merriweather Sans"/>
                <a:cs typeface="Merriweather Sans"/>
                <a:sym typeface="Merriweather Sans"/>
              </a:defRPr>
            </a:lvl3pPr>
            <a:lvl4pPr indent="-228600" lvl="3" marL="1828800" marR="0" rtl="0" algn="l">
              <a:spcBef>
                <a:spcPts val="180"/>
              </a:spcBef>
              <a:spcAft>
                <a:spcPts val="0"/>
              </a:spcAft>
              <a:buClr>
                <a:srgbClr val="2D637F"/>
              </a:buClr>
              <a:buSzPts val="900"/>
              <a:buFont typeface="Arial"/>
              <a:buNone/>
              <a:defRPr b="0" i="0" sz="900" u="none" cap="none" strike="noStrike">
                <a:solidFill>
                  <a:srgbClr val="2D637F"/>
                </a:solidFill>
                <a:latin typeface="Merriweather Sans"/>
                <a:ea typeface="Merriweather Sans"/>
                <a:cs typeface="Merriweather Sans"/>
                <a:sym typeface="Merriweather Sans"/>
              </a:defRPr>
            </a:lvl4pPr>
            <a:lvl5pPr indent="-228600" lvl="4" marL="2286000" marR="0" rtl="0" algn="l">
              <a:spcBef>
                <a:spcPts val="180"/>
              </a:spcBef>
              <a:spcAft>
                <a:spcPts val="0"/>
              </a:spcAft>
              <a:buClr>
                <a:srgbClr val="2D637F"/>
              </a:buClr>
              <a:buSzPts val="900"/>
              <a:buFont typeface="Arial"/>
              <a:buNone/>
              <a:defRPr b="0" i="0" sz="900" u="none" cap="none" strike="noStrike">
                <a:solidFill>
                  <a:srgbClr val="2D637F"/>
                </a:solidFill>
                <a:latin typeface="Merriweather Sans"/>
                <a:ea typeface="Merriweather Sans"/>
                <a:cs typeface="Merriweather Sans"/>
                <a:sym typeface="Merriweather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11" Type="http://schemas.openxmlformats.org/officeDocument/2006/relationships/theme" Target="../theme/theme1.xml"/><Relationship Id="rId10" Type="http://schemas.openxmlformats.org/officeDocument/2006/relationships/slideLayout" Target="../slideLayouts/slideLayout7.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267368" y="5307263"/>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txBox="1"/>
          <p:nvPr>
            <p:ph type="title"/>
          </p:nvPr>
        </p:nvSpPr>
        <p:spPr>
          <a:xfrm>
            <a:off x="457200" y="525956"/>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5000"/>
              <a:buFont typeface="Georgia"/>
              <a:buNone/>
              <a:defRPr b="0" i="0" sz="50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808079"/>
            <a:ext cx="8229600" cy="2526418"/>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3" name="Google Shape;13;p1"/>
          <p:cNvPicPr preferRelativeResize="0"/>
          <p:nvPr/>
        </p:nvPicPr>
        <p:blipFill rotWithShape="1">
          <a:blip r:embed="rId1">
            <a:alphaModFix/>
          </a:blip>
          <a:srcRect b="0" l="0" r="0" t="0"/>
          <a:stretch/>
        </p:blipFill>
        <p:spPr>
          <a:xfrm>
            <a:off x="6274508" y="0"/>
            <a:ext cx="2869492" cy="2379579"/>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a:off x="0" y="5598553"/>
            <a:ext cx="9170736" cy="1330073"/>
          </a:xfrm>
          <a:prstGeom prst="rect">
            <a:avLst/>
          </a:prstGeom>
          <a:noFill/>
          <a:ln>
            <a:noFill/>
          </a:ln>
        </p:spPr>
      </p:pic>
      <p:pic>
        <p:nvPicPr>
          <p:cNvPr id="15" name="Google Shape;15;p1"/>
          <p:cNvPicPr preferRelativeResize="0"/>
          <p:nvPr/>
        </p:nvPicPr>
        <p:blipFill rotWithShape="1">
          <a:blip r:embed="rId3">
            <a:alphaModFix/>
          </a:blip>
          <a:srcRect b="0" l="0" r="0" t="0"/>
          <a:stretch/>
        </p:blipFill>
        <p:spPr>
          <a:xfrm>
            <a:off x="369048" y="6019295"/>
            <a:ext cx="1745673"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ph type="ctrTitle"/>
          </p:nvPr>
        </p:nvSpPr>
        <p:spPr>
          <a:xfrm>
            <a:off x="685800" y="819325"/>
            <a:ext cx="6813900" cy="3120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t>Sparse Multi-label Patent Classification with Deep Learning</a:t>
            </a:r>
            <a:endParaRPr/>
          </a:p>
          <a:p>
            <a:pPr indent="0" lvl="0" marL="0" marR="0" rtl="0" algn="l">
              <a:spcBef>
                <a:spcPts val="0"/>
              </a:spcBef>
              <a:spcAft>
                <a:spcPts val="0"/>
              </a:spcAft>
              <a:buClr>
                <a:srgbClr val="C28220"/>
              </a:buClr>
              <a:buSzPts val="5000"/>
              <a:buFont typeface="Georgia"/>
              <a:buNone/>
            </a:pPr>
            <a:r>
              <a:t/>
            </a:r>
            <a:endParaRPr/>
          </a:p>
        </p:txBody>
      </p:sp>
      <p:sp>
        <p:nvSpPr>
          <p:cNvPr id="45" name="Google Shape;45;p9"/>
          <p:cNvSpPr txBox="1"/>
          <p:nvPr>
            <p:ph idx="1" type="subTitle"/>
          </p:nvPr>
        </p:nvSpPr>
        <p:spPr>
          <a:xfrm>
            <a:off x="685800" y="4243631"/>
            <a:ext cx="6400800" cy="111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D637F"/>
              </a:buClr>
              <a:buSzPts val="2200"/>
              <a:buFont typeface="Arial"/>
              <a:buNone/>
            </a:pPr>
            <a:r>
              <a:rPr lang="en-US"/>
              <a:t>W266 Final Project (Fall 2019)</a:t>
            </a:r>
            <a:endParaRPr/>
          </a:p>
          <a:p>
            <a:pPr indent="0" lvl="0" marL="0" marR="0" rtl="0" algn="l">
              <a:spcBef>
                <a:spcPts val="0"/>
              </a:spcBef>
              <a:spcAft>
                <a:spcPts val="0"/>
              </a:spcAft>
              <a:buClr>
                <a:srgbClr val="2D637F"/>
              </a:buClr>
              <a:buSzPts val="2200"/>
              <a:buFont typeface="Arial"/>
              <a:buNone/>
            </a:pPr>
            <a:r>
              <a:rPr lang="en-US"/>
              <a:t>Alexander Mueller &amp; Kevin 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Custom loss function</a:t>
            </a:r>
            <a:endParaRPr b="0" i="0" sz="4200" u="none" cap="none" strike="noStrike">
              <a:solidFill>
                <a:srgbClr val="C28220"/>
              </a:solidFill>
              <a:latin typeface="Georgia"/>
              <a:ea typeface="Georgia"/>
              <a:cs typeface="Georgia"/>
              <a:sym typeface="Georgia"/>
            </a:endParaRPr>
          </a:p>
        </p:txBody>
      </p:sp>
      <p:sp>
        <p:nvSpPr>
          <p:cNvPr id="118" name="Google Shape;118;p18"/>
          <p:cNvSpPr txBox="1"/>
          <p:nvPr>
            <p:ph idx="1" type="body"/>
          </p:nvPr>
        </p:nvSpPr>
        <p:spPr>
          <a:xfrm>
            <a:off x="482600" y="1636603"/>
            <a:ext cx="8446200" cy="336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D637F"/>
              </a:buClr>
              <a:buSzPts val="2200"/>
              <a:buFont typeface="Arial"/>
              <a:buChar char="•"/>
            </a:pPr>
            <a:r>
              <a:rPr lang="en-US"/>
              <a:t>Weighted binary cross-entropy loss </a:t>
            </a:r>
            <a:endParaRPr/>
          </a:p>
          <a:p>
            <a:pPr indent="-342900" lvl="0" marL="342900" marR="0" rtl="0" algn="l">
              <a:lnSpc>
                <a:spcPct val="150000"/>
              </a:lnSpc>
              <a:spcBef>
                <a:spcPts val="0"/>
              </a:spcBef>
              <a:spcAft>
                <a:spcPts val="0"/>
              </a:spcAft>
              <a:buClr>
                <a:srgbClr val="2D637F"/>
              </a:buClr>
              <a:buSzPts val="2200"/>
              <a:buFont typeface="Arial"/>
              <a:buChar char="•"/>
            </a:pPr>
            <a:r>
              <a:rPr lang="en-US"/>
              <a:t>M</a:t>
            </a:r>
            <a:r>
              <a:rPr lang="en-US"/>
              <a:t>ultiplicative coefficient for the positive labels: </a:t>
            </a:r>
            <a:r>
              <a:rPr lang="en-US" sz="3000"/>
              <a:t>𝛂</a:t>
            </a:r>
            <a:endParaRPr sz="3000"/>
          </a:p>
          <a:p>
            <a:pPr indent="-342900" lvl="0" marL="342900" marR="0" rtl="0" algn="l">
              <a:lnSpc>
                <a:spcPct val="150000"/>
              </a:lnSpc>
              <a:spcBef>
                <a:spcPts val="0"/>
              </a:spcBef>
              <a:spcAft>
                <a:spcPts val="0"/>
              </a:spcAft>
              <a:buClr>
                <a:srgbClr val="2D637F"/>
              </a:buClr>
              <a:buSzPts val="2200"/>
              <a:buFont typeface="Arial"/>
              <a:buChar char="•"/>
            </a:pPr>
            <a:r>
              <a:rPr lang="en-US"/>
              <a:t>Drives precision vs. recall tradeoff</a:t>
            </a:r>
            <a:endParaRPr/>
          </a:p>
        </p:txBody>
      </p:sp>
      <p:pic>
        <p:nvPicPr>
          <p:cNvPr id="119" name="Google Shape;119;p18"/>
          <p:cNvPicPr preferRelativeResize="0"/>
          <p:nvPr/>
        </p:nvPicPr>
        <p:blipFill rotWithShape="1">
          <a:blip r:embed="rId3">
            <a:alphaModFix/>
          </a:blip>
          <a:srcRect b="6374" l="0" r="0" t="15506"/>
          <a:stretch/>
        </p:blipFill>
        <p:spPr>
          <a:xfrm>
            <a:off x="688950" y="3700430"/>
            <a:ext cx="7766100" cy="9806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Results (</a:t>
            </a:r>
            <a:r>
              <a:rPr lang="en-US"/>
              <a:t>1</a:t>
            </a:r>
            <a:r>
              <a:rPr lang="en-US"/>
              <a:t>)</a:t>
            </a:r>
            <a:endParaRPr b="0" i="0" sz="4200" u="none" cap="none" strike="noStrike">
              <a:solidFill>
                <a:srgbClr val="C28220"/>
              </a:solidFill>
              <a:latin typeface="Georgia"/>
              <a:ea typeface="Georgia"/>
              <a:cs typeface="Georgia"/>
              <a:sym typeface="Georgia"/>
            </a:endParaRPr>
          </a:p>
        </p:txBody>
      </p:sp>
      <p:pic>
        <p:nvPicPr>
          <p:cNvPr id="125" name="Google Shape;125;p19"/>
          <p:cNvPicPr preferRelativeResize="0"/>
          <p:nvPr/>
        </p:nvPicPr>
        <p:blipFill>
          <a:blip r:embed="rId3">
            <a:alphaModFix/>
          </a:blip>
          <a:stretch>
            <a:fillRect/>
          </a:stretch>
        </p:blipFill>
        <p:spPr>
          <a:xfrm>
            <a:off x="152400" y="1714732"/>
            <a:ext cx="8839200" cy="3067334"/>
          </a:xfrm>
          <a:prstGeom prst="rect">
            <a:avLst/>
          </a:prstGeom>
          <a:noFill/>
          <a:ln>
            <a:noFill/>
          </a:ln>
        </p:spPr>
      </p:pic>
      <p:sp>
        <p:nvSpPr>
          <p:cNvPr id="126" name="Google Shape;126;p19"/>
          <p:cNvSpPr txBox="1"/>
          <p:nvPr/>
        </p:nvSpPr>
        <p:spPr>
          <a:xfrm>
            <a:off x="5830800" y="5536225"/>
            <a:ext cx="3160800" cy="30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Sans"/>
              <a:buAutoNum type="arabicParenR"/>
            </a:pPr>
            <a:r>
              <a:rPr lang="en-US">
                <a:latin typeface="Merriweather Sans"/>
                <a:ea typeface="Merriweather Sans"/>
                <a:cs typeface="Merriweather Sans"/>
                <a:sym typeface="Merriweather Sans"/>
              </a:rPr>
              <a:t>BCE = Binary cross-entropy</a:t>
            </a:r>
            <a:endParaRPr>
              <a:latin typeface="Merriweather Sans"/>
              <a:ea typeface="Merriweather Sans"/>
              <a:cs typeface="Merriweather Sans"/>
              <a:sym typeface="Merriweathe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Results (2)</a:t>
            </a:r>
            <a:endParaRPr b="0" i="0" sz="4200" u="none" cap="none" strike="noStrike">
              <a:solidFill>
                <a:srgbClr val="C28220"/>
              </a:solidFill>
              <a:latin typeface="Georgia"/>
              <a:ea typeface="Georgia"/>
              <a:cs typeface="Georgia"/>
              <a:sym typeface="Georgia"/>
            </a:endParaRPr>
          </a:p>
        </p:txBody>
      </p:sp>
      <p:pic>
        <p:nvPicPr>
          <p:cNvPr id="132" name="Google Shape;132;p20"/>
          <p:cNvPicPr preferRelativeResize="0"/>
          <p:nvPr/>
        </p:nvPicPr>
        <p:blipFill>
          <a:blip r:embed="rId3">
            <a:alphaModFix/>
          </a:blip>
          <a:stretch>
            <a:fillRect/>
          </a:stretch>
        </p:blipFill>
        <p:spPr>
          <a:xfrm>
            <a:off x="152400" y="1714732"/>
            <a:ext cx="8839199" cy="3795605"/>
          </a:xfrm>
          <a:prstGeom prst="rect">
            <a:avLst/>
          </a:prstGeom>
          <a:noFill/>
          <a:ln>
            <a:noFill/>
          </a:ln>
        </p:spPr>
      </p:pic>
      <p:sp>
        <p:nvSpPr>
          <p:cNvPr id="133" name="Google Shape;133;p20"/>
          <p:cNvSpPr txBox="1"/>
          <p:nvPr/>
        </p:nvSpPr>
        <p:spPr>
          <a:xfrm>
            <a:off x="5830800" y="5536225"/>
            <a:ext cx="3160800" cy="30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Sans"/>
              <a:buAutoNum type="arabicParenR"/>
            </a:pPr>
            <a:r>
              <a:rPr lang="en-US">
                <a:latin typeface="Merriweather Sans"/>
                <a:ea typeface="Merriweather Sans"/>
                <a:cs typeface="Merriweather Sans"/>
                <a:sym typeface="Merriweather Sans"/>
              </a:rPr>
              <a:t>BCE = Binary cross-entropy</a:t>
            </a:r>
            <a:endParaRPr>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Interesting findings</a:t>
            </a:r>
            <a:endParaRPr b="0" i="0" sz="4200" u="none" cap="none" strike="noStrike">
              <a:solidFill>
                <a:srgbClr val="C28220"/>
              </a:solidFill>
              <a:latin typeface="Georgia"/>
              <a:ea typeface="Georgia"/>
              <a:cs typeface="Georgia"/>
              <a:sym typeface="Georgia"/>
            </a:endParaRPr>
          </a:p>
        </p:txBody>
      </p:sp>
      <p:sp>
        <p:nvSpPr>
          <p:cNvPr id="139" name="Google Shape;139;p21"/>
          <p:cNvSpPr txBox="1"/>
          <p:nvPr>
            <p:ph idx="1" type="body"/>
          </p:nvPr>
        </p:nvSpPr>
        <p:spPr>
          <a:xfrm>
            <a:off x="482600" y="1636600"/>
            <a:ext cx="8446200" cy="3573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D637F"/>
              </a:buClr>
              <a:buSzPts val="2200"/>
              <a:buFont typeface="Arial"/>
              <a:buChar char="•"/>
            </a:pPr>
            <a:r>
              <a:rPr lang="en-US"/>
              <a:t>Predictions: up to 5 labels per patent, 20% with no labels</a:t>
            </a:r>
            <a:endParaRPr/>
          </a:p>
          <a:p>
            <a:pPr indent="-342900" lvl="0" marL="342900" marR="0" rtl="0" algn="l">
              <a:lnSpc>
                <a:spcPct val="150000"/>
              </a:lnSpc>
              <a:spcBef>
                <a:spcPts val="0"/>
              </a:spcBef>
              <a:spcAft>
                <a:spcPts val="0"/>
              </a:spcAft>
              <a:buClr>
                <a:srgbClr val="2D637F"/>
              </a:buClr>
              <a:buSzPts val="2200"/>
              <a:buFont typeface="Arial"/>
              <a:buChar char="•"/>
            </a:pPr>
            <a:r>
              <a:rPr lang="en-US"/>
              <a:t>Metrics correlate with number of examples (CPC section F1 scores range from 0.36 to 0.65)</a:t>
            </a:r>
            <a:endParaRPr/>
          </a:p>
          <a:p>
            <a:pPr indent="-342900" lvl="0" marL="342900" marR="0" rtl="0" algn="l">
              <a:lnSpc>
                <a:spcPct val="150000"/>
              </a:lnSpc>
              <a:spcBef>
                <a:spcPts val="0"/>
              </a:spcBef>
              <a:spcAft>
                <a:spcPts val="0"/>
              </a:spcAft>
              <a:buClr>
                <a:srgbClr val="2D637F"/>
              </a:buClr>
              <a:buSzPts val="2200"/>
              <a:buFont typeface="Arial"/>
              <a:buChar char="•"/>
            </a:pPr>
            <a:r>
              <a:rPr lang="en-US"/>
              <a:t>Training time vs performance tradeoff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411825"/>
            <a:ext cx="84462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sz="3600"/>
              <a:t>Potential Areas of Exploration</a:t>
            </a:r>
            <a:endParaRPr b="0" i="0" sz="3600" u="none" cap="none" strike="noStrike">
              <a:solidFill>
                <a:srgbClr val="C28220"/>
              </a:solidFill>
              <a:latin typeface="Georgia"/>
              <a:ea typeface="Georgia"/>
              <a:cs typeface="Georgia"/>
              <a:sym typeface="Georgia"/>
            </a:endParaRPr>
          </a:p>
        </p:txBody>
      </p:sp>
      <p:sp>
        <p:nvSpPr>
          <p:cNvPr id="145" name="Google Shape;145;p22"/>
          <p:cNvSpPr txBox="1"/>
          <p:nvPr>
            <p:ph idx="1" type="body"/>
          </p:nvPr>
        </p:nvSpPr>
        <p:spPr>
          <a:xfrm>
            <a:off x="482600" y="1636599"/>
            <a:ext cx="8446200" cy="3722400"/>
          </a:xfrm>
          <a:prstGeom prst="rect">
            <a:avLst/>
          </a:prstGeom>
          <a:noFill/>
          <a:ln>
            <a:noFill/>
          </a:ln>
        </p:spPr>
        <p:txBody>
          <a:bodyPr anchorCtr="0" anchor="t" bIns="45700" lIns="91425" spcFirstLastPara="1" rIns="91425" wrap="square" tIns="45700">
            <a:noAutofit/>
          </a:bodyPr>
          <a:lstStyle/>
          <a:p>
            <a:pPr indent="-355600" lvl="0" marL="342900" rtl="0" algn="l">
              <a:lnSpc>
                <a:spcPct val="150000"/>
              </a:lnSpc>
              <a:spcBef>
                <a:spcPts val="0"/>
              </a:spcBef>
              <a:spcAft>
                <a:spcPts val="0"/>
              </a:spcAft>
              <a:buClr>
                <a:srgbClr val="2D637F"/>
              </a:buClr>
              <a:buSzPts val="2400"/>
              <a:buFont typeface="Arial"/>
              <a:buChar char="•"/>
            </a:pPr>
            <a:r>
              <a:rPr lang="en-US" sz="2400"/>
              <a:t>Use 3M+ size patent dataset with more recent patents</a:t>
            </a:r>
            <a:endParaRPr sz="2400"/>
          </a:p>
          <a:p>
            <a:pPr indent="-355600" lvl="0" marL="342900" rtl="0" algn="l">
              <a:lnSpc>
                <a:spcPct val="150000"/>
              </a:lnSpc>
              <a:spcBef>
                <a:spcPts val="0"/>
              </a:spcBef>
              <a:spcAft>
                <a:spcPts val="0"/>
              </a:spcAft>
              <a:buClr>
                <a:srgbClr val="2D637F"/>
              </a:buClr>
              <a:buSzPts val="2400"/>
              <a:buFont typeface="Arial"/>
              <a:buChar char="•"/>
            </a:pPr>
            <a:r>
              <a:rPr lang="en-US" sz="2400"/>
              <a:t>Fine tuning final embedding layers</a:t>
            </a:r>
            <a:endParaRPr sz="2400"/>
          </a:p>
          <a:p>
            <a:pPr indent="-355600" lvl="0" marL="342900" marR="0" rtl="0" algn="l">
              <a:lnSpc>
                <a:spcPct val="150000"/>
              </a:lnSpc>
              <a:spcBef>
                <a:spcPts val="0"/>
              </a:spcBef>
              <a:spcAft>
                <a:spcPts val="0"/>
              </a:spcAft>
              <a:buClr>
                <a:srgbClr val="2D637F"/>
              </a:buClr>
              <a:buSzPts val="2400"/>
              <a:buFont typeface="Arial"/>
              <a:buChar char="•"/>
            </a:pPr>
            <a:r>
              <a:rPr lang="en-US" sz="2400"/>
              <a:t>Investigating normalization and weighting of the multi-label distribution</a:t>
            </a:r>
            <a:endParaRPr sz="2400"/>
          </a:p>
          <a:p>
            <a:pPr indent="-355600" lvl="0" marL="342900" marR="0" rtl="0" algn="l">
              <a:lnSpc>
                <a:spcPct val="150000"/>
              </a:lnSpc>
              <a:spcBef>
                <a:spcPts val="0"/>
              </a:spcBef>
              <a:spcAft>
                <a:spcPts val="0"/>
              </a:spcAft>
              <a:buClr>
                <a:srgbClr val="2D637F"/>
              </a:buClr>
              <a:buSzPts val="2400"/>
              <a:buFont typeface="Arial"/>
              <a:buChar char="•"/>
            </a:pPr>
            <a:r>
              <a:rPr lang="en-US" sz="2400"/>
              <a:t>Learning label co-occurrences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685800" y="819325"/>
            <a:ext cx="6813900" cy="3120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t>Thank you!</a:t>
            </a:r>
            <a:endParaRPr/>
          </a:p>
          <a:p>
            <a:pPr indent="0" lvl="0" marL="0" marR="0" rtl="0" algn="l">
              <a:spcBef>
                <a:spcPts val="0"/>
              </a:spcBef>
              <a:spcAft>
                <a:spcPts val="0"/>
              </a:spcAft>
              <a:buClr>
                <a:srgbClr val="C28220"/>
              </a:buClr>
              <a:buSzPts val="5000"/>
              <a:buFont typeface="Georgia"/>
              <a:buNone/>
            </a:pPr>
            <a:r>
              <a:t/>
            </a:r>
            <a:endParaRPr/>
          </a:p>
        </p:txBody>
      </p:sp>
      <p:sp>
        <p:nvSpPr>
          <p:cNvPr id="151" name="Google Shape;151;p23"/>
          <p:cNvSpPr txBox="1"/>
          <p:nvPr>
            <p:ph idx="1" type="subTitle"/>
          </p:nvPr>
        </p:nvSpPr>
        <p:spPr>
          <a:xfrm>
            <a:off x="685800" y="4243631"/>
            <a:ext cx="6400800" cy="111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D637F"/>
              </a:buClr>
              <a:buSzPts val="2200"/>
              <a:buFont typeface="Arial"/>
              <a:buNone/>
            </a:pPr>
            <a:r>
              <a:rPr lang="en-US"/>
              <a:t>W266 Final Project (Fall 2019)</a:t>
            </a:r>
            <a:endParaRPr/>
          </a:p>
          <a:p>
            <a:pPr indent="0" lvl="0" marL="0" marR="0" rtl="0" algn="l">
              <a:spcBef>
                <a:spcPts val="0"/>
              </a:spcBef>
              <a:spcAft>
                <a:spcPts val="0"/>
              </a:spcAft>
              <a:buClr>
                <a:srgbClr val="2D637F"/>
              </a:buClr>
              <a:buSzPts val="2200"/>
              <a:buFont typeface="Arial"/>
              <a:buNone/>
            </a:pPr>
            <a:r>
              <a:rPr lang="en-US"/>
              <a:t>Alexander Mueller &amp; Kevin Stone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0"/>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Cooperative Patent Classification (CPC) Codes</a:t>
            </a:r>
            <a:endParaRPr b="0" i="0" sz="4200" u="none" cap="none" strike="noStrike">
              <a:solidFill>
                <a:srgbClr val="C28220"/>
              </a:solidFill>
              <a:latin typeface="Georgia"/>
              <a:ea typeface="Georgia"/>
              <a:cs typeface="Georgia"/>
              <a:sym typeface="Georgia"/>
            </a:endParaRPr>
          </a:p>
        </p:txBody>
      </p:sp>
      <p:pic>
        <p:nvPicPr>
          <p:cNvPr id="51" name="Google Shape;51;p10"/>
          <p:cNvPicPr preferRelativeResize="0"/>
          <p:nvPr/>
        </p:nvPicPr>
        <p:blipFill>
          <a:blip r:embed="rId3">
            <a:alphaModFix/>
          </a:blip>
          <a:stretch>
            <a:fillRect/>
          </a:stretch>
        </p:blipFill>
        <p:spPr>
          <a:xfrm>
            <a:off x="1270425" y="2244679"/>
            <a:ext cx="2794326" cy="1862900"/>
          </a:xfrm>
          <a:prstGeom prst="rect">
            <a:avLst/>
          </a:prstGeom>
          <a:noFill/>
          <a:ln>
            <a:noFill/>
          </a:ln>
        </p:spPr>
      </p:pic>
      <p:pic>
        <p:nvPicPr>
          <p:cNvPr id="52" name="Google Shape;52;p10"/>
          <p:cNvPicPr preferRelativeResize="0"/>
          <p:nvPr/>
        </p:nvPicPr>
        <p:blipFill>
          <a:blip r:embed="rId4">
            <a:alphaModFix/>
          </a:blip>
          <a:stretch>
            <a:fillRect/>
          </a:stretch>
        </p:blipFill>
        <p:spPr>
          <a:xfrm>
            <a:off x="4837350" y="2244675"/>
            <a:ext cx="2759534" cy="18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ph type="title"/>
          </p:nvPr>
        </p:nvSpPr>
        <p:spPr>
          <a:xfrm>
            <a:off x="152400" y="175102"/>
            <a:ext cx="7766100" cy="777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CPC Label Hierarchy</a:t>
            </a:r>
            <a:endParaRPr b="0" i="0" sz="4200" u="none" cap="none" strike="noStrike">
              <a:solidFill>
                <a:srgbClr val="C28220"/>
              </a:solidFill>
              <a:latin typeface="Georgia"/>
              <a:ea typeface="Georgia"/>
              <a:cs typeface="Georgia"/>
              <a:sym typeface="Georgia"/>
            </a:endParaRPr>
          </a:p>
        </p:txBody>
      </p:sp>
      <p:sp>
        <p:nvSpPr>
          <p:cNvPr id="58" name="Google Shape;58;p11"/>
          <p:cNvSpPr txBox="1"/>
          <p:nvPr>
            <p:ph idx="1" type="body"/>
          </p:nvPr>
        </p:nvSpPr>
        <p:spPr>
          <a:xfrm>
            <a:off x="1783875" y="10357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Section (A - H, Y)</a:t>
            </a:r>
            <a:endParaRPr b="1" sz="2400"/>
          </a:p>
          <a:p>
            <a:pPr indent="0" lvl="0" marL="0" marR="0" rtl="0" algn="l">
              <a:lnSpc>
                <a:spcPct val="115000"/>
              </a:lnSpc>
              <a:spcBef>
                <a:spcPts val="0"/>
              </a:spcBef>
              <a:spcAft>
                <a:spcPts val="0"/>
              </a:spcAft>
              <a:buNone/>
            </a:pPr>
            <a:r>
              <a:t/>
            </a:r>
            <a:endParaRPr sz="2400"/>
          </a:p>
        </p:txBody>
      </p:sp>
      <p:sp>
        <p:nvSpPr>
          <p:cNvPr id="59" name="Google Shape;59;p11"/>
          <p:cNvSpPr txBox="1"/>
          <p:nvPr>
            <p:ph idx="1" type="body"/>
          </p:nvPr>
        </p:nvSpPr>
        <p:spPr>
          <a:xfrm>
            <a:off x="1783875" y="22310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Class (Two Digits)</a:t>
            </a:r>
            <a:endParaRPr sz="2400"/>
          </a:p>
        </p:txBody>
      </p:sp>
      <p:sp>
        <p:nvSpPr>
          <p:cNvPr id="60" name="Google Shape;60;p11"/>
          <p:cNvSpPr txBox="1"/>
          <p:nvPr>
            <p:ph idx="1" type="body"/>
          </p:nvPr>
        </p:nvSpPr>
        <p:spPr>
          <a:xfrm>
            <a:off x="1783875" y="34263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u="sng"/>
              <a:t>Subclass (One Letter)</a:t>
            </a:r>
            <a:endParaRPr sz="2400" u="sng"/>
          </a:p>
        </p:txBody>
      </p:sp>
      <p:sp>
        <p:nvSpPr>
          <p:cNvPr id="61" name="Google Shape;61;p11"/>
          <p:cNvSpPr txBox="1"/>
          <p:nvPr>
            <p:ph idx="1" type="body"/>
          </p:nvPr>
        </p:nvSpPr>
        <p:spPr>
          <a:xfrm>
            <a:off x="519525" y="4621600"/>
            <a:ext cx="81657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2400" u="sng"/>
              <a:t>Group (One to Three Digits)</a:t>
            </a:r>
            <a:endParaRPr sz="24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2"/>
          <p:cNvSpPr txBox="1"/>
          <p:nvPr>
            <p:ph type="title"/>
          </p:nvPr>
        </p:nvSpPr>
        <p:spPr>
          <a:xfrm>
            <a:off x="152400" y="175102"/>
            <a:ext cx="7766100" cy="777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Example - B60W 20/00</a:t>
            </a:r>
            <a:endParaRPr b="0" i="0" sz="4200" u="none" cap="none" strike="noStrike">
              <a:solidFill>
                <a:srgbClr val="C28220"/>
              </a:solidFill>
              <a:latin typeface="Georgia"/>
              <a:ea typeface="Georgia"/>
              <a:cs typeface="Georgia"/>
              <a:sym typeface="Georgia"/>
            </a:endParaRPr>
          </a:p>
        </p:txBody>
      </p:sp>
      <p:sp>
        <p:nvSpPr>
          <p:cNvPr id="67" name="Google Shape;67;p12"/>
          <p:cNvSpPr txBox="1"/>
          <p:nvPr>
            <p:ph idx="1" type="body"/>
          </p:nvPr>
        </p:nvSpPr>
        <p:spPr>
          <a:xfrm>
            <a:off x="1783875" y="10357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Section B</a:t>
            </a:r>
            <a:endParaRPr sz="2400" u="sng"/>
          </a:p>
          <a:p>
            <a:pPr indent="0" lvl="0" marL="0" marR="0" rtl="0" algn="ctr">
              <a:lnSpc>
                <a:spcPct val="115000"/>
              </a:lnSpc>
              <a:spcBef>
                <a:spcPts val="0"/>
              </a:spcBef>
              <a:spcAft>
                <a:spcPts val="0"/>
              </a:spcAft>
              <a:buNone/>
            </a:pPr>
            <a:r>
              <a:rPr lang="en-US" sz="2400"/>
              <a:t>Performing operations; transporting</a:t>
            </a:r>
            <a:endParaRPr b="1" sz="2400"/>
          </a:p>
          <a:p>
            <a:pPr indent="0" lvl="0" marL="0" marR="0" rtl="0" algn="l">
              <a:lnSpc>
                <a:spcPct val="115000"/>
              </a:lnSpc>
              <a:spcBef>
                <a:spcPts val="0"/>
              </a:spcBef>
              <a:spcAft>
                <a:spcPts val="0"/>
              </a:spcAft>
              <a:buNone/>
            </a:pPr>
            <a:r>
              <a:t/>
            </a:r>
            <a:endParaRPr sz="2400"/>
          </a:p>
        </p:txBody>
      </p:sp>
      <p:sp>
        <p:nvSpPr>
          <p:cNvPr id="68" name="Google Shape;68;p12"/>
          <p:cNvSpPr txBox="1"/>
          <p:nvPr>
            <p:ph idx="1" type="body"/>
          </p:nvPr>
        </p:nvSpPr>
        <p:spPr>
          <a:xfrm>
            <a:off x="1783875" y="22310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Class B60</a:t>
            </a:r>
            <a:endParaRPr sz="2400" u="sng"/>
          </a:p>
          <a:p>
            <a:pPr indent="0" lvl="0" marL="0" marR="0" rtl="0" algn="ctr">
              <a:lnSpc>
                <a:spcPct val="115000"/>
              </a:lnSpc>
              <a:spcBef>
                <a:spcPts val="0"/>
              </a:spcBef>
              <a:spcAft>
                <a:spcPts val="0"/>
              </a:spcAft>
              <a:buNone/>
            </a:pPr>
            <a:r>
              <a:rPr lang="en-US" sz="2400"/>
              <a:t>Vehicles in general</a:t>
            </a:r>
            <a:endParaRPr sz="2400"/>
          </a:p>
        </p:txBody>
      </p:sp>
      <p:sp>
        <p:nvSpPr>
          <p:cNvPr id="69" name="Google Shape;69;p12"/>
          <p:cNvSpPr txBox="1"/>
          <p:nvPr>
            <p:ph idx="1" type="body"/>
          </p:nvPr>
        </p:nvSpPr>
        <p:spPr>
          <a:xfrm>
            <a:off x="1783875" y="34263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u="sng"/>
              <a:t>Subclass B60W</a:t>
            </a:r>
            <a:endParaRPr sz="2400" u="sng"/>
          </a:p>
          <a:p>
            <a:pPr indent="0" lvl="0" marL="0" rtl="0" algn="ctr">
              <a:lnSpc>
                <a:spcPct val="115000"/>
              </a:lnSpc>
              <a:spcBef>
                <a:spcPts val="0"/>
              </a:spcBef>
              <a:spcAft>
                <a:spcPts val="0"/>
              </a:spcAft>
              <a:buNone/>
            </a:pPr>
            <a:r>
              <a:rPr lang="en-US" sz="2400"/>
              <a:t>Conjoint control of vehicle sub-units</a:t>
            </a:r>
            <a:endParaRPr sz="2400"/>
          </a:p>
          <a:p>
            <a:pPr indent="0" lvl="0" marL="0" marR="0" rtl="0" algn="ctr">
              <a:lnSpc>
                <a:spcPct val="115000"/>
              </a:lnSpc>
              <a:spcBef>
                <a:spcPts val="0"/>
              </a:spcBef>
              <a:spcAft>
                <a:spcPts val="0"/>
              </a:spcAft>
              <a:buNone/>
            </a:pPr>
            <a:r>
              <a:t/>
            </a:r>
            <a:endParaRPr sz="2400" u="sng"/>
          </a:p>
        </p:txBody>
      </p:sp>
      <p:sp>
        <p:nvSpPr>
          <p:cNvPr id="70" name="Google Shape;70;p12"/>
          <p:cNvSpPr txBox="1"/>
          <p:nvPr>
            <p:ph idx="1" type="body"/>
          </p:nvPr>
        </p:nvSpPr>
        <p:spPr>
          <a:xfrm>
            <a:off x="519525" y="4621600"/>
            <a:ext cx="81657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u="sng"/>
              <a:t>Group B60W 20/00</a:t>
            </a:r>
            <a:endParaRPr sz="2400" u="sng"/>
          </a:p>
          <a:p>
            <a:pPr indent="0" lvl="0" marL="0" rtl="0" algn="ctr">
              <a:lnSpc>
                <a:spcPct val="115000"/>
              </a:lnSpc>
              <a:spcBef>
                <a:spcPts val="0"/>
              </a:spcBef>
              <a:spcAft>
                <a:spcPts val="0"/>
              </a:spcAft>
              <a:buNone/>
            </a:pPr>
            <a:r>
              <a:rPr lang="en-US" sz="2400"/>
              <a:t>Control systems specially adapted for hybrid vehicles</a:t>
            </a:r>
            <a:endParaRPr sz="24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152400" y="175102"/>
            <a:ext cx="7766100" cy="777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Example - B60W 20/00</a:t>
            </a:r>
            <a:endParaRPr b="0" i="0" sz="4200" u="none" cap="none" strike="noStrike">
              <a:solidFill>
                <a:srgbClr val="C28220"/>
              </a:solidFill>
              <a:latin typeface="Georgia"/>
              <a:ea typeface="Georgia"/>
              <a:cs typeface="Georgia"/>
              <a:sym typeface="Georgia"/>
            </a:endParaRPr>
          </a:p>
        </p:txBody>
      </p:sp>
      <p:sp>
        <p:nvSpPr>
          <p:cNvPr id="76" name="Google Shape;76;p13"/>
          <p:cNvSpPr txBox="1"/>
          <p:nvPr>
            <p:ph idx="1" type="body"/>
          </p:nvPr>
        </p:nvSpPr>
        <p:spPr>
          <a:xfrm>
            <a:off x="1783875" y="10357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Section B</a:t>
            </a:r>
            <a:endParaRPr sz="2400" u="sng"/>
          </a:p>
          <a:p>
            <a:pPr indent="0" lvl="0" marL="0" marR="0" rtl="0" algn="ctr">
              <a:lnSpc>
                <a:spcPct val="115000"/>
              </a:lnSpc>
              <a:spcBef>
                <a:spcPts val="0"/>
              </a:spcBef>
              <a:spcAft>
                <a:spcPts val="0"/>
              </a:spcAft>
              <a:buNone/>
            </a:pPr>
            <a:r>
              <a:rPr lang="en-US" sz="2400"/>
              <a:t>Performing operations; transporting</a:t>
            </a:r>
            <a:endParaRPr b="1" sz="2400"/>
          </a:p>
          <a:p>
            <a:pPr indent="0" lvl="0" marL="0" marR="0" rtl="0" algn="l">
              <a:lnSpc>
                <a:spcPct val="115000"/>
              </a:lnSpc>
              <a:spcBef>
                <a:spcPts val="0"/>
              </a:spcBef>
              <a:spcAft>
                <a:spcPts val="0"/>
              </a:spcAft>
              <a:buNone/>
            </a:pPr>
            <a:r>
              <a:t/>
            </a:r>
            <a:endParaRPr sz="2400"/>
          </a:p>
        </p:txBody>
      </p:sp>
      <p:sp>
        <p:nvSpPr>
          <p:cNvPr id="77" name="Google Shape;77;p13"/>
          <p:cNvSpPr txBox="1"/>
          <p:nvPr>
            <p:ph idx="1" type="body"/>
          </p:nvPr>
        </p:nvSpPr>
        <p:spPr>
          <a:xfrm>
            <a:off x="1783875" y="2231000"/>
            <a:ext cx="56370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2400" u="sng"/>
              <a:t>Class B60</a:t>
            </a:r>
            <a:endParaRPr sz="2400" u="sng"/>
          </a:p>
          <a:p>
            <a:pPr indent="0" lvl="0" marL="0" marR="0" rtl="0" algn="ctr">
              <a:lnSpc>
                <a:spcPct val="115000"/>
              </a:lnSpc>
              <a:spcBef>
                <a:spcPts val="0"/>
              </a:spcBef>
              <a:spcAft>
                <a:spcPts val="0"/>
              </a:spcAft>
              <a:buNone/>
            </a:pPr>
            <a:r>
              <a:rPr lang="en-US" sz="2400"/>
              <a:t>Vehicles in general</a:t>
            </a:r>
            <a:endParaRPr sz="2400"/>
          </a:p>
        </p:txBody>
      </p:sp>
      <p:sp>
        <p:nvSpPr>
          <p:cNvPr id="78" name="Google Shape;78;p13"/>
          <p:cNvSpPr txBox="1"/>
          <p:nvPr>
            <p:ph idx="1" type="body"/>
          </p:nvPr>
        </p:nvSpPr>
        <p:spPr>
          <a:xfrm>
            <a:off x="1783875" y="3426300"/>
            <a:ext cx="5637000" cy="9183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u="sng"/>
              <a:t>Subclass B60W</a:t>
            </a:r>
            <a:endParaRPr sz="2400" u="sng"/>
          </a:p>
          <a:p>
            <a:pPr indent="0" lvl="0" marL="0" rtl="0" algn="ctr">
              <a:lnSpc>
                <a:spcPct val="115000"/>
              </a:lnSpc>
              <a:spcBef>
                <a:spcPts val="0"/>
              </a:spcBef>
              <a:spcAft>
                <a:spcPts val="0"/>
              </a:spcAft>
              <a:buNone/>
            </a:pPr>
            <a:r>
              <a:rPr lang="en-US" sz="2400"/>
              <a:t>Conjoint control of vehicle sub-units</a:t>
            </a:r>
            <a:endParaRPr sz="2400"/>
          </a:p>
          <a:p>
            <a:pPr indent="0" lvl="0" marL="0" marR="0" rtl="0" algn="ctr">
              <a:lnSpc>
                <a:spcPct val="115000"/>
              </a:lnSpc>
              <a:spcBef>
                <a:spcPts val="0"/>
              </a:spcBef>
              <a:spcAft>
                <a:spcPts val="0"/>
              </a:spcAft>
              <a:buNone/>
            </a:pPr>
            <a:r>
              <a:t/>
            </a:r>
            <a:endParaRPr sz="2400" u="sng"/>
          </a:p>
        </p:txBody>
      </p:sp>
      <p:sp>
        <p:nvSpPr>
          <p:cNvPr id="79" name="Google Shape;79;p13"/>
          <p:cNvSpPr txBox="1"/>
          <p:nvPr>
            <p:ph idx="1" type="body"/>
          </p:nvPr>
        </p:nvSpPr>
        <p:spPr>
          <a:xfrm>
            <a:off x="519525" y="4621600"/>
            <a:ext cx="8165700" cy="918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u="sng"/>
              <a:t>Group B60W 20/00</a:t>
            </a:r>
            <a:endParaRPr sz="2400" u="sng"/>
          </a:p>
          <a:p>
            <a:pPr indent="0" lvl="0" marL="0" rtl="0" algn="ctr">
              <a:lnSpc>
                <a:spcPct val="115000"/>
              </a:lnSpc>
              <a:spcBef>
                <a:spcPts val="0"/>
              </a:spcBef>
              <a:spcAft>
                <a:spcPts val="0"/>
              </a:spcAft>
              <a:buNone/>
            </a:pPr>
            <a:r>
              <a:rPr lang="en-US" sz="2400"/>
              <a:t>Control systems specially adapted for hybrid vehicles</a:t>
            </a:r>
            <a:endParaRPr sz="24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568325" y="2017295"/>
            <a:ext cx="7772400" cy="199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28220"/>
              </a:buClr>
              <a:buSzPts val="4200"/>
              <a:buFont typeface="Georgia"/>
              <a:buNone/>
            </a:pPr>
            <a:r>
              <a:rPr lang="en-US" sz="6000"/>
              <a:t>3.3M patents </a:t>
            </a:r>
            <a:br>
              <a:rPr lang="en-US" sz="6000"/>
            </a:br>
            <a:r>
              <a:rPr lang="en-US" sz="6000"/>
              <a:t>filed in 2018</a:t>
            </a:r>
            <a:endParaRPr b="0" i="0" sz="6000" u="none" cap="none" strike="noStrike">
              <a:solidFill>
                <a:srgbClr val="C2822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411825"/>
            <a:ext cx="86853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sz="3800"/>
              <a:t>Challenges of multi-label classification</a:t>
            </a:r>
            <a:endParaRPr b="0" i="0" sz="3800" u="none" cap="none" strike="noStrike">
              <a:solidFill>
                <a:srgbClr val="C28220"/>
              </a:solidFill>
              <a:latin typeface="Georgia"/>
              <a:ea typeface="Georgia"/>
              <a:cs typeface="Georgia"/>
              <a:sym typeface="Georgia"/>
            </a:endParaRPr>
          </a:p>
        </p:txBody>
      </p:sp>
      <p:sp>
        <p:nvSpPr>
          <p:cNvPr id="90" name="Google Shape;90;p15"/>
          <p:cNvSpPr txBox="1"/>
          <p:nvPr>
            <p:ph idx="1" type="body"/>
          </p:nvPr>
        </p:nvSpPr>
        <p:spPr>
          <a:xfrm>
            <a:off x="482600" y="1636604"/>
            <a:ext cx="8446200" cy="2815800"/>
          </a:xfrm>
          <a:prstGeom prst="rect">
            <a:avLst/>
          </a:prstGeom>
          <a:noFill/>
          <a:ln>
            <a:noFill/>
          </a:ln>
        </p:spPr>
        <p:txBody>
          <a:bodyPr anchorCtr="0" anchor="t" bIns="45700" lIns="91425" spcFirstLastPara="1" rIns="91425" wrap="square" tIns="45700">
            <a:noAutofit/>
          </a:bodyPr>
          <a:lstStyle/>
          <a:p>
            <a:pPr indent="-393700" lvl="0" marL="342900" marR="0" rtl="0" algn="l">
              <a:lnSpc>
                <a:spcPct val="150000"/>
              </a:lnSpc>
              <a:spcBef>
                <a:spcPts val="0"/>
              </a:spcBef>
              <a:spcAft>
                <a:spcPts val="0"/>
              </a:spcAft>
              <a:buClr>
                <a:srgbClr val="2D637F"/>
              </a:buClr>
              <a:buSzPts val="3000"/>
              <a:buFont typeface="Arial"/>
              <a:buChar char="•"/>
            </a:pPr>
            <a:r>
              <a:rPr lang="en-US" sz="3000"/>
              <a:t>Sparsity</a:t>
            </a:r>
            <a:endParaRPr sz="3000"/>
          </a:p>
          <a:p>
            <a:pPr indent="-311150" lvl="1" marL="742950" marR="0" rtl="0" algn="l">
              <a:lnSpc>
                <a:spcPct val="150000"/>
              </a:lnSpc>
              <a:spcBef>
                <a:spcPts val="0"/>
              </a:spcBef>
              <a:spcAft>
                <a:spcPts val="0"/>
              </a:spcAft>
              <a:buClr>
                <a:srgbClr val="2D637F"/>
              </a:buClr>
              <a:buSzPts val="2400"/>
              <a:buFont typeface="Arial"/>
              <a:buChar char="–"/>
            </a:pPr>
            <a:r>
              <a:rPr lang="en-US" sz="2400"/>
              <a:t>634 subclass labels in US 2M PTO Dataset</a:t>
            </a:r>
            <a:endParaRPr sz="2400"/>
          </a:p>
          <a:p>
            <a:pPr indent="-311150" lvl="1" marL="742950" marR="0" rtl="0" algn="l">
              <a:lnSpc>
                <a:spcPct val="150000"/>
              </a:lnSpc>
              <a:spcBef>
                <a:spcPts val="0"/>
              </a:spcBef>
              <a:spcAft>
                <a:spcPts val="0"/>
              </a:spcAft>
              <a:buClr>
                <a:srgbClr val="2D637F"/>
              </a:buClr>
              <a:buSzPts val="2400"/>
              <a:buFont typeface="Arial"/>
              <a:buChar char="–"/>
            </a:pPr>
            <a:r>
              <a:rPr lang="en-US" sz="2400"/>
              <a:t>1.3 average, up to 18 per patent</a:t>
            </a:r>
            <a:endParaRPr sz="2400"/>
          </a:p>
          <a:p>
            <a:pPr indent="-393700" lvl="0" marL="342900" marR="0" rtl="0" algn="l">
              <a:lnSpc>
                <a:spcPct val="150000"/>
              </a:lnSpc>
              <a:spcBef>
                <a:spcPts val="0"/>
              </a:spcBef>
              <a:spcAft>
                <a:spcPts val="0"/>
              </a:spcAft>
              <a:buClr>
                <a:srgbClr val="2D637F"/>
              </a:buClr>
              <a:buSzPts val="3000"/>
              <a:buFont typeface="Arial"/>
              <a:buChar char="•"/>
            </a:pPr>
            <a:r>
              <a:rPr lang="en-US" sz="3000"/>
              <a:t>Unbalanced dataset</a:t>
            </a:r>
            <a:endParaRPr sz="3000"/>
          </a:p>
          <a:p>
            <a:pPr indent="-393700" lvl="0" marL="342900" marR="0" rtl="0" algn="l">
              <a:lnSpc>
                <a:spcPct val="150000"/>
              </a:lnSpc>
              <a:spcBef>
                <a:spcPts val="0"/>
              </a:spcBef>
              <a:spcAft>
                <a:spcPts val="0"/>
              </a:spcAft>
              <a:buClr>
                <a:srgbClr val="2D637F"/>
              </a:buClr>
              <a:buSzPts val="3000"/>
              <a:buFont typeface="Arial"/>
              <a:buChar char="•"/>
            </a:pPr>
            <a:r>
              <a:rPr lang="en-US" sz="3000"/>
              <a:t>Precision vs. Recall Trade-off</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Network architecture</a:t>
            </a:r>
            <a:endParaRPr b="0" i="0" sz="4200" u="none" cap="none" strike="noStrike">
              <a:solidFill>
                <a:srgbClr val="C28220"/>
              </a:solidFill>
              <a:latin typeface="Georgia"/>
              <a:ea typeface="Georgia"/>
              <a:cs typeface="Georgia"/>
              <a:sym typeface="Georgia"/>
            </a:endParaRPr>
          </a:p>
        </p:txBody>
      </p:sp>
      <p:sp>
        <p:nvSpPr>
          <p:cNvPr id="96" name="Google Shape;96;p16"/>
          <p:cNvSpPr txBox="1"/>
          <p:nvPr/>
        </p:nvSpPr>
        <p:spPr>
          <a:xfrm>
            <a:off x="806000" y="2657275"/>
            <a:ext cx="1083000" cy="23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The</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present</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invention</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relates</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to</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the</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fields</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of</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molecular</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Clr>
                <a:schemeClr val="dk1"/>
              </a:buClr>
              <a:buSzPts val="1100"/>
              <a:buFont typeface="Arial"/>
              <a:buNone/>
            </a:pPr>
            <a:r>
              <a:rPr lang="en-US">
                <a:solidFill>
                  <a:srgbClr val="2D637F"/>
                </a:solidFill>
                <a:latin typeface="Merriweather Sans"/>
                <a:ea typeface="Merriweather Sans"/>
                <a:cs typeface="Merriweather Sans"/>
                <a:sym typeface="Merriweather Sans"/>
              </a:rPr>
              <a:t>biology</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a:t>
            </a:r>
            <a:endParaRPr>
              <a:latin typeface="Merriweather Sans"/>
              <a:ea typeface="Merriweather Sans"/>
              <a:cs typeface="Merriweather Sans"/>
              <a:sym typeface="Merriweather Sans"/>
            </a:endParaRPr>
          </a:p>
        </p:txBody>
      </p:sp>
      <p:pic>
        <p:nvPicPr>
          <p:cNvPr id="97" name="Google Shape;97;p16"/>
          <p:cNvPicPr preferRelativeResize="0"/>
          <p:nvPr/>
        </p:nvPicPr>
        <p:blipFill rotWithShape="1">
          <a:blip r:embed="rId3">
            <a:alphaModFix/>
          </a:blip>
          <a:srcRect b="25059" l="0" r="73990" t="0"/>
          <a:stretch/>
        </p:blipFill>
        <p:spPr>
          <a:xfrm>
            <a:off x="1957325" y="2001025"/>
            <a:ext cx="1565024" cy="2915325"/>
          </a:xfrm>
          <a:prstGeom prst="rect">
            <a:avLst/>
          </a:prstGeom>
          <a:noFill/>
          <a:ln>
            <a:noFill/>
          </a:ln>
        </p:spPr>
      </p:pic>
      <p:pic>
        <p:nvPicPr>
          <p:cNvPr id="98" name="Google Shape;98;p16"/>
          <p:cNvPicPr preferRelativeResize="0"/>
          <p:nvPr/>
        </p:nvPicPr>
        <p:blipFill>
          <a:blip r:embed="rId4">
            <a:alphaModFix/>
          </a:blip>
          <a:stretch>
            <a:fillRect/>
          </a:stretch>
        </p:blipFill>
        <p:spPr>
          <a:xfrm>
            <a:off x="6263624" y="1867132"/>
            <a:ext cx="2174593" cy="4990869"/>
          </a:xfrm>
          <a:prstGeom prst="rect">
            <a:avLst/>
          </a:prstGeom>
          <a:noFill/>
          <a:ln>
            <a:noFill/>
          </a:ln>
        </p:spPr>
      </p:pic>
      <p:pic>
        <p:nvPicPr>
          <p:cNvPr id="99" name="Google Shape;99;p16"/>
          <p:cNvPicPr preferRelativeResize="0"/>
          <p:nvPr/>
        </p:nvPicPr>
        <p:blipFill>
          <a:blip r:embed="rId5">
            <a:alphaModFix/>
          </a:blip>
          <a:stretch>
            <a:fillRect/>
          </a:stretch>
        </p:blipFill>
        <p:spPr>
          <a:xfrm>
            <a:off x="3590667" y="2268807"/>
            <a:ext cx="2778258" cy="2778258"/>
          </a:xfrm>
          <a:prstGeom prst="rect">
            <a:avLst/>
          </a:prstGeom>
          <a:noFill/>
          <a:ln>
            <a:noFill/>
          </a:ln>
        </p:spPr>
      </p:pic>
      <p:sp>
        <p:nvSpPr>
          <p:cNvPr id="100" name="Google Shape;100;p16"/>
          <p:cNvSpPr txBox="1"/>
          <p:nvPr/>
        </p:nvSpPr>
        <p:spPr>
          <a:xfrm>
            <a:off x="2109725" y="2563975"/>
            <a:ext cx="12696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Embedding</a:t>
            </a:r>
            <a:endParaRPr>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411832"/>
            <a:ext cx="77661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28220"/>
              </a:buClr>
              <a:buSzPts val="4200"/>
              <a:buFont typeface="Georgia"/>
              <a:buNone/>
            </a:pPr>
            <a:r>
              <a:rPr lang="en-US"/>
              <a:t>Network architecture</a:t>
            </a:r>
            <a:endParaRPr b="0" i="0" sz="4200" u="none" cap="none" strike="noStrike">
              <a:solidFill>
                <a:srgbClr val="C28220"/>
              </a:solidFill>
              <a:latin typeface="Georgia"/>
              <a:ea typeface="Georgia"/>
              <a:cs typeface="Georgia"/>
              <a:sym typeface="Georgia"/>
            </a:endParaRPr>
          </a:p>
        </p:txBody>
      </p:sp>
      <p:pic>
        <p:nvPicPr>
          <p:cNvPr id="106" name="Google Shape;106;p17"/>
          <p:cNvPicPr preferRelativeResize="0"/>
          <p:nvPr/>
        </p:nvPicPr>
        <p:blipFill rotWithShape="1">
          <a:blip r:embed="rId3">
            <a:alphaModFix/>
          </a:blip>
          <a:srcRect b="3306" l="2534" r="0" t="0"/>
          <a:stretch/>
        </p:blipFill>
        <p:spPr>
          <a:xfrm>
            <a:off x="2109725" y="2001025"/>
            <a:ext cx="5864650" cy="3761675"/>
          </a:xfrm>
          <a:prstGeom prst="rect">
            <a:avLst/>
          </a:prstGeom>
          <a:noFill/>
          <a:ln>
            <a:noFill/>
          </a:ln>
        </p:spPr>
      </p:pic>
      <p:sp>
        <p:nvSpPr>
          <p:cNvPr id="107" name="Google Shape;107;p17"/>
          <p:cNvSpPr txBox="1"/>
          <p:nvPr/>
        </p:nvSpPr>
        <p:spPr>
          <a:xfrm>
            <a:off x="3684150" y="1537425"/>
            <a:ext cx="16179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512 CNN filters</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(2, 3, 4, 5)</a:t>
            </a:r>
            <a:endParaRPr>
              <a:latin typeface="Merriweather Sans"/>
              <a:ea typeface="Merriweather Sans"/>
              <a:cs typeface="Merriweather Sans"/>
              <a:sym typeface="Merriweather Sans"/>
            </a:endParaRPr>
          </a:p>
        </p:txBody>
      </p:sp>
      <p:sp>
        <p:nvSpPr>
          <p:cNvPr id="108" name="Google Shape;108;p17"/>
          <p:cNvSpPr txBox="1"/>
          <p:nvPr/>
        </p:nvSpPr>
        <p:spPr>
          <a:xfrm>
            <a:off x="5389325" y="1537425"/>
            <a:ext cx="886500" cy="5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a:solidFill>
                  <a:srgbClr val="2D637F"/>
                </a:solidFill>
                <a:latin typeface="Merriweather Sans"/>
                <a:ea typeface="Merriweather Sans"/>
                <a:cs typeface="Merriweather Sans"/>
                <a:sym typeface="Merriweather Sans"/>
              </a:rPr>
              <a:t>Max</a:t>
            </a:r>
            <a:endParaRPr>
              <a:solidFill>
                <a:srgbClr val="2D637F"/>
              </a:solidFill>
              <a:latin typeface="Merriweather Sans"/>
              <a:ea typeface="Merriweather Sans"/>
              <a:cs typeface="Merriweather Sans"/>
              <a:sym typeface="Merriweather Sans"/>
            </a:endParaRPr>
          </a:p>
          <a:p>
            <a:pPr indent="0" lvl="0" marL="0" marR="0" rtl="0" algn="ctr">
              <a:lnSpc>
                <a:spcPct val="100000"/>
              </a:lnSpc>
              <a:spcBef>
                <a:spcPts val="0"/>
              </a:spcBef>
              <a:spcAft>
                <a:spcPts val="0"/>
              </a:spcAft>
              <a:buNone/>
            </a:pPr>
            <a:r>
              <a:rPr lang="en-US">
                <a:solidFill>
                  <a:srgbClr val="2D637F"/>
                </a:solidFill>
                <a:latin typeface="Merriweather Sans"/>
                <a:ea typeface="Merriweather Sans"/>
                <a:cs typeface="Merriweather Sans"/>
                <a:sym typeface="Merriweather Sans"/>
              </a:rPr>
              <a:t>Pooling</a:t>
            </a:r>
            <a:endParaRPr>
              <a:latin typeface="Merriweather Sans"/>
              <a:ea typeface="Merriweather Sans"/>
              <a:cs typeface="Merriweather Sans"/>
              <a:sym typeface="Merriweather Sans"/>
            </a:endParaRPr>
          </a:p>
        </p:txBody>
      </p:sp>
      <p:sp>
        <p:nvSpPr>
          <p:cNvPr id="109" name="Google Shape;109;p17"/>
          <p:cNvSpPr txBox="1"/>
          <p:nvPr/>
        </p:nvSpPr>
        <p:spPr>
          <a:xfrm>
            <a:off x="6199625" y="1537425"/>
            <a:ext cx="1083000" cy="5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a:solidFill>
                  <a:srgbClr val="2D637F"/>
                </a:solidFill>
                <a:latin typeface="Merriweather Sans"/>
                <a:ea typeface="Merriweather Sans"/>
                <a:cs typeface="Merriweather Sans"/>
                <a:sym typeface="Merriweather Sans"/>
              </a:rPr>
              <a:t>512-Dim Dense</a:t>
            </a:r>
            <a:endParaRPr>
              <a:solidFill>
                <a:srgbClr val="2D637F"/>
              </a:solidFill>
              <a:latin typeface="Merriweather Sans"/>
              <a:ea typeface="Merriweather Sans"/>
              <a:cs typeface="Merriweather Sans"/>
              <a:sym typeface="Merriweather Sans"/>
            </a:endParaRPr>
          </a:p>
          <a:p>
            <a:pPr indent="0" lvl="0" marL="0" marR="0" rtl="0" algn="ctr">
              <a:lnSpc>
                <a:spcPct val="100000"/>
              </a:lnSpc>
              <a:spcBef>
                <a:spcPts val="0"/>
              </a:spcBef>
              <a:spcAft>
                <a:spcPts val="0"/>
              </a:spcAft>
              <a:buNone/>
            </a:pPr>
            <a:r>
              <a:rPr lang="en-US">
                <a:solidFill>
                  <a:srgbClr val="2D637F"/>
                </a:solidFill>
                <a:latin typeface="Merriweather Sans"/>
                <a:ea typeface="Merriweather Sans"/>
                <a:cs typeface="Merriweather Sans"/>
                <a:sym typeface="Merriweather Sans"/>
              </a:rPr>
              <a:t>(2)</a:t>
            </a:r>
            <a:endParaRPr>
              <a:latin typeface="Merriweather Sans"/>
              <a:ea typeface="Merriweather Sans"/>
              <a:cs typeface="Merriweather Sans"/>
              <a:sym typeface="Merriweather Sans"/>
            </a:endParaRPr>
          </a:p>
        </p:txBody>
      </p:sp>
      <p:sp>
        <p:nvSpPr>
          <p:cNvPr id="110" name="Google Shape;110;p17"/>
          <p:cNvSpPr txBox="1"/>
          <p:nvPr/>
        </p:nvSpPr>
        <p:spPr>
          <a:xfrm>
            <a:off x="7043775" y="1537425"/>
            <a:ext cx="10830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634 Classes</a:t>
            </a:r>
            <a:endParaRPr>
              <a:latin typeface="Merriweather Sans"/>
              <a:ea typeface="Merriweather Sans"/>
              <a:cs typeface="Merriweather Sans"/>
              <a:sym typeface="Merriweather Sans"/>
            </a:endParaRPr>
          </a:p>
        </p:txBody>
      </p:sp>
      <p:sp>
        <p:nvSpPr>
          <p:cNvPr id="111" name="Google Shape;111;p17"/>
          <p:cNvSpPr txBox="1"/>
          <p:nvPr/>
        </p:nvSpPr>
        <p:spPr>
          <a:xfrm>
            <a:off x="2109725" y="2563975"/>
            <a:ext cx="12696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Embedding</a:t>
            </a:r>
            <a:endParaRPr>
              <a:latin typeface="Merriweather Sans"/>
              <a:ea typeface="Merriweather Sans"/>
              <a:cs typeface="Merriweather Sans"/>
              <a:sym typeface="Merriweather Sans"/>
            </a:endParaRPr>
          </a:p>
        </p:txBody>
      </p:sp>
      <p:sp>
        <p:nvSpPr>
          <p:cNvPr id="112" name="Google Shape;112;p17"/>
          <p:cNvSpPr txBox="1"/>
          <p:nvPr/>
        </p:nvSpPr>
        <p:spPr>
          <a:xfrm>
            <a:off x="806000" y="2657275"/>
            <a:ext cx="1083000" cy="23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The</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present</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invention</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relates</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to</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the</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fields</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of</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molecular</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biology</a:t>
            </a:r>
            <a:endParaRPr>
              <a:solidFill>
                <a:srgbClr val="2D637F"/>
              </a:solidFill>
              <a:latin typeface="Merriweather Sans"/>
              <a:ea typeface="Merriweather Sans"/>
              <a:cs typeface="Merriweather Sans"/>
              <a:sym typeface="Merriweather Sans"/>
            </a:endParaRPr>
          </a:p>
          <a:p>
            <a:pPr indent="0" lvl="0" marL="0" rtl="0" algn="ctr">
              <a:spcBef>
                <a:spcPts val="0"/>
              </a:spcBef>
              <a:spcAft>
                <a:spcPts val="0"/>
              </a:spcAft>
              <a:buNone/>
            </a:pPr>
            <a:r>
              <a:rPr lang="en-US">
                <a:solidFill>
                  <a:srgbClr val="2D637F"/>
                </a:solidFill>
                <a:latin typeface="Merriweather Sans"/>
                <a:ea typeface="Merriweather Sans"/>
                <a:cs typeface="Merriweather Sans"/>
                <a:sym typeface="Merriweather Sans"/>
              </a:rPr>
              <a:t>...</a:t>
            </a:r>
            <a:endParaRPr>
              <a:latin typeface="Merriweather Sans"/>
              <a:ea typeface="Merriweather Sans"/>
              <a:cs typeface="Merriweather Sans"/>
              <a:sym typeface="Merriweather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