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41" r:id="rId3"/>
    <p:sldId id="258" r:id="rId4"/>
    <p:sldId id="259" r:id="rId5"/>
    <p:sldId id="342" r:id="rId6"/>
    <p:sldId id="343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44" r:id="rId22"/>
    <p:sldId id="339" r:id="rId2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23"/>
    <p:restoredTop sz="97046"/>
  </p:normalViewPr>
  <p:slideViewPr>
    <p:cSldViewPr snapToGrid="0" snapToObjects="1">
      <p:cViewPr varScale="1">
        <p:scale>
          <a:sx n="128" d="100"/>
          <a:sy n="128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6996F-3373-934D-9E42-80D4FDB06D8C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121F8-B2A5-434F-B99B-BD4A11DE3F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08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91D3F-D96D-4E45-8CA8-B44444177B7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4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(1)</a:t>
            </a:r>
            <a:r>
              <a:rPr lang="en-GB" dirty="0"/>
              <a:t> Vanilla mode of processing without RNN, from fixed-sized input to fixed-sized output (e.g. image classification). </a:t>
            </a:r>
          </a:p>
          <a:p>
            <a:r>
              <a:rPr lang="en-GB" b="1" dirty="0"/>
              <a:t>(2)</a:t>
            </a:r>
            <a:r>
              <a:rPr lang="en-GB" dirty="0"/>
              <a:t> Sequence output (e.g. image captioning takes an image and outputs a sentence of words). </a:t>
            </a:r>
          </a:p>
          <a:p>
            <a:r>
              <a:rPr lang="en-GB" b="1" dirty="0"/>
              <a:t>(3)</a:t>
            </a:r>
            <a:r>
              <a:rPr lang="en-GB" dirty="0"/>
              <a:t> Sequence input (e.g. sentiment analysis where a given sentence is classified as expressing positive or negative sentiment). </a:t>
            </a:r>
          </a:p>
          <a:p>
            <a:r>
              <a:rPr lang="en-GB" b="1" dirty="0"/>
              <a:t>(4)</a:t>
            </a:r>
            <a:r>
              <a:rPr lang="en-GB" dirty="0"/>
              <a:t> Sequence input and sequence output (e.g. Machine Translation: an RNN reads a sentence in English and then outputs a sentence in French). </a:t>
            </a:r>
          </a:p>
          <a:p>
            <a:r>
              <a:rPr lang="en-GB" b="1" dirty="0"/>
              <a:t>(5)</a:t>
            </a:r>
            <a:r>
              <a:rPr lang="en-GB" dirty="0"/>
              <a:t> Synced sequence input and output (e.g. video classification where we wish to label each frame of the video).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7121F8-B2A5-434F-B99B-BD4A11DE3F6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672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EE32-2D62-4649-9242-EF9757EE1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52285-FAB5-0542-A2E3-00512159E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F3F0-EC38-DB4F-B2DF-2B8A703C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46C8-6BD4-434B-919D-1B6E146EB9EA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63112-B343-A14A-BF1C-2C24C2F2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899F-02A7-A94B-915E-195B7CDA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DBBB-F2F2-C044-9ACB-1806D0715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44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D878E-8F9D-7048-AF63-F42451AD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6E4C4-5755-DF44-9E4E-9B9014682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C4C8D-1C5B-EC48-89D5-6F9130A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46C8-6BD4-434B-919D-1B6E146EB9EA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E296E-A4F5-B549-B170-3C1E8316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1C653-929B-B342-B8CC-E4C3B3D8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DBBB-F2F2-C044-9ACB-1806D0715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86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89B21-B6FE-5F46-B463-1453B2F5C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8B892-3152-3D4E-87E6-BB18FA708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8ED32-FAEE-C440-8778-18B14757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46C8-6BD4-434B-919D-1B6E146EB9EA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6A3B9-C1A7-B44D-B792-772813C9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23239-E066-FF46-BE39-47C6CB2C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DBBB-F2F2-C044-9ACB-1806D0715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0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9667-5F6C-D34F-8F08-FBC19630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35AB-0042-8746-ADE9-1608EECB1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2AB5-63C4-7145-99C6-F4FD536C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46C8-6BD4-434B-919D-1B6E146EB9EA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42255-D829-6E42-9FFA-BECE3260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12375-4900-B94F-AF2D-87269DCE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DBBB-F2F2-C044-9ACB-1806D0715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88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3628-4F1E-9F48-9AAF-46359701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BD359-9EA6-9E4D-80E4-8D464FC8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AA6F4-6E63-C149-9EB3-4981CCA3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46C8-6BD4-434B-919D-1B6E146EB9EA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415-9010-1E4D-88B8-AFCF62CC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7A5AA-4C7A-9A46-9C1C-723F79DA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DBBB-F2F2-C044-9ACB-1806D0715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26CBE-1AF6-514D-AAFA-44171EEE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5417-A18B-7948-A495-EA37FF064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D5740-9F90-294A-AD3C-F5CB82CBD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D2882-C7DE-3749-9FDF-6D74B40F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46C8-6BD4-434B-919D-1B6E146EB9EA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4FED2-EC10-AF4E-932C-B61E96BE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0B542-3AFD-7345-BFAC-11EF148E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DBBB-F2F2-C044-9ACB-1806D0715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0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2D9A-0F10-FB4D-8159-F9F1F0CD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AEDF8-AF5E-A245-A49A-95776BEA6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0A4D2-5E57-8442-BC65-71F6B3ABB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4054D-FC86-6646-A2E7-10EF0E501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A8C0C-000F-3040-B5BA-6CC3FD853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7E982-56E3-DD4E-92AA-78717923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46C8-6BD4-434B-919D-1B6E146EB9EA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2493E-5482-9E4E-9B99-B6FF4C39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5BE1F-B9F4-DB4D-993C-270736BE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DBBB-F2F2-C044-9ACB-1806D0715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25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23CB0-8547-F844-8F56-9BEDD2DA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993D6-79C3-FE48-8D91-9B272619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46C8-6BD4-434B-919D-1B6E146EB9EA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DA063-37AB-1E4F-8FED-FBE12777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912D2-23B6-3E43-AD7B-C6990829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DBBB-F2F2-C044-9ACB-1806D0715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4835A-21E3-464A-A044-2CD1B81E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46C8-6BD4-434B-919D-1B6E146EB9EA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E37A2-9F77-2F49-8DFD-731EF2BC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AD1C2-0336-2E43-B01B-8ED52E84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DBBB-F2F2-C044-9ACB-1806D0715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64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7C31-0924-6346-BBEF-7623AC1C7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E44C-36A8-7D4B-A550-37D7953CB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39CCF-1FF3-364B-A833-130C91B6D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791CD-9D63-D94A-ACE5-218C0F6F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46C8-6BD4-434B-919D-1B6E146EB9EA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18BFF-5E54-0747-86D8-F4F958DB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EC2B-95B1-AE47-A216-15F4FBCB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DBBB-F2F2-C044-9ACB-1806D0715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00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F418-2891-1841-A08D-5FCA6093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6137F-A8B9-324F-8E85-75AD228FC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D72B8-F882-2747-B68C-CD749565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B9AD8-355F-DB42-9F65-78B24E71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46C8-6BD4-434B-919D-1B6E146EB9EA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676C-0E8B-1E43-BB2A-8D9F1A5E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1F668-DC36-8448-87F8-BB1A33C9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0DBBB-F2F2-C044-9ACB-1806D0715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2580F-65CB-5845-9F60-4CF28A88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7B087-FF45-C348-9F07-93F9C989D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B43D9-1CD4-694D-8A94-CD7E07E1A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346C8-6BD4-434B-919D-1B6E146EB9EA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E313-469B-2D4F-A0F0-99EE06759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F0125-3521-124B-8FFF-5068D2F42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0DBBB-F2F2-C044-9ACB-1806D07152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7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dkm@cas.au.d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arpathy.github.io/2015/05/21/rnn-effectiveness/" TargetMode="External"/><Relationship Id="rId2" Type="http://schemas.openxmlformats.org/officeDocument/2006/relationships/hyperlink" Target="https://medium.datadriveninvestor.com/attention-in-rnns-321fbcd64f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lianweng.github.io/lil-log/2018/06/24/attention-attention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18EA-F1B1-D442-9413-391F541778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Language Analytics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4B76E-9059-1443-B4F8-C06CF2C7D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1900" dirty="0"/>
              <a:t>Lecture 8: Language Modelling 2</a:t>
            </a:r>
          </a:p>
          <a:p>
            <a:r>
              <a:rPr lang="en-GB" sz="1900" dirty="0"/>
              <a:t>(More on RNNs)</a:t>
            </a:r>
          </a:p>
          <a:p>
            <a:endParaRPr lang="en-GB" sz="1900" dirty="0"/>
          </a:p>
          <a:p>
            <a:r>
              <a:rPr lang="en-GB" sz="1900" dirty="0"/>
              <a:t>Ross Deans Kristensen-McLachlan</a:t>
            </a:r>
          </a:p>
          <a:p>
            <a:r>
              <a:rPr lang="en-GB" sz="1900" dirty="0">
                <a:hlinkClick r:id="rId3"/>
              </a:rPr>
              <a:t>rdkm@cas.au.dk</a:t>
            </a:r>
            <a:endParaRPr lang="en-GB" sz="1900" dirty="0"/>
          </a:p>
          <a:p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62466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4CC4-52DC-BB45-ADA2-F7E3C839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Seq2seq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5997-970F-3A40-A2F0-7054921A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One special class of language modelling and sequence modelling tasks is the case where both the input and output are sequences</a:t>
            </a:r>
          </a:p>
          <a:p>
            <a:endParaRPr lang="en-GB" dirty="0"/>
          </a:p>
          <a:p>
            <a:r>
              <a:rPr lang="en-GB" dirty="0"/>
              <a:t>The prototypical seq2seq task is </a:t>
            </a:r>
            <a:r>
              <a:rPr lang="en-GB" i="1" dirty="0"/>
              <a:t>machine translation</a:t>
            </a:r>
            <a:r>
              <a:rPr lang="en-GB" dirty="0"/>
              <a:t> – converting from one string of natural language to an equivalent string in a different language</a:t>
            </a:r>
          </a:p>
          <a:p>
            <a:pPr lvl="1"/>
            <a:r>
              <a:rPr lang="en-GB" dirty="0"/>
              <a:t>Question answering</a:t>
            </a:r>
          </a:p>
          <a:p>
            <a:pPr lvl="1"/>
            <a:r>
              <a:rPr lang="en-GB" dirty="0"/>
              <a:t>Dialogue generation</a:t>
            </a:r>
          </a:p>
          <a:p>
            <a:endParaRPr lang="en-GB" dirty="0"/>
          </a:p>
          <a:p>
            <a:r>
              <a:rPr lang="en-GB" dirty="0"/>
              <a:t>This normally comprises what is known as an </a:t>
            </a:r>
            <a:r>
              <a:rPr lang="en-GB" i="1" dirty="0"/>
              <a:t>encoder-decoder </a:t>
            </a:r>
            <a:r>
              <a:rPr lang="en-GB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45315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D97F-9AF6-2444-867A-388EC337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communication?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0948C7-6931-B141-9F98-05732C90CF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867694"/>
            <a:ext cx="8204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03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A885-4D0A-444B-B112-42CE2151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Encoder-decoder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49C46A-E409-6E4D-A615-43664D0C1B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75945"/>
            <a:ext cx="5852397" cy="207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A7113B-7C96-F448-BFC6-8251A694A176}"/>
              </a:ext>
            </a:extLst>
          </p:cNvPr>
          <p:cNvSpPr txBox="1"/>
          <p:nvPr/>
        </p:nvSpPr>
        <p:spPr>
          <a:xfrm>
            <a:off x="8210145" y="6050604"/>
            <a:ext cx="32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From Weng (2018)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3BE02-7D37-1046-9486-F08E827F9513}"/>
                  </a:ext>
                </a:extLst>
              </p:cNvPr>
              <p:cNvSpPr txBox="1"/>
              <p:nvPr/>
            </p:nvSpPr>
            <p:spPr>
              <a:xfrm>
                <a:off x="797668" y="1770433"/>
                <a:ext cx="4703735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This architecture uses an </a:t>
                </a:r>
                <a:r>
                  <a:rPr lang="en-GB" i="1" dirty="0"/>
                  <a:t>encoder</a:t>
                </a:r>
                <a:r>
                  <a:rPr lang="en-GB" dirty="0"/>
                  <a:t> RNN to learn a single </a:t>
                </a:r>
                <a:r>
                  <a:rPr lang="en-GB" i="1" dirty="0"/>
                  <a:t>context vector </a:t>
                </a:r>
                <a14:m>
                  <m:oMath xmlns:m="http://schemas.openxmlformats.org/officeDocument/2006/math">
                    <m:r>
                      <a:rPr lang="da-DK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for the input sentence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Sometimes called a </a:t>
                </a:r>
                <a:r>
                  <a:rPr lang="en-GB" i="1" dirty="0"/>
                  <a:t>thought vector </a:t>
                </a:r>
                <a:r>
                  <a:rPr lang="en-GB" dirty="0"/>
                  <a:t>or </a:t>
                </a:r>
                <a:r>
                  <a:rPr lang="en-GB" i="1" dirty="0"/>
                  <a:t>sentence embedding</a:t>
                </a:r>
                <a:endParaRPr lang="en-GB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 </a:t>
                </a:r>
                <a:r>
                  <a:rPr lang="en-GB" i="1" dirty="0"/>
                  <a:t>decoder</a:t>
                </a:r>
                <a:r>
                  <a:rPr lang="en-GB" dirty="0"/>
                  <a:t> RNN takes the context vector from the encoder as its initial cell state and then sets about translating this into the target language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Encoder and decoder are trained on parallel corpora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Q: What problems might we run into here?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53BE02-7D37-1046-9486-F08E827F9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68" y="1770433"/>
                <a:ext cx="4703735" cy="4247317"/>
              </a:xfrm>
              <a:prstGeom prst="rect">
                <a:avLst/>
              </a:prstGeom>
              <a:blipFill>
                <a:blip r:embed="rId3"/>
                <a:stretch>
                  <a:fillRect l="-539" t="-597" b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5CA8A72E-2B20-7942-85D6-505911BAB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280" y="1298249"/>
            <a:ext cx="5511835" cy="251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14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3390-2D65-6642-BF34-4F807072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AA9FD56-7D0F-3B45-A26E-7050BE6A82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148" y="2989350"/>
            <a:ext cx="590568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33BC6E-D56F-F042-934F-0F93B6AABE54}"/>
              </a:ext>
            </a:extLst>
          </p:cNvPr>
          <p:cNvSpPr txBox="1"/>
          <p:nvPr/>
        </p:nvSpPr>
        <p:spPr>
          <a:xfrm>
            <a:off x="884529" y="1663787"/>
            <a:ext cx="50936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Those pesky long distance dependencies again!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Fixed-length context vector is incapable of remembering long sentences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First part is often forgotten before full input has finished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Particularly problematic for distant languages with very different grammar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proposed solution to this problem is the use of what is called an </a:t>
            </a:r>
            <a:r>
              <a:rPr lang="en-GB" sz="2000" i="1" dirty="0"/>
              <a:t>attention mechanism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1828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198F-02DC-3542-8910-646DCB82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Attention – the intuition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B561343-68B5-CE41-8A71-84808AE33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87" y="1683528"/>
            <a:ext cx="5080913" cy="180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703BF1-E0E2-8540-B21C-7424FE24F274}"/>
              </a:ext>
            </a:extLst>
          </p:cNvPr>
          <p:cNvSpPr txBox="1"/>
          <p:nvPr/>
        </p:nvSpPr>
        <p:spPr>
          <a:xfrm>
            <a:off x="838200" y="1690688"/>
            <a:ext cx="5156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Look again at the example we just saw and think about how the RNN passes hidden state down through the encoder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true that each word is related to what comes before or after but some words are more relevant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example think about </a:t>
            </a:r>
            <a:r>
              <a:rPr lang="en-GB" i="1" dirty="0"/>
              <a:t>eating,</a:t>
            </a:r>
            <a:r>
              <a:rPr lang="en-GB" dirty="0"/>
              <a:t> we expect to shortly encounter some kind of food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Similarly, when we see </a:t>
            </a:r>
            <a:r>
              <a:rPr lang="en-GB" i="1" dirty="0"/>
              <a:t>green, </a:t>
            </a:r>
            <a:r>
              <a:rPr lang="en-GB" dirty="0"/>
              <a:t>we expect some sort of noun which can be a bearer of that property</a:t>
            </a:r>
          </a:p>
        </p:txBody>
      </p:sp>
    </p:spTree>
    <p:extLst>
      <p:ext uri="{BB962C8B-B14F-4D97-AF65-F5344CB8AC3E}">
        <p14:creationId xmlns:p14="http://schemas.microsoft.com/office/powerpoint/2010/main" val="1875089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198F-02DC-3542-8910-646DCB82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Attention – the intuition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B561343-68B5-CE41-8A71-84808AE33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87" y="1683528"/>
            <a:ext cx="5080913" cy="180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703BF1-E0E2-8540-B21C-7424FE24F274}"/>
              </a:ext>
            </a:extLst>
          </p:cNvPr>
          <p:cNvSpPr txBox="1"/>
          <p:nvPr/>
        </p:nvSpPr>
        <p:spPr>
          <a:xfrm>
            <a:off x="838200" y="1690688"/>
            <a:ext cx="5156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Look again at the example we just saw and think about how the RNN passes hidden state down through the encoder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is true that each word is related to what comes before or after but some words are more relevant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example think about </a:t>
            </a:r>
            <a:r>
              <a:rPr lang="en-GB" i="1" dirty="0"/>
              <a:t>eating,</a:t>
            </a:r>
            <a:r>
              <a:rPr lang="en-GB" dirty="0"/>
              <a:t> we expect to shortly encounter some kind of food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Similarly, when we see </a:t>
            </a:r>
            <a:r>
              <a:rPr lang="en-GB" i="1" dirty="0"/>
              <a:t>green, </a:t>
            </a:r>
            <a:r>
              <a:rPr lang="en-GB" dirty="0"/>
              <a:t>we expect some sort of noun which can be a bearer of that property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09B4E1-97DE-F444-911E-63FADFCC93AF}"/>
              </a:ext>
            </a:extLst>
          </p:cNvPr>
          <p:cNvSpPr txBox="1"/>
          <p:nvPr/>
        </p:nvSpPr>
        <p:spPr>
          <a:xfrm>
            <a:off x="8075579" y="5597748"/>
            <a:ext cx="32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From Weng (2018)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7523E39-BBD2-5D4C-93F4-BAF97CBB6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87" y="3917930"/>
            <a:ext cx="5264727" cy="12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31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03E5-D697-1C47-9102-D6609402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Dependency parsing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4211E-D113-3E4B-9F97-EAC9A7FCD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1853"/>
            <a:ext cx="10515600" cy="3138882"/>
          </a:xfrm>
        </p:spPr>
      </p:pic>
    </p:spTree>
    <p:extLst>
      <p:ext uri="{BB962C8B-B14F-4D97-AF65-F5344CB8AC3E}">
        <p14:creationId xmlns:p14="http://schemas.microsoft.com/office/powerpoint/2010/main" val="744327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C3CF6-183C-4740-AB13-B198606B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is attention?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081A-A766-E145-B681-36311529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4309" cy="429808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Attention in deep learning can be broadly interpreted as a vector of importance weights </a:t>
            </a:r>
          </a:p>
          <a:p>
            <a:endParaRPr lang="en-GB" dirty="0"/>
          </a:p>
          <a:p>
            <a:r>
              <a:rPr lang="en-GB" dirty="0"/>
              <a:t>We use the attention mechanism to estimate how strongly each word is correlated with other words in a sentence</a:t>
            </a:r>
          </a:p>
          <a:p>
            <a:pPr lvl="1"/>
            <a:r>
              <a:rPr lang="en-GB" dirty="0"/>
              <a:t>We say that words </a:t>
            </a:r>
            <a:r>
              <a:rPr lang="en-GB" i="1" dirty="0"/>
              <a:t>attend</a:t>
            </a:r>
            <a:r>
              <a:rPr lang="en-GB" dirty="0"/>
              <a:t> to one another</a:t>
            </a:r>
          </a:p>
          <a:p>
            <a:pPr lvl="1"/>
            <a:endParaRPr lang="en-GB" dirty="0"/>
          </a:p>
          <a:p>
            <a:r>
              <a:rPr lang="en-GB" dirty="0"/>
              <a:t>A large weight means that one word attends on another; low weights suggest the inverse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3284A-35A2-8849-B6BA-B9EC639CDD75}"/>
              </a:ext>
            </a:extLst>
          </p:cNvPr>
          <p:cNvSpPr txBox="1"/>
          <p:nvPr/>
        </p:nvSpPr>
        <p:spPr>
          <a:xfrm>
            <a:off x="7898692" y="3984415"/>
            <a:ext cx="32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From Weng (2018)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B55FB-6325-9E48-8996-1E13E6B51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3097"/>
            <a:ext cx="5264727" cy="12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17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89E82-61BD-E947-BD5F-D6CF43BE6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884F8C7-3BEB-A848-9701-163F7DBDB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8563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FF333-9C51-A94E-8267-12E6DE8C5987}"/>
              </a:ext>
            </a:extLst>
          </p:cNvPr>
          <p:cNvSpPr txBox="1"/>
          <p:nvPr/>
        </p:nvSpPr>
        <p:spPr>
          <a:xfrm>
            <a:off x="7874854" y="6040704"/>
            <a:ext cx="32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From </a:t>
            </a:r>
            <a:r>
              <a:rPr lang="en-GB" dirty="0" err="1"/>
              <a:t>Bahdanau</a:t>
            </a:r>
            <a:r>
              <a:rPr lang="en-GB" dirty="0"/>
              <a:t> et al., 2015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8D179-39BF-A442-85E3-8284BC352965}"/>
              </a:ext>
            </a:extLst>
          </p:cNvPr>
          <p:cNvSpPr txBox="1"/>
          <p:nvPr/>
        </p:nvSpPr>
        <p:spPr>
          <a:xfrm>
            <a:off x="838200" y="1690688"/>
            <a:ext cx="5257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 heatmap to the right shows an example of translating from English to French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It shows correlations between the input and output target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means we see which positions in the source sentence were</a:t>
            </a:r>
            <a:r>
              <a:rPr lang="en-GB" sz="2000" dirty="0"/>
              <a:t> </a:t>
            </a:r>
            <a:r>
              <a:rPr lang="en-GB" dirty="0"/>
              <a:t>considered more important when generating the translation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Notice how the correlation shows that the model has captured adjective-noun ordering differences in English and French!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European Economic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i="1" dirty="0"/>
              <a:t>Zone </a:t>
            </a:r>
            <a:r>
              <a:rPr lang="en-GB" i="1" dirty="0" err="1"/>
              <a:t>économique</a:t>
            </a:r>
            <a:r>
              <a:rPr lang="en-GB" i="1" dirty="0"/>
              <a:t> </a:t>
            </a:r>
            <a:r>
              <a:rPr lang="en-GB" i="1" dirty="0" err="1"/>
              <a:t>européen</a:t>
            </a:r>
            <a:endParaRPr lang="en-GB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3638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517292-C371-A847-ADF0-53FC8A728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4923" y="529865"/>
            <a:ext cx="5442154" cy="6067228"/>
          </a:xfrm>
        </p:spPr>
      </p:pic>
    </p:spTree>
    <p:extLst>
      <p:ext uri="{BB962C8B-B14F-4D97-AF65-F5344CB8AC3E}">
        <p14:creationId xmlns:p14="http://schemas.microsoft.com/office/powerpoint/2010/main" val="313892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D825-B40C-E847-ADC3-A24B90F60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1BA6-9914-1142-A9E9-5EF5ED70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48070"/>
            <a:ext cx="5257800" cy="4228891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Introductions</a:t>
            </a:r>
            <a:r>
              <a:rPr lang="da-DK" b="0" i="0" dirty="0">
                <a:effectLst/>
                <a:latin typeface="Calibri" panose="020F0502020204030204" pitchFamily="34" charset="0"/>
              </a:rPr>
              <a:t>​</a:t>
            </a:r>
            <a:endParaRPr lang="da-DK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String Processing with Python</a:t>
            </a:r>
            <a:r>
              <a:rPr lang="en-US" b="0" i="0" dirty="0">
                <a:effectLst/>
                <a:latin typeface="Calibri" panose="020F0502020204030204" pitchFamily="34" charset="0"/>
              </a:rPr>
              <a:t>​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NLP for linguistic analysis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Text Classification 1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Text Classification 2</a:t>
            </a:r>
            <a:r>
              <a:rPr lang="en-GB" i="0" dirty="0">
                <a:effectLst/>
                <a:latin typeface="Calibri" panose="020F0502020204030204" pitchFamily="34" charset="0"/>
              </a:rPr>
              <a:t>​</a:t>
            </a:r>
            <a:endParaRPr lang="en-GB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 Word embeddings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5A1B5A-288C-A147-A8E0-CB44031719CC}"/>
              </a:ext>
            </a:extLst>
          </p:cNvPr>
          <p:cNvSpPr txBox="1">
            <a:spLocks/>
          </p:cNvSpPr>
          <p:nvPr/>
        </p:nvSpPr>
        <p:spPr>
          <a:xfrm>
            <a:off x="6096000" y="1948069"/>
            <a:ext cx="5065643" cy="422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D68B15-EA67-4048-87F9-A9C6982B5E69}"/>
              </a:ext>
            </a:extLst>
          </p:cNvPr>
          <p:cNvSpPr txBox="1">
            <a:spLocks/>
          </p:cNvSpPr>
          <p:nvPr/>
        </p:nvSpPr>
        <p:spPr>
          <a:xfrm>
            <a:off x="6502880" y="1948068"/>
            <a:ext cx="4251884" cy="4228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 Language modelling 1</a:t>
            </a:r>
            <a:r>
              <a:rPr lang="da-DK" i="0" dirty="0">
                <a:effectLst/>
                <a:latin typeface="Calibri" panose="020F0502020204030204" pitchFamily="34" charset="0"/>
              </a:rPr>
              <a:t>​</a:t>
            </a:r>
            <a:endParaRPr lang="da-DK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8. Language modelling 2</a:t>
            </a:r>
            <a:r>
              <a:rPr lang="en-GB" b="1" i="0" dirty="0">
                <a:effectLst/>
                <a:latin typeface="Calibri" panose="020F0502020204030204" pitchFamily="34" charset="0"/>
              </a:rPr>
              <a:t>​</a:t>
            </a:r>
            <a:endParaRPr lang="en-GB" b="1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9. BERT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10. More BERT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11. Project pitches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12. Generative models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13. Social impact</a:t>
            </a:r>
            <a:r>
              <a:rPr lang="en-GB" b="0" i="0" dirty="0">
                <a:effectLst/>
                <a:latin typeface="Calibri" panose="020F0502020204030204" pitchFamily="34" charset="0"/>
              </a:rPr>
              <a:t>​</a:t>
            </a:r>
            <a:endParaRPr lang="en-GB" b="0" i="0" dirty="0">
              <a:effectLst/>
              <a:latin typeface="Arial" panose="020B0604020202020204" pitchFamily="34" charset="0"/>
            </a:endParaRPr>
          </a:p>
          <a:p>
            <a:pPr marL="0" indent="0" algn="l" rtl="0" fontAlgn="base">
              <a:buNone/>
            </a:pPr>
            <a:endParaRPr lang="en-GB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9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5"/>
    </mc:Choice>
    <mc:Fallback xmlns="">
      <p:transition spd="slow" advTm="408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A1A7-736E-EB47-93E2-BA291CBF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BE09-C469-424A-B3E6-3D5FB126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Seq2seq is are a class of sequence modelling problem where both input and output are strings</a:t>
            </a:r>
          </a:p>
          <a:p>
            <a:endParaRPr lang="en-GB" dirty="0"/>
          </a:p>
          <a:p>
            <a:r>
              <a:rPr lang="en-GB" dirty="0"/>
              <a:t>Encoder-decoder architectures are a kind of RNN specifically designed for seq2seq tasks like machine translation</a:t>
            </a:r>
          </a:p>
          <a:p>
            <a:endParaRPr lang="en-GB" dirty="0"/>
          </a:p>
          <a:p>
            <a:r>
              <a:rPr lang="en-GB" dirty="0"/>
              <a:t>Nevertheless, they still suffer from some problems </a:t>
            </a:r>
          </a:p>
          <a:p>
            <a:pPr lvl="1"/>
            <a:r>
              <a:rPr lang="en-GB" dirty="0"/>
              <a:t>Long distance dependencies</a:t>
            </a:r>
          </a:p>
          <a:p>
            <a:pPr lvl="1"/>
            <a:r>
              <a:rPr lang="en-GB" dirty="0"/>
              <a:t>Single static context vector for each input</a:t>
            </a:r>
          </a:p>
          <a:p>
            <a:pPr lvl="1"/>
            <a:endParaRPr lang="en-GB" dirty="0"/>
          </a:p>
          <a:p>
            <a:r>
              <a:rPr lang="en-GB" i="1" dirty="0"/>
              <a:t>Attention</a:t>
            </a:r>
            <a:r>
              <a:rPr lang="en-GB" dirty="0"/>
              <a:t> is proposed as a solution to this problem</a:t>
            </a:r>
          </a:p>
          <a:p>
            <a:endParaRPr lang="en-GB" dirty="0"/>
          </a:p>
          <a:p>
            <a:r>
              <a:rPr lang="en-GB" dirty="0"/>
              <a:t>We can use an attention mechanism to highlight which particular words a model should (or does) attend to at any given point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982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B90B-5A47-2443-823F-8C9AA64E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Summary…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9434-A995-FE4A-9BCD-D627F084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Attention mechanisms are designed to approximate something like human attention</a:t>
            </a:r>
          </a:p>
          <a:p>
            <a:pPr lvl="1"/>
            <a:r>
              <a:rPr lang="en-GB" dirty="0"/>
              <a:t>See Lindsay (2020) in the syllabus for a more detailed discussion of this</a:t>
            </a:r>
          </a:p>
          <a:p>
            <a:pPr lvl="1"/>
            <a:endParaRPr lang="en-GB" dirty="0"/>
          </a:p>
          <a:p>
            <a:r>
              <a:rPr lang="en-GB" dirty="0"/>
              <a:t>Put simply, attention is just a set of weights calculated while training a model</a:t>
            </a:r>
          </a:p>
          <a:p>
            <a:endParaRPr lang="en-GB" dirty="0"/>
          </a:p>
          <a:p>
            <a:r>
              <a:rPr lang="en-GB" dirty="0"/>
              <a:t>These weights are used to highlight which other words are being </a:t>
            </a:r>
            <a:r>
              <a:rPr lang="en-GB" i="1" dirty="0"/>
              <a:t>attended </a:t>
            </a:r>
            <a:r>
              <a:rPr lang="en-GB" dirty="0"/>
              <a:t>to at any given time</a:t>
            </a:r>
          </a:p>
          <a:p>
            <a:endParaRPr lang="en-GB" dirty="0"/>
          </a:p>
          <a:p>
            <a:r>
              <a:rPr lang="en-GB" dirty="0"/>
              <a:t>These weights are calculated using some (comparatively simple) maths combined together in increasingly complex architectures</a:t>
            </a:r>
          </a:p>
          <a:p>
            <a:endParaRPr lang="en-GB" dirty="0"/>
          </a:p>
          <a:p>
            <a:r>
              <a:rPr lang="en-GB" dirty="0"/>
              <a:t>Attention is incredibly powerful – so much so that, as we’ll see, </a:t>
            </a:r>
            <a:r>
              <a:rPr lang="en-GB" i="1" dirty="0"/>
              <a:t>attention is all you need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995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D6CC-EB7B-6449-9D09-2074622E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93747-C20D-F042-8F2C-64412104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600" dirty="0" err="1"/>
              <a:t>Bahdanau</a:t>
            </a:r>
            <a:r>
              <a:rPr lang="en-GB" sz="1600" dirty="0"/>
              <a:t>, D., Cho, K., &amp; </a:t>
            </a:r>
            <a:r>
              <a:rPr lang="en-GB" sz="1600" dirty="0" err="1"/>
              <a:t>Bengio</a:t>
            </a:r>
            <a:r>
              <a:rPr lang="en-GB" sz="1600" dirty="0"/>
              <a:t>, Y. (2015). ‘Neural machine translation by jointly learning to align and translate’, ICLR 2015.</a:t>
            </a:r>
          </a:p>
          <a:p>
            <a:endParaRPr lang="en-GB" sz="1600" b="1" u="sng" dirty="0"/>
          </a:p>
          <a:p>
            <a:r>
              <a:rPr lang="en-GB" sz="1600" dirty="0"/>
              <a:t>Lindsay, G. W. (2020). “Attention in Psychology, Neuroscience, and Machine Learning”, </a:t>
            </a:r>
            <a:r>
              <a:rPr lang="en-GB" sz="1600" i="1" dirty="0"/>
              <a:t>Frontiers in Computational Neuroscience,</a:t>
            </a:r>
            <a:r>
              <a:rPr lang="en-GB" sz="1600" dirty="0"/>
              <a:t> 14(29), </a:t>
            </a:r>
            <a:r>
              <a:rPr lang="en-GB" sz="1600" dirty="0" err="1"/>
              <a:t>doi</a:t>
            </a:r>
            <a:r>
              <a:rPr lang="en-GB" sz="1600" dirty="0"/>
              <a:t>: 10.3389/fncom.2020.00029.</a:t>
            </a:r>
            <a:endParaRPr lang="en-GB" sz="1600" u="sng" dirty="0"/>
          </a:p>
          <a:p>
            <a:pPr marL="0" indent="0">
              <a:buNone/>
            </a:pPr>
            <a:endParaRPr lang="en-GB" sz="1600" b="1" u="sng" dirty="0"/>
          </a:p>
          <a:p>
            <a:pPr marL="0" indent="0">
              <a:buNone/>
            </a:pPr>
            <a:r>
              <a:rPr lang="en-GB" sz="1600" b="1" u="sng" dirty="0"/>
              <a:t>Blogs</a:t>
            </a:r>
          </a:p>
          <a:p>
            <a:r>
              <a:rPr lang="en-GB" sz="1600" dirty="0" err="1"/>
              <a:t>Arbel</a:t>
            </a:r>
            <a:r>
              <a:rPr lang="en-GB" sz="1600" dirty="0"/>
              <a:t>, N. (2019). ‘Attention in RNNs’, </a:t>
            </a:r>
            <a:r>
              <a:rPr lang="en-GB" sz="1600" dirty="0">
                <a:hlinkClick r:id="rId2"/>
              </a:rPr>
              <a:t>https://medium.datadriveninvestor.com/attention-in-rnns-321fbcd64f05</a:t>
            </a:r>
            <a:endParaRPr lang="en-GB" sz="1600" dirty="0"/>
          </a:p>
          <a:p>
            <a:pPr marL="0" indent="0">
              <a:buNone/>
            </a:pPr>
            <a:endParaRPr lang="en-GB" sz="1600" b="1" u="sng" dirty="0"/>
          </a:p>
          <a:p>
            <a:r>
              <a:rPr lang="en-GB" sz="1600" dirty="0" err="1"/>
              <a:t>Karpathy</a:t>
            </a:r>
            <a:r>
              <a:rPr lang="en-GB" sz="1600" dirty="0"/>
              <a:t>, A. (2015). ‘The Unreasonable Effectiveness of Recurrent Neural Networks’, </a:t>
            </a:r>
            <a:r>
              <a:rPr lang="en-GB" sz="1600" dirty="0">
                <a:hlinkClick r:id="rId3"/>
              </a:rPr>
              <a:t>https://karpathy.github.io/2015/05/21/rnn-effectiveness/</a:t>
            </a:r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Weng, L. (2018). ‘Attention? Attention!’, </a:t>
            </a:r>
            <a:r>
              <a:rPr lang="en-GB" sz="1600" dirty="0">
                <a:hlinkClick r:id="rId4"/>
              </a:rPr>
              <a:t>https://lilianweng.github.io/lil-log/2018/06/24/attention-</a:t>
            </a:r>
            <a:r>
              <a:rPr lang="en-GB" sz="1600" dirty="0" err="1">
                <a:hlinkClick r:id="rId4"/>
              </a:rPr>
              <a:t>attention.html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675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FF38-6BEA-C549-84D6-5B76EAE0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5EA5-96D8-B842-BCEC-8606853F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Brief catchup</a:t>
            </a:r>
          </a:p>
          <a:p>
            <a:endParaRPr lang="en-GB" dirty="0"/>
          </a:p>
          <a:p>
            <a:r>
              <a:rPr lang="en-GB" dirty="0"/>
              <a:t>A recap on RNNs</a:t>
            </a:r>
          </a:p>
          <a:p>
            <a:pPr lvl="1"/>
            <a:r>
              <a:rPr lang="en-GB" dirty="0"/>
              <a:t>Thinking about applications</a:t>
            </a:r>
          </a:p>
          <a:p>
            <a:pPr lvl="1"/>
            <a:r>
              <a:rPr lang="en-GB" dirty="0"/>
              <a:t>Seq2seq problems</a:t>
            </a:r>
          </a:p>
          <a:p>
            <a:pPr lvl="1"/>
            <a:r>
              <a:rPr lang="en-GB" dirty="0"/>
              <a:t>Text generation</a:t>
            </a:r>
          </a:p>
          <a:p>
            <a:pPr lvl="1"/>
            <a:endParaRPr lang="en-GB" dirty="0"/>
          </a:p>
          <a:p>
            <a:r>
              <a:rPr lang="en-GB" dirty="0"/>
              <a:t>Working on a notebook</a:t>
            </a:r>
          </a:p>
          <a:p>
            <a:pPr lvl="1"/>
            <a:r>
              <a:rPr lang="en-GB" dirty="0"/>
              <a:t>RNNs for text generation</a:t>
            </a:r>
          </a:p>
        </p:txBody>
      </p:sp>
    </p:spTree>
    <p:extLst>
      <p:ext uri="{BB962C8B-B14F-4D97-AF65-F5344CB8AC3E}">
        <p14:creationId xmlns:p14="http://schemas.microsoft.com/office/powerpoint/2010/main" val="77531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6B2-7EB3-3B40-9A11-1B2C6985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Catch-up from mid-term: 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4929-B8F4-C843-9498-A6EC9216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9104"/>
            <a:ext cx="10515599" cy="4397859"/>
          </a:xfrm>
        </p:spPr>
        <p:txBody>
          <a:bodyPr>
            <a:normAutofit/>
          </a:bodyPr>
          <a:lstStyle/>
          <a:p>
            <a:r>
              <a:rPr lang="en-GB" dirty="0"/>
              <a:t>18 replies, roughly two-thirds of the class</a:t>
            </a:r>
          </a:p>
          <a:p>
            <a:endParaRPr lang="en-GB" dirty="0"/>
          </a:p>
          <a:p>
            <a:r>
              <a:rPr lang="en-GB" dirty="0"/>
              <a:t>Biggest positives</a:t>
            </a:r>
          </a:p>
          <a:p>
            <a:pPr lvl="1"/>
            <a:r>
              <a:rPr lang="en-GB" dirty="0"/>
              <a:t>Structure of classes</a:t>
            </a:r>
          </a:p>
          <a:p>
            <a:pPr lvl="1"/>
            <a:r>
              <a:rPr lang="en-GB" dirty="0"/>
              <a:t>Notebooks</a:t>
            </a:r>
          </a:p>
          <a:p>
            <a:pPr lvl="1"/>
            <a:r>
              <a:rPr lang="en-GB" dirty="0"/>
              <a:t>Assignments and code-along 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7402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6B2-7EB3-3B40-9A11-1B2C6985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Catch-up from mid-term: The Not-So-Good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4929-B8F4-C843-9498-A6EC9216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9104"/>
            <a:ext cx="10515599" cy="4397859"/>
          </a:xfrm>
        </p:spPr>
        <p:txBody>
          <a:bodyPr>
            <a:normAutofit/>
          </a:bodyPr>
          <a:lstStyle/>
          <a:p>
            <a:r>
              <a:rPr lang="en-GB" dirty="0" err="1"/>
              <a:t>UCloud</a:t>
            </a:r>
            <a:r>
              <a:rPr lang="en-GB" dirty="0"/>
              <a:t>, </a:t>
            </a:r>
            <a:r>
              <a:rPr lang="en-GB" dirty="0" err="1"/>
              <a:t>UCloud</a:t>
            </a:r>
            <a:r>
              <a:rPr lang="en-GB" dirty="0"/>
              <a:t>, </a:t>
            </a:r>
            <a:r>
              <a:rPr lang="en-GB" dirty="0" err="1"/>
              <a:t>UCloud</a:t>
            </a:r>
            <a:r>
              <a:rPr lang="en-GB" dirty="0"/>
              <a:t>. </a:t>
            </a:r>
            <a:r>
              <a:rPr lang="en-GB" dirty="0" err="1"/>
              <a:t>UCloud</a:t>
            </a:r>
            <a:r>
              <a:rPr lang="en-GB" dirty="0"/>
              <a:t>? </a:t>
            </a:r>
            <a:r>
              <a:rPr lang="en-GB" dirty="0" err="1"/>
              <a:t>UCloud</a:t>
            </a:r>
            <a:r>
              <a:rPr lang="en-GB" dirty="0"/>
              <a:t> </a:t>
            </a:r>
            <a:r>
              <a:rPr lang="en-GB" dirty="0" err="1"/>
              <a:t>UCloud</a:t>
            </a:r>
            <a:r>
              <a:rPr lang="en-GB" dirty="0"/>
              <a:t>! </a:t>
            </a:r>
            <a:r>
              <a:rPr lang="en-GB" dirty="0" err="1"/>
              <a:t>UCloooouuuudd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Some would rather more time on independent coding; some would rather more detailed walkthrough of the notebooks</a:t>
            </a:r>
          </a:p>
          <a:p>
            <a:endParaRPr lang="en-GB" dirty="0"/>
          </a:p>
          <a:p>
            <a:r>
              <a:rPr lang="en-GB" dirty="0"/>
              <a:t>Better communication of expectations and level as we progress</a:t>
            </a:r>
          </a:p>
          <a:p>
            <a:endParaRPr lang="en-GB" dirty="0"/>
          </a:p>
          <a:p>
            <a:r>
              <a:rPr lang="en-GB" dirty="0"/>
              <a:t>Quicker feedback (I know, sorry about this!)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23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F6B2-7EB3-3B40-9A11-1B2C6985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Catch-up from mid-term: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4929-B8F4-C843-9498-A6EC9216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9104"/>
            <a:ext cx="10515599" cy="4397859"/>
          </a:xfrm>
        </p:spPr>
        <p:txBody>
          <a:bodyPr>
            <a:normAutofit/>
          </a:bodyPr>
          <a:lstStyle/>
          <a:p>
            <a:r>
              <a:rPr lang="en-GB" dirty="0"/>
              <a:t>More clearer sign-posting from me</a:t>
            </a:r>
          </a:p>
          <a:p>
            <a:pPr lvl="1"/>
            <a:r>
              <a:rPr lang="en-GB" dirty="0"/>
              <a:t>Within lectures</a:t>
            </a:r>
          </a:p>
          <a:p>
            <a:pPr lvl="1"/>
            <a:r>
              <a:rPr lang="en-GB" dirty="0"/>
              <a:t>Throughout the semester</a:t>
            </a:r>
          </a:p>
          <a:p>
            <a:pPr lvl="1"/>
            <a:endParaRPr lang="en-GB" dirty="0"/>
          </a:p>
          <a:p>
            <a:r>
              <a:rPr lang="en-GB" dirty="0"/>
              <a:t>Quicker feedback on assignments</a:t>
            </a:r>
          </a:p>
          <a:p>
            <a:pPr lvl="1"/>
            <a:r>
              <a:rPr lang="en-GB" dirty="0"/>
              <a:t>All existing projects will have feedback by next Friday</a:t>
            </a:r>
          </a:p>
          <a:p>
            <a:pPr lvl="1"/>
            <a:endParaRPr lang="en-GB" dirty="0"/>
          </a:p>
          <a:p>
            <a:r>
              <a:rPr lang="en-GB" dirty="0"/>
              <a:t>Find a better balance between walkthrough and free-coding</a:t>
            </a:r>
          </a:p>
          <a:p>
            <a:pPr lvl="1"/>
            <a:r>
              <a:rPr lang="en-GB" dirty="0"/>
              <a:t>Open to suggestions here!</a:t>
            </a:r>
          </a:p>
        </p:txBody>
      </p:sp>
    </p:spTree>
    <p:extLst>
      <p:ext uri="{BB962C8B-B14F-4D97-AF65-F5344CB8AC3E}">
        <p14:creationId xmlns:p14="http://schemas.microsoft.com/office/powerpoint/2010/main" val="267599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3DEC-6D86-C34F-86D7-4871037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RNNs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905065D-722B-134D-9633-876A470EA7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0669" y="2766218"/>
            <a:ext cx="5063131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B8702-490E-BA49-A1AE-26F71F48DD81}"/>
              </a:ext>
            </a:extLst>
          </p:cNvPr>
          <p:cNvSpPr txBox="1"/>
          <p:nvPr/>
        </p:nvSpPr>
        <p:spPr>
          <a:xfrm>
            <a:off x="838200" y="1575881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Last week, we were introduced to recurrent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RNNs introduce </a:t>
            </a:r>
            <a:r>
              <a:rPr lang="en-GB" sz="2000" i="1" dirty="0"/>
              <a:t>hidden</a:t>
            </a:r>
            <a:r>
              <a:rPr lang="en-GB" sz="2000" dirty="0"/>
              <a:t> </a:t>
            </a:r>
            <a:r>
              <a:rPr lang="en-GB" sz="2000" i="1" dirty="0"/>
              <a:t>state</a:t>
            </a:r>
            <a:r>
              <a:rPr lang="en-GB" sz="2000" dirty="0"/>
              <a:t> which is passed on through the network, with each cell processing its own input and the preceding cell state(s)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RNNs can be really useful for language modelling but they have some fundamental and inherent problems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9804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FA92-99C2-7348-B053-A2BD3A72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(Bi-)LSTM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637665AC-AB15-3946-804D-CC96D996EA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358" y="1451296"/>
            <a:ext cx="4961147" cy="186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09E3975-A0D2-E64C-BE25-9969A2C8D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060" y="3812671"/>
            <a:ext cx="5056740" cy="268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4D0A9-A615-A24F-BDF8-C9119F8DC192}"/>
              </a:ext>
            </a:extLst>
          </p:cNvPr>
          <p:cNvSpPr txBox="1"/>
          <p:nvPr/>
        </p:nvSpPr>
        <p:spPr>
          <a:xfrm>
            <a:off x="690664" y="1690688"/>
            <a:ext cx="52042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of these problems can be solved with some additional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Long Short Term Memory networks can be used to address the problem of long term dependencies in natural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Bidirectionality can be used to address the fact that language understanding goes two ways – we sometimes update interpretations based on what comes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Bi-LSTMs were state of the art for many language modelling tasks</a:t>
            </a:r>
          </a:p>
        </p:txBody>
      </p:sp>
    </p:spTree>
    <p:extLst>
      <p:ext uri="{BB962C8B-B14F-4D97-AF65-F5344CB8AC3E}">
        <p14:creationId xmlns:p14="http://schemas.microsoft.com/office/powerpoint/2010/main" val="352238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EE00-DDAC-084B-91C8-C3509334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modelling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55EEBA-3F6E-5E42-B2A2-F42FA155DD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0846"/>
            <a:ext cx="10515600" cy="329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F4427-F61A-F24C-8A8C-1DF8E2BB8BB0}"/>
              </a:ext>
            </a:extLst>
          </p:cNvPr>
          <p:cNvSpPr txBox="1"/>
          <p:nvPr/>
        </p:nvSpPr>
        <p:spPr>
          <a:xfrm>
            <a:off x="8696529" y="5942568"/>
            <a:ext cx="23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From </a:t>
            </a:r>
            <a:r>
              <a:rPr lang="en-GB" dirty="0" err="1"/>
              <a:t>Karpathy</a:t>
            </a:r>
            <a:r>
              <a:rPr lang="en-GB" dirty="0"/>
              <a:t> 2015</a:t>
            </a:r>
          </a:p>
        </p:txBody>
      </p:sp>
    </p:spTree>
    <p:extLst>
      <p:ext uri="{BB962C8B-B14F-4D97-AF65-F5344CB8AC3E}">
        <p14:creationId xmlns:p14="http://schemas.microsoft.com/office/powerpoint/2010/main" val="399401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{EC80464E-17B6-4B46-A2A3-700ED8BB93B3}tf16401369</Template>
  <TotalTime>1692</TotalTime>
  <Words>1320</Words>
  <Application>Microsoft Macintosh PowerPoint</Application>
  <PresentationFormat>Widescreen</PresentationFormat>
  <Paragraphs>178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Language Analytics</vt:lpstr>
      <vt:lpstr>Course outline</vt:lpstr>
      <vt:lpstr>Plan for today</vt:lpstr>
      <vt:lpstr>Catch-up from mid-term: The Good</vt:lpstr>
      <vt:lpstr>Catch-up from mid-term: The Not-So-Good</vt:lpstr>
      <vt:lpstr>Catch-up from mid-term: Going forward</vt:lpstr>
      <vt:lpstr>RNNs </vt:lpstr>
      <vt:lpstr>(Bi-)LSTM</vt:lpstr>
      <vt:lpstr>Sequence modelling</vt:lpstr>
      <vt:lpstr>Seq2seq tasks</vt:lpstr>
      <vt:lpstr>What is communication?</vt:lpstr>
      <vt:lpstr>Encoder-decoder</vt:lpstr>
      <vt:lpstr>Problems</vt:lpstr>
      <vt:lpstr>Attention – the intuition</vt:lpstr>
      <vt:lpstr>Attention – the intuition</vt:lpstr>
      <vt:lpstr>Dependency parsing</vt:lpstr>
      <vt:lpstr>So what is attention?</vt:lpstr>
      <vt:lpstr>An example</vt:lpstr>
      <vt:lpstr>PowerPoint Presentation</vt:lpstr>
      <vt:lpstr>Summary</vt:lpstr>
      <vt:lpstr>Summary… 2</vt:lpstr>
      <vt:lpstr>Additional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Ross Deans Kristensen-McLachlan</dc:creator>
  <cp:lastModifiedBy>Ross Deans Kristensen-McLachlan</cp:lastModifiedBy>
  <cp:revision>23</cp:revision>
  <dcterms:created xsi:type="dcterms:W3CDTF">2021-11-02T18:23:25Z</dcterms:created>
  <dcterms:modified xsi:type="dcterms:W3CDTF">2023-03-21T19:27:06Z</dcterms:modified>
</cp:coreProperties>
</file>