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72" r:id="rId6"/>
    <p:sldId id="259" r:id="rId7"/>
    <p:sldId id="260" r:id="rId8"/>
    <p:sldId id="261" r:id="rId9"/>
    <p:sldId id="271" r:id="rId10"/>
    <p:sldId id="268" r:id="rId11"/>
    <p:sldId id="269" r:id="rId12"/>
    <p:sldId id="263" r:id="rId13"/>
    <p:sldId id="267" r:id="rId14"/>
    <p:sldId id="266" r:id="rId15"/>
    <p:sldId id="265" r:id="rId16"/>
    <p:sldId id="270" r:id="rId17"/>
    <p:sldId id="273" r:id="rId1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76"/>
    <p:restoredTop sz="94694"/>
  </p:normalViewPr>
  <p:slideViewPr>
    <p:cSldViewPr snapToGrid="0" snapToObjects="1">
      <p:cViewPr varScale="1">
        <p:scale>
          <a:sx n="152" d="100"/>
          <a:sy n="152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1944-3C18-B949-90C0-4B1A0CED6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CEDD3-87FE-AE4C-8200-E1C0B292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0466-3A82-9743-9C23-6CB61C37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B032-B7C7-5642-B9B7-05C1C2AE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A1598-3D60-8C48-98E1-3C1E2B0C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7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4731-AFF0-C445-9A23-CBCC8EF4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FAC12-843C-384A-AD50-531F11552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0142-7431-1046-9719-1A510D1F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0BDB-7A38-2D45-9037-B3FFB1D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1330-E47C-4147-852E-409B8944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92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C4D99-8C04-D64E-8CDC-651344F02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BAE17-9C41-EA4F-BA3B-43C3A6F9D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A849-49CC-C94B-B5C9-FEC6E689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4D8D7-B819-564F-997A-0DB9DE9D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AC88C-D213-0846-89BF-066D73DD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1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C70D-B269-5941-AB61-45E1AA55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DC6F0-5D5F-E447-ABB9-9F7869A03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7CF8-B515-404A-8FEE-46E91BCF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5853-C3C7-2040-8C2C-467C3A9E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DC9F-CEFD-C841-AFBD-54DFADA0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1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17BF-01B3-3348-817B-617D595B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C4F3-8895-6B41-9A6F-278FBA077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9230-1E6F-7344-AA0E-9AF2564B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BF65-82AE-6C45-A4B9-17715D7D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32BB-2495-6D44-B63A-A553A02E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07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73FC-73DC-8045-8835-43440293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2994-6501-454D-A94E-9EE62A3A4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9E560-B1C9-1D42-8CEA-7A12F1493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BC8BF-948C-924D-9B4A-32DA0CC7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40FBF-7E04-9848-9A5F-60712126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6A777-402B-6A47-934A-D9286E1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1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6DF0-020E-4F48-B9FC-D44457DB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70FC3-7977-4448-AA70-AB5B3853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5DF46-61C2-6141-BDA7-243383F66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CC3D0-07D1-4243-B499-CD32B6CDE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F6354-4EEA-D54A-8EF5-075B8268D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B76F3-7F47-E040-BAF1-38054B7C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E90EB-EC23-AA4F-858A-C82D2E95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A079B-F56D-1445-A3D5-982293E4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51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A31C-A87F-4F44-8952-D46202F8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B3790-E14A-5E40-8D66-14E388AA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AF9DC-B522-7944-87D1-7269DABD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05B8E-6A37-2640-84A8-97D8D725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34A28-A507-0341-82A3-748C6179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3976C-B069-AD42-B57C-AF93C9A2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6C689-6807-9343-A249-A684FEE5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94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7F91-413D-0E48-AF8E-108A787E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2EB7-2A3D-1149-8410-1D9EC111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A01A4-8D1E-C840-ACA3-949D455DB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07524-AF5E-304A-A705-EE286153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19EFF-9B34-5F4E-ACE1-6DD6D745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92C10-D0DC-6040-B633-2F01D885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07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052C-C391-FE48-9818-B742A1BE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49179-63C8-4A4F-BDD4-64A541CB3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3665E-356F-A64D-88F2-D3D896A99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D9F7B-91F7-BB4C-999B-518DD322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088E-85CB-7445-8643-1A36AA14F90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ECE9-13E8-CE4D-B122-695EE580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DCCCB-550C-744B-81B4-67A97BDA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53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7C350-1D7A-394B-912A-F1073ED6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7DBB9-0AFF-954B-8747-90D568CA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E4D49-005C-5C44-83A7-A720C78C6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088E-85CB-7445-8643-1A36AA14F902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DE4B-D8FE-7446-8445-861E0F664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0C63-1608-D24D-9254-B68315EED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E588-81F5-9345-93E3-0A4492C549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dkm@cas.a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waterloo.ca/centre-for-teaching-excellence/teaching-resources/teaching-tips/teaching-during-campus-closures/integrating-movement-breaks-your-cla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DS-AU-DK/cds-langu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nti.com/" TargetMode="External"/><Relationship Id="rId2" Type="http://schemas.openxmlformats.org/officeDocument/2006/relationships/hyperlink" Target="https://menti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3A68-9064-134E-8669-D62AB9CED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3435"/>
          </a:xfrm>
        </p:spPr>
        <p:txBody>
          <a:bodyPr/>
          <a:lstStyle/>
          <a:p>
            <a:r>
              <a:rPr lang="en-GB" dirty="0"/>
              <a:t>Language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60987-4580-8843-B9ED-65753DBEC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648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Session 1: Introductions</a:t>
            </a:r>
          </a:p>
          <a:p>
            <a:endParaRPr lang="en-GB" dirty="0"/>
          </a:p>
          <a:p>
            <a:r>
              <a:rPr lang="en-GB" dirty="0"/>
              <a:t>Ross Deans Kristensen-McLachlan</a:t>
            </a:r>
          </a:p>
          <a:p>
            <a:r>
              <a:rPr lang="en-GB" dirty="0">
                <a:hlinkClick r:id="rId2"/>
              </a:rPr>
              <a:t>rdkm@cas.au.dk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11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A56F-A097-4E4D-959C-45D0F7B8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4378-429C-5449-B956-CBB1B0EF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Readings can be found on the syllabus, available via Github and Brightspace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Readings tend to focus on the </a:t>
            </a:r>
            <a:r>
              <a:rPr lang="en-GB" i="1" dirty="0"/>
              <a:t>application </a:t>
            </a:r>
            <a:r>
              <a:rPr lang="en-GB" dirty="0"/>
              <a:t>of NLP and data analysis to the study of humanistic problems</a:t>
            </a:r>
          </a:p>
          <a:p>
            <a:pPr lvl="1"/>
            <a:r>
              <a:rPr lang="en-GB" dirty="0"/>
              <a:t>This is sometimes known as </a:t>
            </a:r>
            <a:r>
              <a:rPr lang="en-GB" i="1" dirty="0"/>
              <a:t>digital humanities</a:t>
            </a:r>
            <a:endParaRPr lang="en-GB" dirty="0"/>
          </a:p>
          <a:p>
            <a:endParaRPr lang="en-GB" dirty="0"/>
          </a:p>
          <a:p>
            <a:r>
              <a:rPr lang="en-GB" dirty="0"/>
              <a:t>Some are marked with the tag </a:t>
            </a:r>
            <a:r>
              <a:rPr lang="en-GB" i="1" dirty="0"/>
              <a:t>maths</a:t>
            </a:r>
          </a:p>
          <a:p>
            <a:pPr lvl="1"/>
            <a:r>
              <a:rPr lang="en-GB" dirty="0"/>
              <a:t>These are more advanced readings and are </a:t>
            </a:r>
            <a:r>
              <a:rPr lang="en-GB" i="1" dirty="0"/>
              <a:t>not compulsory</a:t>
            </a:r>
            <a:r>
              <a:rPr lang="en-GB" dirty="0"/>
              <a:t> – they are purely supplementary for those who wish to engage with them.</a:t>
            </a:r>
          </a:p>
        </p:txBody>
      </p:sp>
    </p:spTree>
    <p:extLst>
      <p:ext uri="{BB962C8B-B14F-4D97-AF65-F5344CB8AC3E}">
        <p14:creationId xmlns:p14="http://schemas.microsoft.com/office/powerpoint/2010/main" val="104979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91CA-52BB-2947-93E2-AC3AAA6E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5637-2E0A-CE47-B04D-3DC13F6C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5 assignments over the duration of the module</a:t>
            </a:r>
          </a:p>
          <a:p>
            <a:pPr lvl="1"/>
            <a:r>
              <a:rPr lang="en-GB" dirty="0"/>
              <a:t>Exam consists of a portfolio of these assignments</a:t>
            </a:r>
          </a:p>
          <a:p>
            <a:pPr lvl="1"/>
            <a:endParaRPr lang="en-GB" dirty="0"/>
          </a:p>
          <a:p>
            <a:r>
              <a:rPr lang="en-GB" dirty="0"/>
              <a:t>Class assignments are to be submitted via </a:t>
            </a:r>
            <a:r>
              <a:rPr lang="en-GB" i="1" dirty="0"/>
              <a:t>Github Classroom</a:t>
            </a:r>
          </a:p>
          <a:p>
            <a:pPr lvl="1"/>
            <a:r>
              <a:rPr lang="en-GB" dirty="0"/>
              <a:t>More on this in coming weeks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Four topics will be assigned by me; one submission on free topic</a:t>
            </a:r>
          </a:p>
          <a:p>
            <a:pPr lvl="1"/>
            <a:endParaRPr lang="en-GB" dirty="0"/>
          </a:p>
          <a:p>
            <a:r>
              <a:rPr lang="en-GB" dirty="0"/>
              <a:t>You should work together in class to solve problems – but exams are submitted and assessed individually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73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BB22-0E40-4148-82BC-BBAAF993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E514-D1CF-5244-8433-62E063F6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Catch up on assignments, any other business</a:t>
            </a:r>
          </a:p>
          <a:p>
            <a:endParaRPr lang="en-GB" dirty="0"/>
          </a:p>
          <a:p>
            <a:r>
              <a:rPr lang="en-GB" dirty="0"/>
              <a:t>Two hours of lecture, introducing new theoretical and conceptual material</a:t>
            </a:r>
          </a:p>
          <a:p>
            <a:endParaRPr lang="en-GB" dirty="0"/>
          </a:p>
          <a:p>
            <a:r>
              <a:rPr lang="en-GB" dirty="0"/>
              <a:t>Two hours of hands-on coding exercises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… plus abundant break times. I like breaks. </a:t>
            </a:r>
            <a:r>
              <a:rPr lang="en-GB" dirty="0">
                <a:hlinkClick r:id="rId2"/>
              </a:rPr>
              <a:t>They help you learn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61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C248-3BE4-2340-BAD0-97D7FCF2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1726-3D66-5C43-8A78-D1368024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We’ll be using Python</a:t>
            </a:r>
          </a:p>
          <a:p>
            <a:pPr lvl="1"/>
            <a:r>
              <a:rPr lang="en-GB" dirty="0"/>
              <a:t>General purpose programming language</a:t>
            </a:r>
          </a:p>
          <a:p>
            <a:pPr lvl="1"/>
            <a:r>
              <a:rPr lang="en-GB" dirty="0"/>
              <a:t>Easy to work with and easy to learn</a:t>
            </a:r>
          </a:p>
          <a:p>
            <a:pPr lvl="1"/>
            <a:r>
              <a:rPr lang="en-GB" dirty="0"/>
              <a:t>Clean and readable</a:t>
            </a:r>
          </a:p>
          <a:p>
            <a:pPr lvl="1"/>
            <a:r>
              <a:rPr lang="en-GB" dirty="0"/>
              <a:t>Expansive library of tools for NLP, deep learning</a:t>
            </a:r>
          </a:p>
          <a:p>
            <a:pPr lvl="1"/>
            <a:r>
              <a:rPr lang="en-GB" dirty="0"/>
              <a:t>“The second best tool for every job”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Specifically we’ll be using Python3</a:t>
            </a:r>
          </a:p>
          <a:p>
            <a:pPr lvl="1"/>
            <a:r>
              <a:rPr lang="en-GB" dirty="0"/>
              <a:t>For local development, make sure you have ≥ 3.9</a:t>
            </a:r>
          </a:p>
        </p:txBody>
      </p:sp>
    </p:spTree>
    <p:extLst>
      <p:ext uri="{BB962C8B-B14F-4D97-AF65-F5344CB8AC3E}">
        <p14:creationId xmlns:p14="http://schemas.microsoft.com/office/powerpoint/2010/main" val="300967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0246-DD99-C741-8EB4-EBCA0ED2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58F2-8716-A94E-8FF1-B2F763EB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Github repository: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https://github.com/CDS-AU-DK/cds-language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0"/>
            <a:r>
              <a:rPr lang="en-GB" dirty="0">
                <a:solidFill>
                  <a:prstClr val="black"/>
                </a:solidFill>
              </a:rPr>
              <a:t>New code and data will be pushed to this repo on a weekly basis</a:t>
            </a:r>
          </a:p>
          <a:p>
            <a:pPr lvl="1"/>
            <a:r>
              <a:rPr lang="en-GB" dirty="0">
                <a:solidFill>
                  <a:prstClr val="black"/>
                </a:solidFill>
              </a:rPr>
              <a:t>Utility functions</a:t>
            </a:r>
          </a:p>
          <a:p>
            <a:pPr lvl="1"/>
            <a:r>
              <a:rPr lang="en-GB" dirty="0">
                <a:solidFill>
                  <a:prstClr val="black"/>
                </a:solidFill>
              </a:rPr>
              <a:t>Test data sets</a:t>
            </a:r>
          </a:p>
          <a:p>
            <a:pPr lvl="1"/>
            <a:r>
              <a:rPr lang="en-GB" dirty="0">
                <a:solidFill>
                  <a:prstClr val="black"/>
                </a:solidFill>
              </a:rPr>
              <a:t>Notebooks from code along sessions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pPr lvl="0"/>
            <a:r>
              <a:rPr lang="en-GB" dirty="0">
                <a:solidFill>
                  <a:prstClr val="black"/>
                </a:solidFill>
              </a:rPr>
              <a:t>Fork the repo -&gt;  save scripts in </a:t>
            </a:r>
            <a:r>
              <a:rPr lang="en-GB" dirty="0" err="1">
                <a:solidFill>
                  <a:prstClr val="black"/>
                </a:solidFill>
              </a:rPr>
              <a:t>src</a:t>
            </a:r>
            <a:r>
              <a:rPr lang="en-GB" dirty="0">
                <a:solidFill>
                  <a:prstClr val="black"/>
                </a:solidFill>
              </a:rPr>
              <a:t> -&gt; push to your own fork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18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EAC3-E51F-064C-8F56-43E06251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E2EA-0E77-D44F-A821-69400489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We’ll be using a cloud-based high-performance computing (HPC) platform called </a:t>
            </a:r>
            <a:r>
              <a:rPr lang="en-GB" i="1" dirty="0" err="1"/>
              <a:t>UCloud</a:t>
            </a:r>
            <a:r>
              <a:rPr lang="en-GB" i="1" dirty="0"/>
              <a:t> </a:t>
            </a:r>
            <a:r>
              <a:rPr lang="en-GB" dirty="0"/>
              <a:t>for all of our work this semester</a:t>
            </a:r>
          </a:p>
          <a:p>
            <a:endParaRPr lang="en-GB" dirty="0"/>
          </a:p>
          <a:p>
            <a:r>
              <a:rPr lang="en-GB" dirty="0"/>
              <a:t>Pros</a:t>
            </a:r>
          </a:p>
          <a:p>
            <a:pPr lvl="1"/>
            <a:r>
              <a:rPr lang="en-GB" dirty="0"/>
              <a:t>Everyone has access to HPC resources that are required for NLP and deep learning</a:t>
            </a:r>
          </a:p>
          <a:p>
            <a:pPr lvl="1"/>
            <a:r>
              <a:rPr lang="en-GB" dirty="0"/>
              <a:t>Everyone has access to the </a:t>
            </a:r>
            <a:r>
              <a:rPr lang="en-GB" i="1" dirty="0"/>
              <a:t>same</a:t>
            </a:r>
            <a:r>
              <a:rPr lang="en-GB" dirty="0"/>
              <a:t> resources - democratized access!</a:t>
            </a:r>
          </a:p>
          <a:p>
            <a:pPr lvl="1"/>
            <a:r>
              <a:rPr lang="en-GB" dirty="0"/>
              <a:t>Everyone works with the same version of Python on the same operating system</a:t>
            </a:r>
          </a:p>
          <a:p>
            <a:pPr lvl="1"/>
            <a:endParaRPr lang="en-GB" dirty="0"/>
          </a:p>
          <a:p>
            <a:r>
              <a:rPr lang="en-GB" dirty="0"/>
              <a:t>Cons</a:t>
            </a:r>
          </a:p>
          <a:p>
            <a:pPr lvl="1"/>
            <a:r>
              <a:rPr lang="en-GB" dirty="0"/>
              <a:t>A bit of a faff to get used to</a:t>
            </a:r>
          </a:p>
          <a:p>
            <a:pPr lvl="1"/>
            <a:r>
              <a:rPr lang="en-GB" dirty="0"/>
              <a:t>Can be a little bit buggy at times</a:t>
            </a:r>
          </a:p>
          <a:p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You are welcome to work on your own machine instead. However, if you do this, you’re on your own!</a:t>
            </a:r>
          </a:p>
        </p:txBody>
      </p:sp>
    </p:spTree>
    <p:extLst>
      <p:ext uri="{BB962C8B-B14F-4D97-AF65-F5344CB8AC3E}">
        <p14:creationId xmlns:p14="http://schemas.microsoft.com/office/powerpoint/2010/main" val="135449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B37B-85A2-F543-967A-3F659009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905B-3842-0C47-B5B8-E67B8F70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Today is primarily about setting up a good workflow</a:t>
            </a:r>
          </a:p>
          <a:p>
            <a:endParaRPr lang="en-GB" dirty="0"/>
          </a:p>
          <a:p>
            <a:r>
              <a:rPr lang="en-GB" dirty="0"/>
              <a:t>We’re going to look at </a:t>
            </a:r>
          </a:p>
          <a:p>
            <a:pPr lvl="1"/>
            <a:r>
              <a:rPr lang="en-GB" dirty="0" err="1"/>
              <a:t>UCloud</a:t>
            </a:r>
            <a:endParaRPr lang="en-GB" dirty="0"/>
          </a:p>
          <a:p>
            <a:pPr lvl="1"/>
            <a:r>
              <a:rPr lang="en-GB" dirty="0"/>
              <a:t>Github</a:t>
            </a:r>
          </a:p>
          <a:p>
            <a:pPr lvl="2"/>
            <a:r>
              <a:rPr lang="en-GB" dirty="0"/>
              <a:t>Getting </a:t>
            </a:r>
            <a:r>
              <a:rPr lang="en-GB" dirty="0" err="1"/>
              <a:t>UCloud</a:t>
            </a:r>
            <a:r>
              <a:rPr lang="en-GB" dirty="0"/>
              <a:t> and Github to play nicely</a:t>
            </a:r>
          </a:p>
          <a:p>
            <a:pPr lvl="1"/>
            <a:r>
              <a:rPr lang="en-GB" dirty="0"/>
              <a:t>Python</a:t>
            </a:r>
          </a:p>
          <a:p>
            <a:endParaRPr lang="en-GB" dirty="0"/>
          </a:p>
          <a:p>
            <a:r>
              <a:rPr lang="en-GB" dirty="0"/>
              <a:t>There will be examples and exercises that I want you to work on together</a:t>
            </a:r>
          </a:p>
        </p:txBody>
      </p:sp>
    </p:spTree>
    <p:extLst>
      <p:ext uri="{BB962C8B-B14F-4D97-AF65-F5344CB8AC3E}">
        <p14:creationId xmlns:p14="http://schemas.microsoft.com/office/powerpoint/2010/main" val="308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EBC4DA-B0E3-654E-82A1-8BF54323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get started!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6A9B6-6932-744C-B5CF-5FFFEBE39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56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D825-B40C-E847-ADC3-A24B90F6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1BA6-9914-1142-A9E9-5EF5ED70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069"/>
            <a:ext cx="5065643" cy="4228893"/>
          </a:xfrm>
        </p:spPr>
        <p:txBody>
          <a:bodyPr>
            <a:normAutofit/>
          </a:bodyPr>
          <a:lstStyle/>
          <a:p>
            <a:r>
              <a:rPr lang="en-GB" b="1" dirty="0"/>
              <a:t>1. Introductions</a:t>
            </a:r>
          </a:p>
          <a:p>
            <a:r>
              <a:rPr lang="en-GB" dirty="0"/>
              <a:t>2. String Processing with Python</a:t>
            </a:r>
          </a:p>
          <a:p>
            <a:r>
              <a:rPr lang="en-GB" dirty="0"/>
              <a:t>3. NLP for linguistic analysis</a:t>
            </a:r>
          </a:p>
          <a:p>
            <a:r>
              <a:rPr lang="en-GB" dirty="0"/>
              <a:t>4. Text Classification 1</a:t>
            </a:r>
          </a:p>
          <a:p>
            <a:r>
              <a:rPr lang="en-GB" dirty="0"/>
              <a:t>5. Text Classification 2</a:t>
            </a:r>
          </a:p>
          <a:p>
            <a:r>
              <a:rPr lang="en-GB" dirty="0"/>
              <a:t>6. Word embeddings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5A1B5A-288C-A147-A8E0-CB44031719CC}"/>
              </a:ext>
            </a:extLst>
          </p:cNvPr>
          <p:cNvSpPr txBox="1">
            <a:spLocks/>
          </p:cNvSpPr>
          <p:nvPr/>
        </p:nvSpPr>
        <p:spPr>
          <a:xfrm>
            <a:off x="6096000" y="1948069"/>
            <a:ext cx="5065643" cy="422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D68B15-EA67-4048-87F9-A9C6982B5E69}"/>
              </a:ext>
            </a:extLst>
          </p:cNvPr>
          <p:cNvSpPr txBox="1">
            <a:spLocks/>
          </p:cNvSpPr>
          <p:nvPr/>
        </p:nvSpPr>
        <p:spPr>
          <a:xfrm>
            <a:off x="6095999" y="1948068"/>
            <a:ext cx="5065643" cy="422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7. Language modelling 1</a:t>
            </a:r>
          </a:p>
          <a:p>
            <a:r>
              <a:rPr lang="en-GB" dirty="0"/>
              <a:t>8. Language modelling 2</a:t>
            </a:r>
          </a:p>
          <a:p>
            <a:r>
              <a:rPr lang="en-GB" dirty="0"/>
              <a:t>9. BERT</a:t>
            </a:r>
          </a:p>
          <a:p>
            <a:r>
              <a:rPr lang="en-GB" dirty="0"/>
              <a:t>10. More BERT</a:t>
            </a:r>
          </a:p>
          <a:p>
            <a:r>
              <a:rPr lang="en-GB" dirty="0"/>
              <a:t>11. Project pitches</a:t>
            </a:r>
          </a:p>
          <a:p>
            <a:r>
              <a:rPr lang="en-GB" dirty="0"/>
              <a:t>12. Generative models</a:t>
            </a:r>
          </a:p>
          <a:p>
            <a:r>
              <a:rPr lang="en-GB" dirty="0"/>
              <a:t>13. Social impact</a:t>
            </a:r>
          </a:p>
        </p:txBody>
      </p:sp>
    </p:spTree>
    <p:extLst>
      <p:ext uri="{BB962C8B-B14F-4D97-AF65-F5344CB8AC3E}">
        <p14:creationId xmlns:p14="http://schemas.microsoft.com/office/powerpoint/2010/main" val="25499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45FB-2017-A846-99D9-64791E9A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48BC-7FE5-0E4D-A418-353B8D485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Introducing ourselves</a:t>
            </a:r>
          </a:p>
          <a:p>
            <a:pPr lvl="1"/>
            <a:r>
              <a:rPr lang="en-GB" dirty="0"/>
              <a:t>Who am I and who are you?</a:t>
            </a:r>
          </a:p>
          <a:p>
            <a:pPr lvl="1"/>
            <a:endParaRPr lang="en-GB" dirty="0"/>
          </a:p>
          <a:p>
            <a:r>
              <a:rPr lang="en-GB" dirty="0"/>
              <a:t>Introducing the course</a:t>
            </a:r>
          </a:p>
          <a:p>
            <a:pPr lvl="1"/>
            <a:r>
              <a:rPr lang="en-GB" dirty="0"/>
              <a:t>Course structure, </a:t>
            </a:r>
            <a:r>
              <a:rPr lang="en-GB" i="1" dirty="0" err="1"/>
              <a:t>studieordning</a:t>
            </a:r>
            <a:r>
              <a:rPr lang="en-GB" dirty="0"/>
              <a:t>, exam, etc</a:t>
            </a:r>
          </a:p>
          <a:p>
            <a:pPr lvl="1"/>
            <a:r>
              <a:rPr lang="en-GB" dirty="0"/>
              <a:t>Technical set-up</a:t>
            </a:r>
          </a:p>
          <a:p>
            <a:pPr lvl="1"/>
            <a:endParaRPr lang="en-GB" dirty="0"/>
          </a:p>
          <a:p>
            <a:r>
              <a:rPr lang="en-GB" dirty="0"/>
              <a:t>Introducing Language Analytics</a:t>
            </a:r>
          </a:p>
          <a:p>
            <a:pPr lvl="1"/>
            <a:r>
              <a:rPr lang="en-GB" dirty="0"/>
              <a:t>What is it? And why won’t people shut up about it?</a:t>
            </a:r>
          </a:p>
        </p:txBody>
      </p:sp>
    </p:spTree>
    <p:extLst>
      <p:ext uri="{BB962C8B-B14F-4D97-AF65-F5344CB8AC3E}">
        <p14:creationId xmlns:p14="http://schemas.microsoft.com/office/powerpoint/2010/main" val="167400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A062-4135-F641-BEAD-76FA8833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 				  	     It me</a:t>
            </a:r>
            <a:r>
              <a:rPr lang="en-GB" dirty="0">
                <a:sym typeface="Wingdings" pitchFamily="2" charset="2"/>
              </a:rPr>
              <a:t>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7A368-B0E9-994C-857B-22EFD7538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Assistant Professor in Cognitive Science and Humanities Computing</a:t>
            </a:r>
          </a:p>
          <a:p>
            <a:endParaRPr lang="en-GB" sz="2400" dirty="0"/>
          </a:p>
          <a:p>
            <a:r>
              <a:rPr lang="en-GB" sz="2400" dirty="0"/>
              <a:t>Cognitive-functional linguistics</a:t>
            </a:r>
          </a:p>
          <a:p>
            <a:pPr lvl="1"/>
            <a:r>
              <a:rPr lang="en-GB" dirty="0"/>
              <a:t>Usage-based; pragmatics; discourse processing</a:t>
            </a:r>
          </a:p>
          <a:p>
            <a:endParaRPr lang="en-GB" sz="2400" dirty="0"/>
          </a:p>
          <a:p>
            <a:pPr marL="285750" indent="-285750"/>
            <a:r>
              <a:rPr lang="en-GB" sz="2400" dirty="0"/>
              <a:t>Computational humanities</a:t>
            </a:r>
          </a:p>
          <a:p>
            <a:pPr marL="742950" lvl="1" indent="-285750"/>
            <a:r>
              <a:rPr lang="en-GB" dirty="0"/>
              <a:t>Natural Language Processing; textual cultural heritage data</a:t>
            </a:r>
          </a:p>
          <a:p>
            <a:pPr marL="742950" lvl="1" indent="-285750"/>
            <a:endParaRPr lang="en-GB" dirty="0"/>
          </a:p>
          <a:p>
            <a:r>
              <a:rPr lang="en-GB" sz="2400" dirty="0"/>
              <a:t>Philosophy of language and philosophy of science</a:t>
            </a:r>
          </a:p>
          <a:p>
            <a:pPr lvl="1"/>
            <a:r>
              <a:rPr lang="en-GB" dirty="0"/>
              <a:t>Anglo-American style; Hume &amp; Wittgenstein</a:t>
            </a:r>
          </a:p>
          <a:p>
            <a:pPr lvl="1"/>
            <a:endParaRPr lang="en-GB" dirty="0"/>
          </a:p>
          <a:p>
            <a:r>
              <a:rPr lang="en-GB" sz="2400" dirty="0"/>
              <a:t>Essentially...</a:t>
            </a:r>
          </a:p>
          <a:p>
            <a:pPr lvl="1"/>
            <a:r>
              <a:rPr lang="en-GB" i="1" dirty="0"/>
              <a:t>How do we construct meaning with and through natural language?</a:t>
            </a:r>
          </a:p>
          <a:p>
            <a:pPr lvl="1"/>
            <a:r>
              <a:rPr lang="en-GB" i="1" dirty="0"/>
              <a:t>How can we use language technology to study textual cultural heritage data?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A33EC-A25C-B64E-9D94-3CA8A1B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388" y="365125"/>
            <a:ext cx="989519" cy="118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9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811-7750-564A-AEBE-0793A3AB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1883-8125-074B-AE08-99E82ED3C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Tell me…</a:t>
            </a:r>
          </a:p>
          <a:p>
            <a:endParaRPr lang="en-GB" dirty="0"/>
          </a:p>
          <a:p>
            <a:pPr lvl="1"/>
            <a:r>
              <a:rPr lang="en-GB" dirty="0"/>
              <a:t>Your name</a:t>
            </a:r>
          </a:p>
          <a:p>
            <a:pPr lvl="1"/>
            <a:r>
              <a:rPr lang="en-GB" dirty="0"/>
              <a:t>What you study</a:t>
            </a:r>
          </a:p>
          <a:p>
            <a:pPr lvl="1"/>
            <a:r>
              <a:rPr lang="en-GB" dirty="0"/>
              <a:t>And another interesting fact about yourself</a:t>
            </a:r>
          </a:p>
          <a:p>
            <a:pPr lvl="2"/>
            <a:r>
              <a:rPr lang="en-GB" dirty="0"/>
              <a:t>A hobby, a talent, a secret nerdy passion!</a:t>
            </a:r>
          </a:p>
          <a:p>
            <a:pPr lvl="2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86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0551-7A7B-D14A-A8A7-7387DA23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more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5A64-8524-344D-8D5B-48DFC1FA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 algn="ctr">
              <a:buNone/>
            </a:pPr>
            <a:endParaRPr lang="en-GB" dirty="0">
              <a:hlinkClick r:id="rId2"/>
            </a:endParaRPr>
          </a:p>
          <a:p>
            <a:pPr marL="0" indent="0" algn="ctr">
              <a:buNone/>
            </a:pPr>
            <a:r>
              <a:rPr lang="en-GB" dirty="0">
                <a:hlinkClick r:id="rId3"/>
              </a:rPr>
              <a:t>https://menti.com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DK" dirty="0"/>
              <a:t>2952 3780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78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A008-A711-E549-9DBB-4F1958C6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0B0C-3384-164C-AB36-CF093FDD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For our purposes, language analytics is defined as the process of extracting </a:t>
            </a:r>
            <a:r>
              <a:rPr lang="en-GB" i="1" dirty="0"/>
              <a:t>structured</a:t>
            </a:r>
            <a:r>
              <a:rPr lang="en-GB" dirty="0"/>
              <a:t> information from </a:t>
            </a:r>
            <a:r>
              <a:rPr lang="en-GB" i="1" dirty="0"/>
              <a:t>natural language data</a:t>
            </a:r>
            <a:endParaRPr lang="en-GB" dirty="0"/>
          </a:p>
          <a:p>
            <a:endParaRPr lang="en-GB" dirty="0"/>
          </a:p>
          <a:p>
            <a:r>
              <a:rPr lang="en-GB" dirty="0"/>
              <a:t>This is important for cultural data, where text tends to be </a:t>
            </a:r>
            <a:r>
              <a:rPr lang="en-GB" i="1" dirty="0"/>
              <a:t>complex</a:t>
            </a:r>
            <a:r>
              <a:rPr lang="en-GB" dirty="0"/>
              <a:t>, </a:t>
            </a:r>
            <a:r>
              <a:rPr lang="en-GB" i="1" dirty="0"/>
              <a:t>unstructured</a:t>
            </a:r>
            <a:r>
              <a:rPr lang="en-GB" dirty="0"/>
              <a:t>, and </a:t>
            </a:r>
            <a:r>
              <a:rPr lang="en-GB" i="1" dirty="0"/>
              <a:t>heterogeneous</a:t>
            </a:r>
          </a:p>
        </p:txBody>
      </p:sp>
    </p:spTree>
    <p:extLst>
      <p:ext uri="{BB962C8B-B14F-4D97-AF65-F5344CB8AC3E}">
        <p14:creationId xmlns:p14="http://schemas.microsoft.com/office/powerpoint/2010/main" val="310042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50ED-6F19-4F4D-90D7-FC8C83CA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7B4A-CAC4-A646-989F-789C6177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In this course you will learn:</a:t>
            </a:r>
          </a:p>
          <a:p>
            <a:endParaRPr lang="en-GB" dirty="0"/>
          </a:p>
          <a:p>
            <a:pPr lvl="1"/>
            <a:r>
              <a:rPr lang="en-GB" dirty="0"/>
              <a:t>‘[…] systematic computational analyses of textual objects such as literature, social media, newspapers, and other kinds of linguistic artifacts’.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‘[…] independently reflect critically on the integration of hermeneutical-conceptual and quantitative-methodological choices for an analysis of linguistic data’.</a:t>
            </a:r>
          </a:p>
        </p:txBody>
      </p:sp>
    </p:spTree>
    <p:extLst>
      <p:ext uri="{BB962C8B-B14F-4D97-AF65-F5344CB8AC3E}">
        <p14:creationId xmlns:p14="http://schemas.microsoft.com/office/powerpoint/2010/main" val="26891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9E9B-01D2-774A-8D74-711178F5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142459-421A-1E4A-9EE2-881C6EF08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139863"/>
              </p:ext>
            </p:extLst>
          </p:nvPr>
        </p:nvGraphicFramePr>
        <p:xfrm>
          <a:off x="2756452" y="1825626"/>
          <a:ext cx="6970645" cy="4548675"/>
        </p:xfrm>
        <a:graphic>
          <a:graphicData uri="http://schemas.openxmlformats.org/drawingml/2006/table">
            <a:tbl>
              <a:tblPr/>
              <a:tblGrid>
                <a:gridCol w="626828">
                  <a:extLst>
                    <a:ext uri="{9D8B030D-6E8A-4147-A177-3AD203B41FA5}">
                      <a16:colId xmlns:a16="http://schemas.microsoft.com/office/drawing/2014/main" val="3262141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6436901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670824044"/>
                    </a:ext>
                  </a:extLst>
                </a:gridCol>
                <a:gridCol w="2017776">
                  <a:extLst>
                    <a:ext uri="{9D8B030D-6E8A-4147-A177-3AD203B41FA5}">
                      <a16:colId xmlns:a16="http://schemas.microsoft.com/office/drawing/2014/main" val="4086783032"/>
                    </a:ext>
                  </a:extLst>
                </a:gridCol>
                <a:gridCol w="2009561">
                  <a:extLst>
                    <a:ext uri="{9D8B030D-6E8A-4147-A177-3AD203B41FA5}">
                      <a16:colId xmlns:a16="http://schemas.microsoft.com/office/drawing/2014/main" val="276017333"/>
                    </a:ext>
                  </a:extLst>
                </a:gridCol>
              </a:tblGrid>
              <a:tr h="173282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/>
                        <a:t>Week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/>
                        <a:t>Session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/>
                        <a:t>Lecture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/>
                        <a:t>Classroom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/>
                        <a:t>Reading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09638"/>
                  </a:ext>
                </a:extLst>
              </a:tr>
              <a:tr h="303245"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5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1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Introductions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Work stack - Slack, </a:t>
                      </a:r>
                      <a:r>
                        <a:rPr lang="en-GB" sz="800" dirty="0" err="1"/>
                        <a:t>UCloud</a:t>
                      </a:r>
                      <a:r>
                        <a:rPr lang="en-GB" sz="800" dirty="0"/>
                        <a:t>, Github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NO ASSIGNED READINGS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068071"/>
                  </a:ext>
                </a:extLst>
              </a:tr>
              <a:tr h="433208"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6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2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Text mining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Simple text processing with Python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/>
                        <a:t>Tahmasebi &amp; Hengchen (2019)</a:t>
                      </a:r>
                      <a:endParaRPr lang="en-GB" sz="80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028953"/>
                  </a:ext>
                </a:extLst>
              </a:tr>
              <a:tr h="433208"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7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3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NLP for linguistic analysis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Introduction to spaCy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/>
                        <a:t>Jurafsky &amp; Martin (2023), sections 8.1, 8.2, and 8.3</a:t>
                      </a:r>
                      <a:endParaRPr lang="en-GB" sz="80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101703"/>
                  </a:ext>
                </a:extLst>
              </a:tr>
              <a:tr h="303245"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8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4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Text classification 1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Logistic regression with Scikit-Learn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/>
                        <a:t>So &amp; Roland (2020); Kim &amp; Klinger (2019)</a:t>
                      </a:r>
                      <a:endParaRPr lang="en-GB" sz="80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442500"/>
                  </a:ext>
                </a:extLst>
              </a:tr>
              <a:tr h="303245"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9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5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Text classification 2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Simple neural networks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/>
                        <a:t>Nielsen (2019), Chapter 1</a:t>
                      </a:r>
                      <a:endParaRPr lang="en-GB" sz="80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647415"/>
                  </a:ext>
                </a:extLst>
              </a:tr>
              <a:tr h="303245"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10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6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Word embeddings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Semantic analysis with word2vec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/>
                        <a:t>Garg et al (2018)</a:t>
                      </a:r>
                      <a:endParaRPr lang="en-GB" sz="80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381470"/>
                  </a:ext>
                </a:extLst>
              </a:tr>
              <a:tr h="303245"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11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7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Language modelling 1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Training a custom NER model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/>
                        <a:t>Blanke et al (2020)</a:t>
                      </a:r>
                      <a:endParaRPr lang="en-GB" sz="80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748652"/>
                  </a:ext>
                </a:extLst>
              </a:tr>
              <a:tr h="303245"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12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8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Language modelling 2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Advanced Python scripting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/>
                        <a:t>Alammar (2018a)</a:t>
                      </a:r>
                      <a:endParaRPr lang="en-GB" sz="80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642850"/>
                  </a:ext>
                </a:extLst>
              </a:tr>
              <a:tr h="303245"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13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9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BERT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Working with BERT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/>
                        <a:t>Alammar (2018b); Underwood 2019</a:t>
                      </a:r>
                      <a:endParaRPr lang="en-GB" sz="80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080023"/>
                  </a:ext>
                </a:extLst>
              </a:tr>
              <a:tr h="303245"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14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K" sz="80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/>
                        <a:t>NO TEACHING</a:t>
                      </a:r>
                      <a:endParaRPr lang="en-GB" sz="80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/>
                        <a:t>NO TEACHING</a:t>
                      </a:r>
                      <a:endParaRPr lang="en-GB" sz="80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/>
                        <a:t>CRFM (2019) (sections)</a:t>
                      </a:r>
                      <a:endParaRPr lang="en-GB" sz="80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932695"/>
                  </a:ext>
                </a:extLst>
              </a:tr>
              <a:tr h="173282"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15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10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More BERT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Exploring BERT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/>
                        <a:t>Rogers et al. (2020)</a:t>
                      </a:r>
                      <a:endParaRPr lang="en-GB" sz="800" dirty="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898152"/>
                  </a:ext>
                </a:extLst>
              </a:tr>
              <a:tr h="303245"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16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11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Project presentations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Project presentations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/>
                        <a:t>NO ASSIGNED READINGS</a:t>
                      </a:r>
                      <a:endParaRPr lang="en-GB" sz="80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733200"/>
                  </a:ext>
                </a:extLst>
              </a:tr>
              <a:tr h="303245"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17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12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Generative models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Prompt engineering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/>
                        <a:t>Brown et al. (2020) (sections)</a:t>
                      </a:r>
                      <a:endParaRPr lang="en-GB" sz="80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827533"/>
                  </a:ext>
                </a:extLst>
              </a:tr>
              <a:tr h="303245"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18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K" sz="800"/>
                        <a:t>13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Social impact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Project development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800" i="1" dirty="0"/>
                        <a:t>Bender et al. (2021)</a:t>
                      </a:r>
                      <a:endParaRPr lang="en-GB" sz="800" dirty="0"/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35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93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962</Words>
  <Application>Microsoft Macintosh PowerPoint</Application>
  <PresentationFormat>Widescreen</PresentationFormat>
  <Paragraphs>217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Language Analytics</vt:lpstr>
      <vt:lpstr>Course outline</vt:lpstr>
      <vt:lpstr>Welcome!</vt:lpstr>
      <vt:lpstr>Who am I?             It me</vt:lpstr>
      <vt:lpstr>Your turn!</vt:lpstr>
      <vt:lpstr>Some more questions</vt:lpstr>
      <vt:lpstr>Mission statement</vt:lpstr>
      <vt:lpstr>Mission statement</vt:lpstr>
      <vt:lpstr>Week overview</vt:lpstr>
      <vt:lpstr>Readings</vt:lpstr>
      <vt:lpstr>Assignments and assessment</vt:lpstr>
      <vt:lpstr>Class structure</vt:lpstr>
      <vt:lpstr>Technical overview</vt:lpstr>
      <vt:lpstr>Technical overview</vt:lpstr>
      <vt:lpstr>Technical overview </vt:lpstr>
      <vt:lpstr>Outline for today</vt:lpstr>
      <vt:lpstr>Let’s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Analytics</dc:title>
  <dc:creator>Ross Deans Kristensen-McLachlan</dc:creator>
  <cp:lastModifiedBy>Ross Deans Kristensen-McLachlan</cp:lastModifiedBy>
  <cp:revision>28</cp:revision>
  <dcterms:created xsi:type="dcterms:W3CDTF">2021-02-02T12:47:12Z</dcterms:created>
  <dcterms:modified xsi:type="dcterms:W3CDTF">2023-01-31T18:58:55Z</dcterms:modified>
</cp:coreProperties>
</file>