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339" r:id="rId3"/>
    <p:sldId id="258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21" r:id="rId12"/>
    <p:sldId id="319" r:id="rId13"/>
    <p:sldId id="320" r:id="rId14"/>
    <p:sldId id="323" r:id="rId15"/>
    <p:sldId id="324" r:id="rId16"/>
    <p:sldId id="325" r:id="rId17"/>
    <p:sldId id="340" r:id="rId18"/>
    <p:sldId id="337" r:id="rId19"/>
    <p:sldId id="326" r:id="rId20"/>
    <p:sldId id="327" r:id="rId21"/>
    <p:sldId id="328" r:id="rId22"/>
    <p:sldId id="334" r:id="rId23"/>
    <p:sldId id="336" r:id="rId24"/>
    <p:sldId id="335" r:id="rId2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2"/>
    <p:restoredTop sz="81236"/>
  </p:normalViewPr>
  <p:slideViewPr>
    <p:cSldViewPr snapToGrid="0" snapToObjects="1">
      <p:cViewPr varScale="1">
        <p:scale>
          <a:sx n="107" d="100"/>
          <a:sy n="107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D450E-4F8C-3243-839A-1FCB2FC9EA2E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9352-D0A0-5C42-8030-2942F8C7C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4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91D3F-D96D-4E45-8CA8-B44444177B7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4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(1)</a:t>
            </a:r>
            <a:r>
              <a:rPr lang="en-GB" dirty="0"/>
              <a:t> Vanilla mode of processing without RNN, from fixed-sized input to fixed-sized output (e.g. image classification). </a:t>
            </a:r>
          </a:p>
          <a:p>
            <a:r>
              <a:rPr lang="en-GB" b="1" dirty="0"/>
              <a:t>(2)</a:t>
            </a:r>
            <a:r>
              <a:rPr lang="en-GB" dirty="0"/>
              <a:t> Sequence output (e.g. image captioning takes an image and outputs a sentence of words). </a:t>
            </a:r>
          </a:p>
          <a:p>
            <a:r>
              <a:rPr lang="en-GB" b="1" dirty="0"/>
              <a:t>(3)</a:t>
            </a:r>
            <a:r>
              <a:rPr lang="en-GB" dirty="0"/>
              <a:t> Sequence input (e.g. sentiment analysis where a given sentence is classified as expressing positive or negative sentiment). </a:t>
            </a:r>
          </a:p>
          <a:p>
            <a:r>
              <a:rPr lang="en-GB" b="1" dirty="0"/>
              <a:t>(4)</a:t>
            </a:r>
            <a:r>
              <a:rPr lang="en-GB" dirty="0"/>
              <a:t> Sequence input and sequence output (e.g. Machine Translation: an RNN reads a sentence in English and then outputs a sentence in French). </a:t>
            </a:r>
          </a:p>
          <a:p>
            <a:r>
              <a:rPr lang="en-GB" b="1" dirty="0"/>
              <a:t>(5)</a:t>
            </a:r>
            <a:r>
              <a:rPr lang="en-GB" dirty="0"/>
              <a:t> Synced sequence input and output (e.g. video classification where we wish to label each frame of the video).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121F8-B2A5-434F-B99B-BD4A11DE3F6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67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F969-3460-FC48-B955-5C0A0E0E8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D6C9-D6CF-A843-B12C-C9706AC18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1770E-F27D-614C-9A6D-A431964D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F9D-F0F0-3F48-90BE-3F7A5BD63375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E1D5-79B3-3F4D-97C3-EC60486A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63D71-5D5F-D94F-96E0-E6E6BE63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B51-3070-B145-8E9C-5BB9672CA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3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66D4-8143-4E4F-AE91-E66F3D8C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211E9-8E73-6648-A10B-8B531C816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D20FA-8EB6-CB45-9C77-9398B05C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F9D-F0F0-3F48-90BE-3F7A5BD63375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BE8A-6630-244D-8A00-B9E0561C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B08D-71F5-9041-B1C6-05ED7432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B51-3070-B145-8E9C-5BB9672CA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61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37F6F-5B07-6649-AA14-7646F0CC8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65A58-351B-744A-9DA4-E413BB24B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00869-3ECD-754B-A2F7-5BD3979D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F9D-F0F0-3F48-90BE-3F7A5BD63375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588DB-0F10-A04C-987A-B14A55E2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A675-98AA-7B46-A9E0-509A02A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B51-3070-B145-8E9C-5BB9672CA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37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6D17-0D46-FF4A-98B8-50F29887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8231F-8A62-D94D-AD6E-7BE2ED3B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2E2F-2597-C140-BDCD-0F1B9B16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F9D-F0F0-3F48-90BE-3F7A5BD63375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08F81-0632-4044-8AB6-FEEE5DB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AE06-6115-824F-A2FD-BFA2354F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B51-3070-B145-8E9C-5BB9672CA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7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0221-9A08-2542-B3C4-C8E56075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1A3E2-D7EC-D24B-B88D-D995F06D4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2791-F30E-E544-A3A9-60BE993C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F9D-F0F0-3F48-90BE-3F7A5BD63375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366C-3F39-D147-8449-EF980777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0619F-8D63-6942-915D-46CC520B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B51-3070-B145-8E9C-5BB9672CA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6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C08A-0367-6F42-BBE3-B29C12B3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53F6-4C67-E548-9469-3AEB1A52B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DA004-E429-484B-8A09-E10574B0E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A9C28-1221-7140-9FE8-168A5974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F9D-F0F0-3F48-90BE-3F7A5BD63375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2CE19-1A88-1347-BEC7-932E5DD4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F932C-73BB-0547-B53C-913ED4F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B51-3070-B145-8E9C-5BB9672CA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33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498A-5E22-EA45-905D-134E6330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FB3BF-A5FA-B248-B732-358B3D31F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C15A-3738-824E-A476-617934147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7BC66-887F-2A4F-8685-1507235BC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366FB-4E16-3949-886A-6EE5EB30D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6F689-983E-394F-B825-045526FE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F9D-F0F0-3F48-90BE-3F7A5BD63375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E4B9C-DE3A-7B45-8123-70475F36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EBB03-0096-6A40-A16C-631D4AB2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B51-3070-B145-8E9C-5BB9672CA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42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E3A9-C0CE-1E40-A85D-13F9C5DF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F5F3F-779B-E146-8E85-AE5BA1A1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F9D-F0F0-3F48-90BE-3F7A5BD63375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EBE40-DFEF-2344-9559-62553901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068DD-DD45-CD48-BE84-6ACF39A0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B51-3070-B145-8E9C-5BB9672CA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34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F679A-DBFF-ED41-ADE4-37BFF01A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F9D-F0F0-3F48-90BE-3F7A5BD63375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093E2-B083-2344-B764-A27C7F7D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BAFAF-A307-F941-B115-A607AEB2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B51-3070-B145-8E9C-5BB9672CA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8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CE7D-9F87-0E49-AAF6-3AE7E0F4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A01B-E2B4-0C42-A676-F76DCB074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E59EF-B932-D843-8A5D-FCA86D7B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6E3FA-C1C1-2F4C-ACCA-D751A672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F9D-F0F0-3F48-90BE-3F7A5BD63375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E2111-81BF-6440-8122-E009E710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2A5EE-0A03-7840-AE9C-E90809EB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B51-3070-B145-8E9C-5BB9672CA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72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A288-4965-2542-96C4-C25FE4C3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07CDF-61A8-5740-BF37-BA3C1BC99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0235E-673A-7543-AC8F-0B6A65E2B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2DEF8-739D-7C4B-A995-702CB8F8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F9D-F0F0-3F48-90BE-3F7A5BD63375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546ED-38A9-9643-9FAA-EEECDFC7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B1E1B-95CF-A44C-9484-E87792F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FB51-3070-B145-8E9C-5BB9672CA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0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BAACC-D31A-A34E-81A9-CAC4343D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A68E1-8938-6F43-A291-E1346FB4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04EF-0A9E-D242-A6FC-B749F6FDD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7F9D-F0F0-3F48-90BE-3F7A5BD63375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235F-11A4-224E-83BC-88DB7ED8A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DF97-DC48-EA4D-B0F3-586709A18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FB51-3070-B145-8E9C-5BB9672CA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8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dkm@cas.au.d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llustrated-guide-to-lstms-and-gru-s-a-step-by-step-explanation-44e9eb85bf21" TargetMode="External"/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18EA-F1B1-D442-9413-391F54177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4B76E-9059-1443-B4F8-C06CF2C7D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Session 6: Language Modelling 1</a:t>
            </a:r>
          </a:p>
          <a:p>
            <a:r>
              <a:rPr lang="en-GB" dirty="0"/>
              <a:t>(Recurrent Neural Networks)</a:t>
            </a:r>
          </a:p>
          <a:p>
            <a:endParaRPr lang="en-GB" dirty="0"/>
          </a:p>
          <a:p>
            <a:r>
              <a:rPr lang="en-GB" dirty="0"/>
              <a:t>Ross Deans Kristensen-McLachlan</a:t>
            </a:r>
          </a:p>
          <a:p>
            <a:r>
              <a:rPr lang="en-GB" dirty="0">
                <a:hlinkClick r:id="rId3"/>
              </a:rPr>
              <a:t>rdkm@cas.au.dk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66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F9D4-9E97-1B47-B604-9AE827D5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34CCA8-FA43-974D-9A53-572E4912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GB" dirty="0"/>
              <a:t>So our knowledge of the preceding text </a:t>
            </a:r>
            <a:r>
              <a:rPr lang="en-GB" i="1" dirty="0"/>
              <a:t>constrains</a:t>
            </a:r>
            <a:r>
              <a:rPr lang="en-GB" dirty="0"/>
              <a:t> the possible options for filling the second slot</a:t>
            </a:r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We seem have some kind of cognitive language model which allows us to make these predictions online </a:t>
            </a:r>
          </a:p>
          <a:p>
            <a:pPr marL="742950" lvl="1" indent="-285750"/>
            <a:r>
              <a:rPr lang="en-GB" dirty="0"/>
              <a:t>Check out the field of (computational) psycholinguistics for work in this area</a:t>
            </a:r>
          </a:p>
          <a:p>
            <a:pPr marL="742950" lvl="1" indent="-285750"/>
            <a:endParaRPr lang="en-GB" dirty="0"/>
          </a:p>
          <a:p>
            <a:pPr marL="285750" indent="-285750"/>
            <a:r>
              <a:rPr lang="en-GB" dirty="0"/>
              <a:t>What we need from a deep learning perspective is some way of learning from </a:t>
            </a:r>
            <a:r>
              <a:rPr lang="en-GB" i="1" dirty="0"/>
              <a:t>previous states</a:t>
            </a:r>
            <a:r>
              <a:rPr lang="en-GB" dirty="0"/>
              <a:t> in order to predict </a:t>
            </a:r>
            <a:r>
              <a:rPr lang="en-GB" i="1" dirty="0"/>
              <a:t>new </a:t>
            </a:r>
            <a:r>
              <a:rPr lang="en-GB" dirty="0"/>
              <a:t>ones</a:t>
            </a:r>
          </a:p>
        </p:txBody>
      </p:sp>
    </p:spTree>
    <p:extLst>
      <p:ext uri="{BB962C8B-B14F-4D97-AF65-F5344CB8AC3E}">
        <p14:creationId xmlns:p14="http://schemas.microsoft.com/office/powerpoint/2010/main" val="61922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F9D4-9E97-1B47-B604-9AE827D5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cares?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34CCA8-FA43-974D-9A53-572E4912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en-GB" dirty="0"/>
              <a:t>LMs are a subcomponent of many NLP tasks, especially those involving generating text or estimating the probability of text: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Named entity recognition</a:t>
            </a:r>
          </a:p>
          <a:p>
            <a:pPr lvl="1"/>
            <a:r>
              <a:rPr lang="en-GB" dirty="0"/>
              <a:t>Part-of-speech taggers</a:t>
            </a:r>
          </a:p>
          <a:p>
            <a:pPr lvl="1"/>
            <a:r>
              <a:rPr lang="en-GB" dirty="0"/>
              <a:t>Predictive typing and spelling/grammar correction</a:t>
            </a:r>
          </a:p>
          <a:p>
            <a:pPr lvl="1"/>
            <a:r>
              <a:rPr lang="en-GB" dirty="0"/>
              <a:t>Text summarization</a:t>
            </a:r>
          </a:p>
          <a:p>
            <a:pPr lvl="1"/>
            <a:r>
              <a:rPr lang="en-GB" dirty="0"/>
              <a:t>Speech recognition</a:t>
            </a:r>
          </a:p>
          <a:p>
            <a:pPr lvl="1"/>
            <a:r>
              <a:rPr lang="en-GB" dirty="0"/>
              <a:t>Handwriting recognition</a:t>
            </a:r>
          </a:p>
          <a:p>
            <a:pPr lvl="1"/>
            <a:r>
              <a:rPr lang="en-GB" dirty="0"/>
              <a:t>Machine translation</a:t>
            </a:r>
          </a:p>
          <a:p>
            <a:pPr lvl="1"/>
            <a:r>
              <a:rPr lang="en-GB" dirty="0"/>
              <a:t>Text summarization</a:t>
            </a:r>
          </a:p>
          <a:p>
            <a:pPr lvl="1"/>
            <a:r>
              <a:rPr lang="en-GB" dirty="0"/>
              <a:t>Dialogue and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186722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F9D4-9E97-1B47-B604-9AE827D5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Recurrent Neural Networks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5E43B2-E4FE-F541-9E3B-2E7355042D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892" y="1690687"/>
            <a:ext cx="1681280" cy="261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432BB-E456-124E-85BE-B38AFBA3C079}"/>
              </a:ext>
            </a:extLst>
          </p:cNvPr>
          <p:cNvSpPr txBox="1"/>
          <p:nvPr/>
        </p:nvSpPr>
        <p:spPr>
          <a:xfrm>
            <a:off x="838200" y="1690686"/>
            <a:ext cx="589510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proposed solution to the problem was what are known as </a:t>
            </a:r>
            <a:r>
              <a:rPr lang="en-GB" sz="2400" i="1" dirty="0"/>
              <a:t>recurrent neural networks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 a vanilla RNN, you can see that the network A looks at input </a:t>
            </a:r>
            <a:r>
              <a:rPr lang="en-GB" sz="2400" dirty="0" err="1"/>
              <a:t>x</a:t>
            </a:r>
            <a:r>
              <a:rPr lang="en-GB" sz="2400" baseline="-25000" dirty="0" err="1"/>
              <a:t>t</a:t>
            </a:r>
            <a:r>
              <a:rPr lang="en-GB" sz="2400" dirty="0"/>
              <a:t> and outputs some value </a:t>
            </a:r>
            <a:r>
              <a:rPr lang="en-GB" sz="2400" dirty="0" err="1"/>
              <a:t>h</a:t>
            </a:r>
            <a:r>
              <a:rPr lang="en-GB" sz="2400" baseline="-25000" dirty="0" err="1"/>
              <a:t>t</a:t>
            </a:r>
            <a:r>
              <a:rPr lang="en-GB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But it also </a:t>
            </a:r>
            <a:r>
              <a:rPr lang="en-GB" sz="2400" i="1" dirty="0"/>
              <a:t>loops</a:t>
            </a:r>
            <a:r>
              <a:rPr lang="en-GB" sz="2400" dirty="0"/>
              <a:t> the output </a:t>
            </a:r>
            <a:r>
              <a:rPr lang="en-GB" sz="2400" i="1" dirty="0"/>
              <a:t>back </a:t>
            </a:r>
            <a:r>
              <a:rPr lang="en-GB" sz="2400" dirty="0"/>
              <a:t>into the network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We can unroll the loop and get the visualisation on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A207470-2C7B-7B41-BAF2-5F8E8EDB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7" y="4669512"/>
            <a:ext cx="4597190" cy="12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4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F9D4-9E97-1B47-B604-9AE827D5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Recurrent Neural Networks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5E43B2-E4FE-F541-9E3B-2E7355042D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892" y="1690687"/>
            <a:ext cx="1681280" cy="261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432BB-E456-124E-85BE-B38AFBA3C079}"/>
              </a:ext>
            </a:extLst>
          </p:cNvPr>
          <p:cNvSpPr txBox="1"/>
          <p:nvPr/>
        </p:nvSpPr>
        <p:spPr>
          <a:xfrm>
            <a:off x="838200" y="1690686"/>
            <a:ext cx="58951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What is happening here is that at each step the network is attending to the given input </a:t>
            </a:r>
            <a:r>
              <a:rPr lang="en-GB" sz="2400" i="1" dirty="0"/>
              <a:t>and</a:t>
            </a:r>
            <a:r>
              <a:rPr lang="en-GB" sz="2400" dirty="0"/>
              <a:t> the output from the preceding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RNNs introduce a </a:t>
            </a:r>
            <a:r>
              <a:rPr lang="en-GB" sz="2400" i="1" dirty="0"/>
              <a:t>hidden state </a:t>
            </a:r>
            <a:r>
              <a:rPr lang="en-GB" sz="2400" dirty="0"/>
              <a:t>into the network which is passed along the chain sequentially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 RNNs =/= LM but they are a very good way to </a:t>
            </a:r>
            <a:r>
              <a:rPr lang="en-GB" sz="2400" i="1" dirty="0"/>
              <a:t>build </a:t>
            </a:r>
            <a:r>
              <a:rPr lang="en-GB" sz="2400" dirty="0"/>
              <a:t>LMs.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A207470-2C7B-7B41-BAF2-5F8E8EDB8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7" y="4669512"/>
            <a:ext cx="4597190" cy="12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81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BC6A-FB3B-ED4D-BB26-676EC69F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Recurrent Neural Networks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154CD53-A69C-6345-8BE7-ACCA1E7F76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674" y="2051844"/>
            <a:ext cx="3956776" cy="182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185DD31-DB38-9C4D-A1E8-7518638B2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674" y="4429153"/>
            <a:ext cx="4833257" cy="16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B71F67-1028-FB44-A09E-A74F02CCF2D1}"/>
              </a:ext>
            </a:extLst>
          </p:cNvPr>
          <p:cNvSpPr txBox="1"/>
          <p:nvPr/>
        </p:nvSpPr>
        <p:spPr>
          <a:xfrm>
            <a:off x="838200" y="1690688"/>
            <a:ext cx="5257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Consider this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r>
              <a:rPr lang="en-GB" i="1" dirty="0"/>
              <a:t>There are clouds in the ____</a:t>
            </a:r>
          </a:p>
          <a:p>
            <a:pPr lvl="1"/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RNN LM would find this easy because of the short distance between the relevant information and the empty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some cases are more complex: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r>
              <a:rPr lang="en-GB" i="1" dirty="0"/>
              <a:t>I grew up in France. That is the reason that I speak fluent 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case, the distance is much greater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practice, as these distances grow, RNNs become less and less able to learn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95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BC6A-FB3B-ED4D-BB26-676EC69F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Recurrent Neural Networks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154CD53-A69C-6345-8BE7-ACCA1E7F76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674" y="2051844"/>
            <a:ext cx="3956776" cy="182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185DD31-DB38-9C4D-A1E8-7518638B2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674" y="4429153"/>
            <a:ext cx="4833257" cy="16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B71F67-1028-FB44-A09E-A74F02CCF2D1}"/>
              </a:ext>
            </a:extLst>
          </p:cNvPr>
          <p:cNvSpPr txBox="1"/>
          <p:nvPr/>
        </p:nvSpPr>
        <p:spPr>
          <a:xfrm>
            <a:off x="838200" y="1690688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This is a just another occurrence of the vanishing gradients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As errors are propagated back through time, they become increasingly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Bengio</a:t>
            </a:r>
            <a:r>
              <a:rPr lang="en-GB" sz="2400" dirty="0"/>
              <a:t> et al (1994) showed that this is an inherent problem with the basic RNN architecture and not something which is easily 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… but it has </a:t>
            </a:r>
            <a:r>
              <a:rPr lang="en-GB" sz="2400" i="1" dirty="0"/>
              <a:t>kind of</a:t>
            </a:r>
            <a:r>
              <a:rPr lang="en-GB" sz="2400" dirty="0"/>
              <a:t> been solved!</a:t>
            </a:r>
          </a:p>
        </p:txBody>
      </p:sp>
    </p:spTree>
    <p:extLst>
      <p:ext uri="{BB962C8B-B14F-4D97-AF65-F5344CB8AC3E}">
        <p14:creationId xmlns:p14="http://schemas.microsoft.com/office/powerpoint/2010/main" val="219000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DB2CC-8B35-9248-8A1F-13BC7C1B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1E0CA-403B-0543-9865-7CEAF18E2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8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EE00-DDAC-084B-91C8-C3509334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RNNs do?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55EEBA-3F6E-5E42-B2A2-F42FA155DD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0846"/>
            <a:ext cx="10515600" cy="329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F4427-F61A-F24C-8A8C-1DF8E2BB8BB0}"/>
              </a:ext>
            </a:extLst>
          </p:cNvPr>
          <p:cNvSpPr txBox="1"/>
          <p:nvPr/>
        </p:nvSpPr>
        <p:spPr>
          <a:xfrm>
            <a:off x="8696529" y="5942568"/>
            <a:ext cx="23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From </a:t>
            </a:r>
            <a:r>
              <a:rPr lang="en-GB" dirty="0" err="1"/>
              <a:t>Karpathy</a:t>
            </a:r>
            <a:r>
              <a:rPr lang="en-GB" dirty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399401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0A780B-1577-E548-A216-91F6D714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RNNs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DB827E-DCBA-E74F-9F1C-AC39F8F6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Variant of the vanishing gradient problem </a:t>
            </a:r>
          </a:p>
          <a:p>
            <a:pPr lvl="1"/>
            <a:r>
              <a:rPr lang="en-GB" dirty="0"/>
              <a:t>Words from long ago have less of an impact </a:t>
            </a:r>
          </a:p>
          <a:p>
            <a:pPr lvl="2"/>
            <a:r>
              <a:rPr lang="en-GB" dirty="0"/>
              <a:t>Problem - long distance dependencies which are really common in language</a:t>
            </a:r>
          </a:p>
          <a:p>
            <a:pPr lvl="2"/>
            <a:endParaRPr lang="en-GB" dirty="0"/>
          </a:p>
          <a:p>
            <a:r>
              <a:rPr lang="en-GB" dirty="0"/>
              <a:t>Unidirectional </a:t>
            </a:r>
          </a:p>
          <a:p>
            <a:pPr lvl="1"/>
            <a:r>
              <a:rPr lang="en-GB" dirty="0"/>
              <a:t>Assumes that only the </a:t>
            </a:r>
            <a:r>
              <a:rPr lang="en-GB" i="1" dirty="0"/>
              <a:t>preceding</a:t>
            </a:r>
            <a:r>
              <a:rPr lang="en-GB" dirty="0"/>
              <a:t> words are relevant to predict a target </a:t>
            </a:r>
          </a:p>
          <a:p>
            <a:pPr lvl="2"/>
            <a:r>
              <a:rPr lang="en-GB" dirty="0"/>
              <a:t>Problem - we often revise our interpretations of language and update our initial parse based on context that comes </a:t>
            </a:r>
            <a:r>
              <a:rPr lang="en-GB" i="1" dirty="0"/>
              <a:t>after</a:t>
            </a:r>
            <a:r>
              <a:rPr lang="en-GB" dirty="0"/>
              <a:t> a target</a:t>
            </a:r>
          </a:p>
          <a:p>
            <a:pPr lvl="2"/>
            <a:endParaRPr lang="en-GB" dirty="0"/>
          </a:p>
          <a:p>
            <a:r>
              <a:rPr lang="en-GB" dirty="0"/>
              <a:t>So RNNs seem to solve the problem of static networks by introducing sequential modelling - but this modelling has both computational and empirical flaws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82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A94B9-9662-1A40-9A95-518B9269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special kind of RNN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93C69C-3D99-B94F-AEDD-5A7899A0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special kind of RNNs capable of learning long-term dependencies is what are known as </a:t>
            </a:r>
            <a:r>
              <a:rPr lang="en-GB" i="1" dirty="0"/>
              <a:t>Long Short Term Memory</a:t>
            </a:r>
            <a:r>
              <a:rPr lang="en-GB" dirty="0"/>
              <a:t> networks</a:t>
            </a:r>
          </a:p>
          <a:p>
            <a:pPr lvl="1"/>
            <a:r>
              <a:rPr lang="en-GB" dirty="0"/>
              <a:t>We’ll call them LSTMs</a:t>
            </a:r>
          </a:p>
          <a:p>
            <a:pPr lvl="1"/>
            <a:endParaRPr lang="en-GB" dirty="0"/>
          </a:p>
          <a:p>
            <a:r>
              <a:rPr lang="en-GB" dirty="0"/>
              <a:t>We’ll look a little at the LSTM architecture right now, primarily using visualisations </a:t>
            </a:r>
          </a:p>
          <a:p>
            <a:pPr lvl="1"/>
            <a:r>
              <a:rPr lang="en-GB" dirty="0"/>
              <a:t>Check out the additional reading for some awesome blogs which describe LSTMs (and from whom I’ve stolen visualisations)</a:t>
            </a:r>
          </a:p>
          <a:p>
            <a:pPr lvl="1"/>
            <a:endParaRPr lang="en-GB" dirty="0"/>
          </a:p>
          <a:p>
            <a:r>
              <a:rPr lang="en-GB" dirty="0"/>
              <a:t>More detailed discussion of the maths involved can be found in the reading list</a:t>
            </a:r>
          </a:p>
        </p:txBody>
      </p:sp>
    </p:spTree>
    <p:extLst>
      <p:ext uri="{BB962C8B-B14F-4D97-AF65-F5344CB8AC3E}">
        <p14:creationId xmlns:p14="http://schemas.microsoft.com/office/powerpoint/2010/main" val="34772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D825-B40C-E847-ADC3-A24B90F6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1BA6-9914-1142-A9E9-5EF5ED70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48070"/>
            <a:ext cx="5257800" cy="4228891"/>
          </a:xfrm>
        </p:spPr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Introductions</a:t>
            </a:r>
            <a:r>
              <a:rPr lang="da-DK" b="0" i="0" dirty="0">
                <a:effectLst/>
                <a:latin typeface="Calibri" panose="020F0502020204030204" pitchFamily="34" charset="0"/>
              </a:rPr>
              <a:t>​</a:t>
            </a:r>
            <a:endParaRPr lang="da-DK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String Processing with Python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NLP for linguistic analysis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Text Classification 1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 Text Classification 2</a:t>
            </a:r>
            <a:r>
              <a:rPr lang="en-GB" i="0" dirty="0">
                <a:effectLst/>
                <a:latin typeface="Calibri" panose="020F0502020204030204" pitchFamily="34" charset="0"/>
              </a:rPr>
              <a:t>​</a:t>
            </a:r>
            <a:endParaRPr lang="en-GB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 Word embeddings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5A1B5A-288C-A147-A8E0-CB44031719CC}"/>
              </a:ext>
            </a:extLst>
          </p:cNvPr>
          <p:cNvSpPr txBox="1">
            <a:spLocks/>
          </p:cNvSpPr>
          <p:nvPr/>
        </p:nvSpPr>
        <p:spPr>
          <a:xfrm>
            <a:off x="6096000" y="1948069"/>
            <a:ext cx="5065643" cy="422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D68B15-EA67-4048-87F9-A9C6982B5E69}"/>
              </a:ext>
            </a:extLst>
          </p:cNvPr>
          <p:cNvSpPr txBox="1">
            <a:spLocks/>
          </p:cNvSpPr>
          <p:nvPr/>
        </p:nvSpPr>
        <p:spPr>
          <a:xfrm>
            <a:off x="6502880" y="1948068"/>
            <a:ext cx="4251884" cy="422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 Language modelling 1</a:t>
            </a:r>
            <a:r>
              <a:rPr lang="da-DK" b="1" i="0" dirty="0">
                <a:effectLst/>
                <a:latin typeface="Calibri" panose="020F0502020204030204" pitchFamily="34" charset="0"/>
              </a:rPr>
              <a:t>​</a:t>
            </a:r>
            <a:endParaRPr lang="da-DK" b="1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8. Language modelling 2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9. BERT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10. More BERT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11. Project pitches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12. Generative models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13. Social impact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5"/>
    </mc:Choice>
    <mc:Fallback xmlns="">
      <p:transition spd="slow" advTm="408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A94B9-9662-1A40-9A95-518B9269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Inside an RNN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D0A69-5330-EE4B-BE58-029AD051D736}"/>
              </a:ext>
            </a:extLst>
          </p:cNvPr>
          <p:cNvSpPr txBox="1"/>
          <p:nvPr/>
        </p:nvSpPr>
        <p:spPr>
          <a:xfrm>
            <a:off x="9559400" y="7360141"/>
            <a:ext cx="45910" cy="21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9240" name="Picture 24">
            <a:extLst>
              <a:ext uri="{FF2B5EF4-FFF2-40B4-BE49-F238E27FC236}">
                <a16:creationId xmlns:a16="http://schemas.microsoft.com/office/drawing/2014/main" id="{90875A21-6528-1640-BF96-B8A65E058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97" y="4144545"/>
            <a:ext cx="4075546" cy="19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EAAE91EA-4E74-7D42-B067-A48950DC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130" y="1499054"/>
            <a:ext cx="6074880" cy="227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3BA45-2A0F-8F4F-9613-4CF69CFE5925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484893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If we explode the basic RNN architecture, we get something that looks a bit like this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Notice that each module contains only a single layer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this case, the activation function for this layer is the hyperbolic tangent or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𝑡𝑎𝑛h</m:t>
                    </m:r>
                  </m:oMath>
                </a14:m>
                <a:endParaRPr lang="da-DK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𝑡𝑎𝑛h</m:t>
                    </m:r>
                  </m:oMath>
                </a14:m>
                <a:r>
                  <a:rPr lang="en-GB" dirty="0"/>
                  <a:t> is a sigmoid output centred around 0 with range from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results in steeper gradients, which mean gradients which vanish less quickly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3BA45-2A0F-8F4F-9613-4CF69CFE5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848930" cy="3970318"/>
              </a:xfrm>
              <a:prstGeom prst="rect">
                <a:avLst/>
              </a:prstGeom>
              <a:blipFill>
                <a:blip r:embed="rId4"/>
                <a:stretch>
                  <a:fillRect l="-1047" t="-318" r="-1309" b="-19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699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A94B9-9662-1A40-9A95-518B9269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E6F573-31DE-964E-BBF3-72AAFCFC176D}"/>
              </a:ext>
            </a:extLst>
          </p:cNvPr>
          <p:cNvSpPr txBox="1"/>
          <p:nvPr/>
        </p:nvSpPr>
        <p:spPr>
          <a:xfrm>
            <a:off x="971551" y="1789964"/>
            <a:ext cx="45638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noProof="1"/>
              <a:t>The basic architecture of the LSTM is essentially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noProof="1"/>
              <a:t>The major difference is tthat each module now has four interacting layers</a:t>
            </a:r>
          </a:p>
          <a:p>
            <a:endParaRPr lang="en-GB" sz="2400" noProof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1"/>
              <a:t>These layers define what information should be kept and what should be disregarded</a:t>
            </a:r>
          </a:p>
          <a:p>
            <a:endParaRPr lang="en-GB" sz="2400" b="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0" noProof="1"/>
              <a:t>Just remember it’s only a box of maths!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D0A69-5330-EE4B-BE58-029AD051D736}"/>
              </a:ext>
            </a:extLst>
          </p:cNvPr>
          <p:cNvSpPr txBox="1"/>
          <p:nvPr/>
        </p:nvSpPr>
        <p:spPr>
          <a:xfrm>
            <a:off x="9559400" y="7360141"/>
            <a:ext cx="45910" cy="21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9232" name="Picture 16">
            <a:extLst>
              <a:ext uri="{FF2B5EF4-FFF2-40B4-BE49-F238E27FC236}">
                <a16:creationId xmlns:a16="http://schemas.microsoft.com/office/drawing/2014/main" id="{DB1B8B8C-AED1-0044-9445-D78347BAC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58" y="1789964"/>
            <a:ext cx="5824202" cy="218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>
            <a:extLst>
              <a:ext uri="{FF2B5EF4-FFF2-40B4-BE49-F238E27FC236}">
                <a16:creationId xmlns:a16="http://schemas.microsoft.com/office/drawing/2014/main" id="{9148FDD4-1440-BE44-9967-E7122257C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134" y="4446210"/>
            <a:ext cx="545465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884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503F-6438-B24E-BE4A-AAA00FEC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Bi-Directional LSTMs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5459538E-B12E-9A48-B1EF-DDC3887B76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60" y="2463296"/>
            <a:ext cx="5056740" cy="26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00F745-0701-0544-ACD5-11C7C2DCBD37}"/>
              </a:ext>
            </a:extLst>
          </p:cNvPr>
          <p:cNvSpPr txBox="1"/>
          <p:nvPr/>
        </p:nvSpPr>
        <p:spPr>
          <a:xfrm>
            <a:off x="838200" y="1690688"/>
            <a:ext cx="5257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LSTMs come in many different flavours and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of the most interesting (and most performant for many tasks) are Bi-Directional LSTMs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case, we use two LSTM networks simultaneously – one going </a:t>
            </a:r>
            <a:r>
              <a:rPr lang="en-GB" i="1" dirty="0"/>
              <a:t>forward</a:t>
            </a:r>
            <a:r>
              <a:rPr lang="en-GB" dirty="0"/>
              <a:t> and one going </a:t>
            </a:r>
            <a:r>
              <a:rPr lang="en-GB" i="1" dirty="0"/>
              <a:t>backward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Think about how language works – sometimes we update out interpretations based on later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r>
              <a:rPr lang="en-GB" dirty="0"/>
              <a:t>The old </a:t>
            </a:r>
            <a:r>
              <a:rPr lang="en-GB" u="sng" dirty="0"/>
              <a:t>man</a:t>
            </a:r>
            <a:r>
              <a:rPr lang="en-GB" dirty="0"/>
              <a:t> the boat</a:t>
            </a:r>
          </a:p>
          <a:p>
            <a:pPr lvl="1"/>
            <a:r>
              <a:rPr lang="en-GB" dirty="0"/>
              <a:t>Until the police </a:t>
            </a:r>
            <a:r>
              <a:rPr lang="en-GB" u="sng" dirty="0"/>
              <a:t>arrest</a:t>
            </a:r>
            <a:r>
              <a:rPr lang="en-GB" dirty="0"/>
              <a:t> the gangsters controlled the street.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618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717A-706C-6749-899D-2A4FB9DD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3ADD-4290-7743-9EEA-C35496F2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Language is sequential and temporarily ordered. Any neural language model has to take account of this</a:t>
            </a:r>
          </a:p>
          <a:p>
            <a:endParaRPr lang="en-GB" dirty="0"/>
          </a:p>
          <a:p>
            <a:r>
              <a:rPr lang="en-GB" dirty="0"/>
              <a:t>Recurrent neural networks are a good choice for creating neural language models, insofar as they are inherently designed to model sequential data</a:t>
            </a:r>
          </a:p>
          <a:p>
            <a:endParaRPr lang="en-GB" dirty="0"/>
          </a:p>
          <a:p>
            <a:r>
              <a:rPr lang="en-GB" dirty="0"/>
              <a:t>RNNs suffer from what’s called the </a:t>
            </a:r>
            <a:r>
              <a:rPr lang="en-GB" i="1" dirty="0"/>
              <a:t>vanishing gradient problem </a:t>
            </a:r>
            <a:r>
              <a:rPr lang="en-GB" dirty="0"/>
              <a:t>and struggle with long-distance dependencies which are frequent in natural language</a:t>
            </a:r>
          </a:p>
          <a:p>
            <a:endParaRPr lang="en-GB" dirty="0"/>
          </a:p>
          <a:p>
            <a:r>
              <a:rPr lang="en-GB" dirty="0"/>
              <a:t>Long short term memory (LSTM) networks address this problem by adding a combination of different gates which regulate how information is passed along the chain of modules</a:t>
            </a:r>
          </a:p>
          <a:p>
            <a:endParaRPr lang="en-GB" dirty="0"/>
          </a:p>
          <a:p>
            <a:r>
              <a:rPr lang="en-GB" dirty="0"/>
              <a:t>Bi-directional LSTM models traverse the input data twice, once forward and once backward, with both passes being given equal weighting</a:t>
            </a:r>
          </a:p>
        </p:txBody>
      </p:sp>
    </p:spTree>
    <p:extLst>
      <p:ext uri="{BB962C8B-B14F-4D97-AF65-F5344CB8AC3E}">
        <p14:creationId xmlns:p14="http://schemas.microsoft.com/office/powerpoint/2010/main" val="269256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FFED-9BFB-2945-947A-5B23D039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/>
              <a:t>Research articles</a:t>
            </a:r>
          </a:p>
          <a:p>
            <a:r>
              <a:rPr lang="en-GB" dirty="0" err="1"/>
              <a:t>Bengio</a:t>
            </a:r>
            <a:r>
              <a:rPr lang="en-GB" dirty="0"/>
              <a:t>, Y., Simard, P.Y., </a:t>
            </a:r>
            <a:r>
              <a:rPr lang="en-GB" dirty="0" err="1"/>
              <a:t>Frasconi</a:t>
            </a:r>
            <a:r>
              <a:rPr lang="en-GB" dirty="0"/>
              <a:t>, P. (1994). ‘Learning long-term dependencies with gradient descent is difficult’, </a:t>
            </a:r>
            <a:r>
              <a:rPr lang="en-GB" i="1" dirty="0"/>
              <a:t>IEEE Transactions on Neural Networks</a:t>
            </a:r>
            <a:r>
              <a:rPr lang="en-GB" dirty="0"/>
              <a:t>, 5(2), 157-66.</a:t>
            </a:r>
          </a:p>
          <a:p>
            <a:r>
              <a:rPr lang="en-GB" dirty="0"/>
              <a:t>Futrell, R. &amp; Levy, R.P. (2019). “Do RNNs learn human-like abstract word order preferences?”, </a:t>
            </a:r>
            <a:r>
              <a:rPr lang="en-GB" i="1" dirty="0"/>
              <a:t>Proceedings of the Society for Computation in Linguistics (</a:t>
            </a:r>
            <a:r>
              <a:rPr lang="en-GB" i="1" dirty="0" err="1"/>
              <a:t>SCiL</a:t>
            </a:r>
            <a:r>
              <a:rPr lang="en-GB" i="1" dirty="0"/>
              <a:t>) 2019, </a:t>
            </a:r>
            <a:r>
              <a:rPr lang="en-GB" dirty="0"/>
              <a:t>pp. 50–59.</a:t>
            </a:r>
          </a:p>
          <a:p>
            <a:r>
              <a:rPr lang="en-GB" dirty="0"/>
              <a:t>van </a:t>
            </a:r>
            <a:r>
              <a:rPr lang="en-GB" dirty="0" err="1"/>
              <a:t>Schijndel</a:t>
            </a:r>
            <a:r>
              <a:rPr lang="en-GB" dirty="0"/>
              <a:t>, M. &amp; </a:t>
            </a:r>
            <a:r>
              <a:rPr lang="en-GB" dirty="0" err="1"/>
              <a:t>Linzen</a:t>
            </a:r>
            <a:r>
              <a:rPr lang="en-GB" dirty="0"/>
              <a:t>, T. (2021). "Single-stage prediction models do not explain the magnitude of syntactic disambiguation difficulty”, </a:t>
            </a:r>
            <a:r>
              <a:rPr lang="en-GB" i="1" dirty="0"/>
              <a:t>Cognitive Science</a:t>
            </a:r>
            <a:r>
              <a:rPr lang="en-GB" dirty="0"/>
              <a:t>, 45 (6): e12988. 2021. </a:t>
            </a:r>
          </a:p>
          <a:p>
            <a:r>
              <a:rPr lang="en-GB" dirty="0"/>
              <a:t>Wilcox, E., Levy, R.P., &amp; Futrell, R. (2019). “What Syntactic Structures Block Dependencies in RNN Language Models?”,  </a:t>
            </a:r>
            <a:r>
              <a:rPr lang="en-GB" i="1" dirty="0"/>
              <a:t>Proceedings of the 41st Annual Meeting of the Cognitive Science Society</a:t>
            </a:r>
            <a:r>
              <a:rPr lang="en-GB" dirty="0"/>
              <a:t>, pp. 1199–1205.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Blog posts</a:t>
            </a:r>
          </a:p>
          <a:p>
            <a:r>
              <a:rPr lang="en-GB" dirty="0"/>
              <a:t>Awesome  and well-known blog post </a:t>
            </a:r>
            <a:r>
              <a:rPr lang="en-GB" dirty="0">
                <a:hlinkClick r:id="rId2"/>
              </a:rPr>
              <a:t>http://colah.github.io/posts/2015-08-Understanding-LSTMs/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Some nice animated visualisations here: </a:t>
            </a:r>
            <a:r>
              <a:rPr lang="en-GB" dirty="0">
                <a:hlinkClick r:id="rId3"/>
              </a:rPr>
              <a:t>https://towardsdatascience.com/illustrated-guide-to-lstms-and-gru-s-a-step-by-step-explanation-44e9eb85bf21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147E8-078B-6640-B5F8-1D17FC7E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reading</a:t>
            </a:r>
          </a:p>
        </p:txBody>
      </p:sp>
    </p:spTree>
    <p:extLst>
      <p:ext uri="{BB962C8B-B14F-4D97-AF65-F5344CB8AC3E}">
        <p14:creationId xmlns:p14="http://schemas.microsoft.com/office/powerpoint/2010/main" val="278786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FF38-6BEA-C549-84D6-5B76EAE0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5EA5-96D8-B842-BCEC-8606853F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Recurrent Neural Networks?</a:t>
            </a:r>
          </a:p>
          <a:p>
            <a:pPr lvl="1"/>
            <a:r>
              <a:rPr lang="en-GB" dirty="0"/>
              <a:t>Language modelling</a:t>
            </a:r>
          </a:p>
          <a:p>
            <a:pPr lvl="1"/>
            <a:r>
              <a:rPr lang="en-GB" dirty="0"/>
              <a:t>Basic architecture</a:t>
            </a:r>
          </a:p>
          <a:p>
            <a:pPr lvl="1"/>
            <a:r>
              <a:rPr lang="en-GB" dirty="0"/>
              <a:t>Limitations</a:t>
            </a:r>
          </a:p>
          <a:p>
            <a:pPr lvl="1"/>
            <a:endParaRPr lang="en-GB" dirty="0"/>
          </a:p>
          <a:p>
            <a:r>
              <a:rPr lang="en-GB" dirty="0"/>
              <a:t>Long Short Term Memory networks</a:t>
            </a:r>
          </a:p>
          <a:p>
            <a:pPr lvl="1"/>
            <a:r>
              <a:rPr lang="en-GB" dirty="0"/>
              <a:t>Basic architecture</a:t>
            </a:r>
          </a:p>
          <a:p>
            <a:pPr lvl="1"/>
            <a:r>
              <a:rPr lang="en-GB" dirty="0"/>
              <a:t>Bidirectional networks</a:t>
            </a:r>
          </a:p>
        </p:txBody>
      </p:sp>
    </p:spTree>
    <p:extLst>
      <p:ext uri="{BB962C8B-B14F-4D97-AF65-F5344CB8AC3E}">
        <p14:creationId xmlns:p14="http://schemas.microsoft.com/office/powerpoint/2010/main" val="77531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F6B2-7EB3-3B40-9A11-1B2C6985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problems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E21652F-4195-524F-91C3-F1B347B1A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60947"/>
            <a:ext cx="4635500" cy="2857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883ECE-1644-6C4C-94D9-939077CE5798}"/>
              </a:ext>
            </a:extLst>
          </p:cNvPr>
          <p:cNvSpPr txBox="1"/>
          <p:nvPr/>
        </p:nvSpPr>
        <p:spPr>
          <a:xfrm>
            <a:off x="838200" y="1690688"/>
            <a:ext cx="49278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far, we’ve looked only at fully-connected, feed-forward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are really good at finding mappings between some input layer and some output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use these for a bunch of similar purposes, all of which are essentially a kind of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Document classification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Genre, sentiment, author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Word embeddings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Context vs not-context</a:t>
            </a:r>
          </a:p>
        </p:txBody>
      </p:sp>
    </p:spTree>
    <p:extLst>
      <p:ext uri="{BB962C8B-B14F-4D97-AF65-F5344CB8AC3E}">
        <p14:creationId xmlns:p14="http://schemas.microsoft.com/office/powerpoint/2010/main" val="187047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F6B2-7EB3-3B40-9A11-1B2C6985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problems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E21652F-4195-524F-91C3-F1B347B1A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60947"/>
            <a:ext cx="4635500" cy="2857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883ECE-1644-6C4C-94D9-939077CE5798}"/>
              </a:ext>
            </a:extLst>
          </p:cNvPr>
          <p:cNvSpPr txBox="1"/>
          <p:nvPr/>
        </p:nvSpPr>
        <p:spPr>
          <a:xfrm>
            <a:off x="838200" y="1703716"/>
            <a:ext cx="49278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Take five minutes to discuss the following questions in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What simplifying assumptions about language do we make when using this kind of NN?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How do these assumptions relate to your intuitions (or knowledge) of how language actually 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What kind of linguistic phenomena could be particular challenging to model? Why?</a:t>
            </a:r>
          </a:p>
        </p:txBody>
      </p:sp>
    </p:spTree>
    <p:extLst>
      <p:ext uri="{BB962C8B-B14F-4D97-AF65-F5344CB8AC3E}">
        <p14:creationId xmlns:p14="http://schemas.microsoft.com/office/powerpoint/2010/main" val="22195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F9D4-9E97-1B47-B604-9AE827D5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0154-F31D-6D41-BA3B-02DE2E69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layer needs to be of fixed dimensionality</a:t>
            </a:r>
          </a:p>
          <a:p>
            <a:pPr lvl="1"/>
            <a:r>
              <a:rPr lang="en-GB" dirty="0"/>
              <a:t>Necessarily entails loss of information</a:t>
            </a:r>
          </a:p>
          <a:p>
            <a:pPr lvl="1"/>
            <a:r>
              <a:rPr lang="en-GB" dirty="0"/>
              <a:t>Essentially static</a:t>
            </a:r>
          </a:p>
          <a:p>
            <a:pPr lvl="1"/>
            <a:endParaRPr lang="en-GB" dirty="0"/>
          </a:p>
          <a:p>
            <a:r>
              <a:rPr lang="en-GB" dirty="0"/>
              <a:t>Does not account for the fact that language has </a:t>
            </a:r>
            <a:r>
              <a:rPr lang="en-GB" i="1" dirty="0"/>
              <a:t>internal structure</a:t>
            </a:r>
            <a:endParaRPr lang="en-GB" dirty="0"/>
          </a:p>
          <a:p>
            <a:pPr lvl="1"/>
            <a:r>
              <a:rPr lang="en-GB" dirty="0"/>
              <a:t>Even word2vec fails here – only context vs not-context</a:t>
            </a:r>
          </a:p>
          <a:p>
            <a:pPr lvl="1"/>
            <a:endParaRPr lang="en-GB" dirty="0"/>
          </a:p>
          <a:p>
            <a:r>
              <a:rPr lang="en-GB" dirty="0"/>
              <a:t>Language is </a:t>
            </a:r>
            <a:r>
              <a:rPr lang="en-GB" i="1" dirty="0"/>
              <a:t>sequentially ordered</a:t>
            </a:r>
            <a:r>
              <a:rPr lang="en-GB" dirty="0"/>
              <a:t> </a:t>
            </a:r>
            <a:r>
              <a:rPr lang="en-GB" i="1" dirty="0"/>
              <a:t>– </a:t>
            </a:r>
            <a:r>
              <a:rPr lang="en-GB" dirty="0"/>
              <a:t>previous words are relevant for predicting next words</a:t>
            </a:r>
          </a:p>
          <a:p>
            <a:pPr lvl="1"/>
            <a:r>
              <a:rPr lang="en-GB" i="1" dirty="0"/>
              <a:t>My favourite food is ____ but I don’t like ___</a:t>
            </a:r>
          </a:p>
        </p:txBody>
      </p:sp>
    </p:spTree>
    <p:extLst>
      <p:ext uri="{BB962C8B-B14F-4D97-AF65-F5344CB8AC3E}">
        <p14:creationId xmlns:p14="http://schemas.microsoft.com/office/powerpoint/2010/main" val="49571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F9D4-9E97-1B47-B604-9AE827D5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40154-F31D-6D41-BA3B-02DE2E690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What is missing from the simple NN approaches we’ve looked at so far is the idea of a </a:t>
                </a:r>
                <a:r>
                  <a:rPr lang="en-GB" i="1" dirty="0"/>
                  <a:t>language model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Language modelling is the task of predicting what word comes next. Given </a:t>
                </a:r>
                <a:r>
                  <a:rPr lang="en-GB" i="1" dirty="0"/>
                  <a:t>w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, w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, …, </a:t>
                </a:r>
                <a:r>
                  <a:rPr lang="en-GB" i="1" dirty="0" err="1"/>
                  <a:t>w</a:t>
                </a:r>
                <a:r>
                  <a:rPr lang="en-GB" i="1" baseline="-25000" dirty="0" err="1"/>
                  <a:t>t</a:t>
                </a:r>
                <a:r>
                  <a:rPr lang="en-GB" i="1" baseline="-25000" dirty="0"/>
                  <a:t> </a:t>
                </a:r>
                <a:r>
                  <a:rPr lang="en-GB" dirty="0"/>
                  <a:t>we want to find:</a:t>
                </a:r>
              </a:p>
              <a:p>
                <a:pPr marL="0" indent="0">
                  <a:buNone/>
                </a:pPr>
                <a:endParaRPr lang="en-GB" baseline="-25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nor/>
                        </m:rPr>
                        <a:rPr lang="en-GB" dirty="0"/>
                        <m:t>|</m:t>
                      </m:r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a-DK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m:rPr>
                          <m:nor/>
                        </m:rPr>
                        <a:rPr lang="en-GB" dirty="0"/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/>
                  <a:t>We’re going to be looking at </a:t>
                </a:r>
                <a:r>
                  <a:rPr lang="en-GB" i="1" dirty="0"/>
                  <a:t>neural language models</a:t>
                </a:r>
                <a:endParaRPr lang="en-GB" dirty="0"/>
              </a:p>
              <a:p>
                <a:pPr marL="457200" lvl="1" indent="0">
                  <a:buNone/>
                </a:pPr>
                <a:endParaRPr lang="en-GB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40154-F31D-6D41-BA3B-02DE2E690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45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F9D4-9E97-1B47-B604-9AE827D5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19853-8B17-F34F-B6BC-90D1319E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GB" dirty="0"/>
              <a:t>For any domain of cognition, we never really start from scratch at any given point</a:t>
            </a:r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Consider the previous example:</a:t>
            </a:r>
          </a:p>
          <a:p>
            <a:pPr marL="285750" indent="-285750"/>
            <a:endParaRPr lang="en-GB" dirty="0"/>
          </a:p>
          <a:p>
            <a:pPr marL="0" indent="0">
              <a:buNone/>
            </a:pPr>
            <a:r>
              <a:rPr lang="en-GB" i="1" dirty="0"/>
              <a:t>	My favourite food is ____ but I don’t like ___</a:t>
            </a:r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What kind of thing can fill the first blank? What about the second?</a:t>
            </a:r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12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F9D4-9E97-1B47-B604-9AE827D5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34CCA8-FA43-974D-9A53-572E4912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GB" dirty="0"/>
              <a:t>For any domain of cognition, we never really start from scratch at any given point</a:t>
            </a:r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Consider the previous example:</a:t>
            </a:r>
          </a:p>
          <a:p>
            <a:pPr marL="285750" indent="-285750"/>
            <a:endParaRPr lang="en-GB" dirty="0"/>
          </a:p>
          <a:p>
            <a:pPr marL="0" indent="0">
              <a:buNone/>
            </a:pPr>
            <a:r>
              <a:rPr lang="en-GB" i="1" dirty="0"/>
              <a:t>	My favourite food is ____ but I don’t like ___</a:t>
            </a:r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What kind of thing can fill the first blank? What about the second?</a:t>
            </a:r>
          </a:p>
          <a:p>
            <a:pPr marL="285750" indent="-285750"/>
            <a:endParaRPr lang="en-GB" dirty="0"/>
          </a:p>
          <a:p>
            <a:pPr lvl="1"/>
            <a:r>
              <a:rPr lang="en-GB" i="1" dirty="0"/>
              <a:t>My favourite food is pizza but I don’t like mushrooms </a:t>
            </a:r>
            <a:r>
              <a:rPr lang="en-GB" dirty="0"/>
              <a:t>✅</a:t>
            </a:r>
          </a:p>
          <a:p>
            <a:pPr lvl="1"/>
            <a:r>
              <a:rPr lang="en-GB" i="1" dirty="0"/>
              <a:t>My favourite food is pizza but I don’t like elephants </a:t>
            </a:r>
            <a:r>
              <a:rPr lang="en-GB" dirty="0"/>
              <a:t>❌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8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1656</Words>
  <Application>Microsoft Macintosh PowerPoint</Application>
  <PresentationFormat>Widescreen</PresentationFormat>
  <Paragraphs>222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Natural language processing</vt:lpstr>
      <vt:lpstr>Course outline</vt:lpstr>
      <vt:lpstr>Plan for today</vt:lpstr>
      <vt:lpstr>Some problems</vt:lpstr>
      <vt:lpstr>Some problems</vt:lpstr>
      <vt:lpstr>Main issues</vt:lpstr>
      <vt:lpstr>Language modelling</vt:lpstr>
      <vt:lpstr>Language modelling</vt:lpstr>
      <vt:lpstr>Language modelling</vt:lpstr>
      <vt:lpstr>Language modelling</vt:lpstr>
      <vt:lpstr>Who cares?</vt:lpstr>
      <vt:lpstr>Recurrent Neural Networks</vt:lpstr>
      <vt:lpstr>Recurrent Neural Networks</vt:lpstr>
      <vt:lpstr>Recurrent Neural Networks</vt:lpstr>
      <vt:lpstr>Recurrent Neural Networks</vt:lpstr>
      <vt:lpstr>Break</vt:lpstr>
      <vt:lpstr>What can RNNs do?</vt:lpstr>
      <vt:lpstr>Problems with RNNs</vt:lpstr>
      <vt:lpstr>A special kind of RNN</vt:lpstr>
      <vt:lpstr>Inside an RNN</vt:lpstr>
      <vt:lpstr>LSTMs</vt:lpstr>
      <vt:lpstr>Bi-Directional LSTMs</vt:lpstr>
      <vt:lpstr>Summary</vt:lpstr>
      <vt:lpstr>Additional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Ross Deans Kristensen-McLachlan</dc:creator>
  <cp:lastModifiedBy>Ross Deans Kristensen-McLachlan</cp:lastModifiedBy>
  <cp:revision>11</cp:revision>
  <dcterms:created xsi:type="dcterms:W3CDTF">2021-10-27T08:25:01Z</dcterms:created>
  <dcterms:modified xsi:type="dcterms:W3CDTF">2023-03-14T19:09:32Z</dcterms:modified>
</cp:coreProperties>
</file>