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7" r:id="rId3"/>
    <p:sldId id="258" r:id="rId4"/>
    <p:sldId id="259" r:id="rId5"/>
    <p:sldId id="305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7" r:id="rId21"/>
    <p:sldId id="281" r:id="rId22"/>
    <p:sldId id="280" r:id="rId23"/>
    <p:sldId id="279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6EE8-80E1-E54B-AE2D-DB7088802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37BB1-D128-044F-A0DA-5F6D6A831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2F02-7FB8-9C4E-B57E-27D4A21F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94B1E-5161-7D47-8E01-A2C72EE4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3398-15BD-B543-99EF-EAC6D133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9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D5E1-3D91-3E40-9324-2D95A0BD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0134C-F85E-4B49-B4B4-CEBB2E471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EF6D-17BD-5B4B-9F0B-73649340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2EBE-552E-B345-BBA1-C963FDE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A3E97-9061-B04E-98D2-CCF5A4D6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96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A8599-33FF-EC48-BEE0-3272AAD55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FAA72-CA3E-5947-9F2C-FA4464DF0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90C7-CB88-2241-9622-A30B657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E676-DC96-7244-A648-F2848573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AE910-3900-BD4B-8769-7CB6871A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49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4673-638E-4A4B-87C9-6CCD37BF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7902C-8925-1E47-BE8E-48F9215E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2171-4AA1-984A-A9EA-FFBB9370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63BE-7FF8-D140-BE85-EB6A040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A857-F76B-1F4A-9C4E-D84093E28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0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28F-7A38-E546-963F-1BEBE187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CC45B-2931-C148-B8CF-EF01094D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A04A-171C-B449-A0E1-FD5B09D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CEDCC-E6EF-7F4C-9BBD-F72F35AB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7B91B-BA93-4644-A867-C806B08A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0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FA6C-77E0-0146-A45D-A9BFA702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8260-B0F3-4645-BC54-D9FC07345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0C634-5756-A141-B320-DF3642E64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20BB5-EBC5-EC4A-A844-DD6F6B66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0CB5-A03E-364F-A256-0C1C5594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584C5-A05E-1B43-8779-14A3EEE4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12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7932-9490-9B46-920D-B6A7F52C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DCBC-BCF8-2845-97BB-8F0F646F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A9DC-CF04-F84F-B06B-F4E090EC7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A6A63-1F56-4445-805A-0EAAAB177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D329D-5B19-9049-AADB-6D9F50DCC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9AE9B-631A-A046-B106-C838E8A08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5CC6D-92F5-A144-916B-B11CCDAE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D59C6-6CA4-CA49-B3FE-82FB1FD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30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0F86-BD6E-1646-A3B6-F2271EDC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7C19F-FAB7-6442-A8D5-C904377E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D00BF-7B93-4A40-A2A0-07FD5477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33660-CD1B-F54B-9674-15D42871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46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01F4D-5C0C-284A-9731-FCB28EDD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DA936-A10D-C44E-A81C-D3FCE6CA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CE9A8-6657-5E44-A589-709ED645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13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D12F-8CCB-7345-8E9C-68ABDF4E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3E2D2-846E-A449-A03F-56085E8D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CAEB8-0E40-6D46-B2B6-125F16D7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25CFB-D0DD-3345-B6C0-0B400258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F8A89-87AD-F14D-A2D4-5635D8146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1E65-64E3-844A-B077-325A3716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4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E292-30A5-6A41-8412-FC281489F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7FF15-DEC1-224B-9F50-7DA77166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10A0-2416-E748-847F-6D5F8C38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5943B-7068-6D4F-8FB6-A23B139E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BE7C-2949-044A-9B35-4867A461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26826-4EB2-3048-8861-2B0A7505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7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A88F2-91B9-7E4D-BAD0-934530C6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69FE-9C70-5E41-AD56-E234433F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FFA5A-E62B-8145-A3E3-E77CB38EA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C3FB7-1002-3548-9F6B-49BEC19CF457}" type="datetimeFigureOut">
              <a:rPr lang="en-GB" smtClean="0"/>
              <a:t>23/03/2023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D627C-2B83-7E41-BA5B-C70BEA64E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03662-662A-9747-8ED6-AD835612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646B-7B08-CA48-9C53-5C0F4712A7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9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dkm@cas.a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3A68-9064-134E-8669-D62AB9CED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3435"/>
          </a:xfrm>
        </p:spPr>
        <p:txBody>
          <a:bodyPr/>
          <a:lstStyle/>
          <a:p>
            <a:r>
              <a:rPr lang="en-GB" dirty="0"/>
              <a:t>Visual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60987-4580-8843-B9ED-65753DBEC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648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Session 8: Convolutional Neural Networks</a:t>
            </a:r>
          </a:p>
          <a:p>
            <a:endParaRPr lang="en-GB" dirty="0"/>
          </a:p>
          <a:p>
            <a:r>
              <a:rPr lang="en-GB" dirty="0"/>
              <a:t>Ross Deans Kristensen-McLachlan</a:t>
            </a:r>
          </a:p>
          <a:p>
            <a:r>
              <a:rPr lang="en-GB" dirty="0">
                <a:hlinkClick r:id="rId2"/>
              </a:rPr>
              <a:t>rdkm@cas.au.dk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66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EEA7-59F8-6949-BDCA-5A522778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actually are CNNs?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A1528-DD5C-EB41-B3B4-DE2080684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CNNs consist of layers, just like other neural networks</a:t>
            </a:r>
          </a:p>
          <a:p>
            <a:endParaRPr lang="en-GB" dirty="0"/>
          </a:p>
          <a:p>
            <a:r>
              <a:rPr lang="en-GB" dirty="0"/>
              <a:t>The layers are a little bit different to what we’ve already seen</a:t>
            </a:r>
          </a:p>
          <a:p>
            <a:endParaRPr lang="en-GB" dirty="0"/>
          </a:p>
          <a:p>
            <a:r>
              <a:rPr lang="en-GB" dirty="0"/>
              <a:t>There are four main layer types</a:t>
            </a:r>
          </a:p>
          <a:p>
            <a:pPr lvl="1"/>
            <a:r>
              <a:rPr lang="en-GB" dirty="0"/>
              <a:t>Convolutional layer</a:t>
            </a:r>
          </a:p>
          <a:p>
            <a:pPr lvl="1"/>
            <a:r>
              <a:rPr lang="en-GB" dirty="0"/>
              <a:t>Pooling layer</a:t>
            </a:r>
          </a:p>
          <a:p>
            <a:pPr lvl="1"/>
            <a:r>
              <a:rPr lang="en-GB" dirty="0"/>
              <a:t>Activation layer</a:t>
            </a:r>
          </a:p>
          <a:p>
            <a:pPr lvl="1"/>
            <a:r>
              <a:rPr lang="en-GB" dirty="0"/>
              <a:t>Fully connected layer</a:t>
            </a:r>
          </a:p>
          <a:p>
            <a:pPr lvl="1"/>
            <a:endParaRPr lang="en-GB" dirty="0"/>
          </a:p>
          <a:p>
            <a:r>
              <a:rPr lang="en-GB" dirty="0"/>
              <a:t>You might not think it but </a:t>
            </a:r>
            <a:r>
              <a:rPr lang="en-GB" i="1" dirty="0"/>
              <a:t>you already know how all of this works</a:t>
            </a:r>
            <a:r>
              <a:rPr lang="en-GB" dirty="0"/>
              <a:t>!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68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layers</a:t>
            </a:r>
          </a:p>
        </p:txBody>
      </p:sp>
      <p:pic>
        <p:nvPicPr>
          <p:cNvPr id="5" name="Content Placeholder 12">
            <a:extLst>
              <a:ext uri="{FF2B5EF4-FFF2-40B4-BE49-F238E27FC236}">
                <a16:creationId xmlns:a16="http://schemas.microsoft.com/office/drawing/2014/main" id="{1040EE2A-AE90-E94F-B77B-7195FA78A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300" y="2349140"/>
            <a:ext cx="5397500" cy="29718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9A554-1D2E-1F42-A7DF-15F79389B083}"/>
              </a:ext>
            </a:extLst>
          </p:cNvPr>
          <p:cNvSpPr txBox="1"/>
          <p:nvPr/>
        </p:nvSpPr>
        <p:spPr>
          <a:xfrm>
            <a:off x="838199" y="1690688"/>
            <a:ext cx="48698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We’ve already studied convolutions when we looked at image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used predefined convolutional kernels to perform operations on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kernels perform different functions and extract different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Blurring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Edge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Put simply, we take an input layer, pass it through a convolutional kernel, and that gets fed to the next layer </a:t>
            </a:r>
          </a:p>
        </p:txBody>
      </p:sp>
    </p:spTree>
    <p:extLst>
      <p:ext uri="{BB962C8B-B14F-4D97-AF65-F5344CB8AC3E}">
        <p14:creationId xmlns:p14="http://schemas.microsoft.com/office/powerpoint/2010/main" val="240641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E293C-7434-954E-B0A3-B5FE14A9A41C}"/>
              </a:ext>
            </a:extLst>
          </p:cNvPr>
          <p:cNvSpPr txBox="1"/>
          <p:nvPr/>
        </p:nvSpPr>
        <p:spPr>
          <a:xfrm>
            <a:off x="838200" y="1690686"/>
            <a:ext cx="5257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means that CNNs are able to learn more complex kernels than the kind we are used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More complex kernels means that the extracted features are more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image to the right shows 96 kernels of shape [11, 11, 3]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 only the model learned things like vertical and horizontal edge detection, its also learned about specific regions of colour in the images</a:t>
            </a:r>
          </a:p>
          <a:p>
            <a:endParaRPr lang="en-GB" sz="2000" dirty="0"/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E59CF67-CC75-4C41-B806-64D04D2BBE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982" y="2468481"/>
            <a:ext cx="4856818" cy="192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86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Pooling layers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6C7A8-5DA3-4347-ADA6-407BBA0C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96484"/>
          </a:xfrm>
        </p:spPr>
        <p:txBody>
          <a:bodyPr>
            <a:normAutofit/>
          </a:bodyPr>
          <a:lstStyle/>
          <a:p>
            <a:r>
              <a:rPr lang="en-GB" sz="2000" dirty="0"/>
              <a:t>In order to achieve the best results, CNNs usually comprise multiple convolutional layers</a:t>
            </a:r>
          </a:p>
          <a:p>
            <a:endParaRPr lang="en-GB" sz="2000" dirty="0"/>
          </a:p>
          <a:p>
            <a:r>
              <a:rPr lang="en-GB" sz="2000" dirty="0"/>
              <a:t>In contrast to the other kinds of neural networks we’ve looked at, CNNs actually perform substantially better the deeper they become</a:t>
            </a:r>
          </a:p>
          <a:p>
            <a:endParaRPr lang="en-GB" sz="2000" dirty="0"/>
          </a:p>
          <a:p>
            <a:r>
              <a:rPr lang="en-GB" sz="2000" dirty="0"/>
              <a:t>This means that the output from the convolved layer is fed forward into another convolutional layer through an activation layer like </a:t>
            </a:r>
            <a:r>
              <a:rPr lang="en-GB" sz="2000" dirty="0" err="1"/>
              <a:t>ReLU</a:t>
            </a:r>
            <a:endParaRPr lang="en-GB" sz="2000" dirty="0"/>
          </a:p>
        </p:txBody>
      </p:sp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AF5BFBB1-C1FB-7543-81A7-0A822C74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93722"/>
            <a:ext cx="5397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8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Pooling layers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6C7A8-5DA3-4347-ADA6-407BBA0C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196484"/>
          </a:xfrm>
        </p:spPr>
        <p:txBody>
          <a:bodyPr>
            <a:normAutofit fontScale="92500" lnSpcReduction="10000"/>
          </a:bodyPr>
          <a:lstStyle/>
          <a:p>
            <a:r>
              <a:rPr lang="en-GB" sz="2000" dirty="0"/>
              <a:t>In order to extract the most information from the convolutional layer, we introduce what are called </a:t>
            </a:r>
            <a:r>
              <a:rPr lang="en-GB" sz="2000" i="1" dirty="0"/>
              <a:t>pooling layers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We </a:t>
            </a:r>
            <a:r>
              <a:rPr lang="en-GB" sz="2000" i="1" dirty="0"/>
              <a:t>pool</a:t>
            </a:r>
            <a:r>
              <a:rPr lang="en-GB" sz="2000" dirty="0"/>
              <a:t> the results of our convolutional layer together and then compress the feature space further </a:t>
            </a:r>
          </a:p>
          <a:p>
            <a:endParaRPr lang="en-GB" sz="2000" dirty="0"/>
          </a:p>
          <a:p>
            <a:r>
              <a:rPr lang="en-GB" sz="2000" dirty="0"/>
              <a:t>Common ways of doing this is to take the maximum value within a defined area; or the take the average of the whole area</a:t>
            </a:r>
          </a:p>
          <a:p>
            <a:endParaRPr lang="en-GB" sz="2000" dirty="0"/>
          </a:p>
          <a:p>
            <a:r>
              <a:rPr lang="en-GB" sz="2000" dirty="0"/>
              <a:t>These pooled layers are then fed forward into the next convolutional layer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9D3C5C9-3CE1-924E-9D03-7533800AD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12" y="2024351"/>
            <a:ext cx="4354988" cy="379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03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sample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D996D-A9D6-F447-B4FE-8DEC940B5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71" y="1825625"/>
            <a:ext cx="104700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D055D2-615B-764E-B3A6-47793B7B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FE9E51-F663-D446-83C3-082010FFF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64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B0B4-CFB2-B340-AC6C-62EF1829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Stride and padding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6FE49-ECDB-B341-80DD-FFCFFE262E59}"/>
              </a:ext>
            </a:extLst>
          </p:cNvPr>
          <p:cNvSpPr txBox="1"/>
          <p:nvPr/>
        </p:nvSpPr>
        <p:spPr>
          <a:xfrm>
            <a:off x="838200" y="1690687"/>
            <a:ext cx="5036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55456D-7350-2E4D-BDCB-923E8508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224193"/>
          </a:xfrm>
        </p:spPr>
        <p:txBody>
          <a:bodyPr>
            <a:normAutofit/>
          </a:bodyPr>
          <a:lstStyle/>
          <a:p>
            <a:r>
              <a:rPr lang="en-GB" sz="2000" dirty="0"/>
              <a:t>We’ve looked briefly at the concepts of stride and padding previously when doing image processing –we won’t dwell too much on them here</a:t>
            </a:r>
          </a:p>
          <a:p>
            <a:endParaRPr lang="en-GB" sz="2000" dirty="0"/>
          </a:p>
          <a:p>
            <a:r>
              <a:rPr lang="en-GB" sz="2000" dirty="0"/>
              <a:t>We saw how using convolutional kernels for feature extract involved moving the kernel over the image in a stepwise manner</a:t>
            </a:r>
          </a:p>
          <a:p>
            <a:endParaRPr lang="en-GB" sz="2000" dirty="0"/>
          </a:p>
          <a:p>
            <a:r>
              <a:rPr lang="en-GB" sz="2000" dirty="0"/>
              <a:t>The size of each ‘step’ is called the </a:t>
            </a:r>
            <a:r>
              <a:rPr lang="en-GB" sz="2000" i="1" dirty="0"/>
              <a:t>stride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Q: how might different </a:t>
            </a:r>
            <a:r>
              <a:rPr lang="en-GB" sz="2000"/>
              <a:t>strides affect </a:t>
            </a:r>
            <a:r>
              <a:rPr lang="en-GB" sz="2000" dirty="0"/>
              <a:t>the convolved layer?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8270A399-2878-7646-8853-D12F95BF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36" y="1499487"/>
            <a:ext cx="3651164" cy="455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47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B0B4-CFB2-B340-AC6C-62EF1829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Stride and padding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55456D-7350-2E4D-BDCB-923E8508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224193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Given the kernel size and stride that you choose, it might be that there is a conflict with the shape of your image</a:t>
            </a:r>
          </a:p>
          <a:p>
            <a:endParaRPr lang="en-GB" sz="2000" dirty="0"/>
          </a:p>
          <a:p>
            <a:r>
              <a:rPr lang="en-GB" sz="2000" dirty="0"/>
              <a:t>For example, if your kernel is odd numbers such as (3,3) and your image is even shape like (32,32) your kernel might ‘overshoot’ the end of the image </a:t>
            </a:r>
          </a:p>
          <a:p>
            <a:endParaRPr lang="en-GB" sz="2000" dirty="0"/>
          </a:p>
          <a:p>
            <a:r>
              <a:rPr lang="en-GB" sz="2000" dirty="0"/>
              <a:t>To get around this, we simply </a:t>
            </a:r>
            <a:r>
              <a:rPr lang="en-GB" sz="2000" i="1" dirty="0"/>
              <a:t>pad</a:t>
            </a:r>
            <a:r>
              <a:rPr lang="en-GB" sz="2000" dirty="0"/>
              <a:t> the image with an extra set of rows and columns, commonly just zeroes</a:t>
            </a:r>
          </a:p>
          <a:p>
            <a:endParaRPr lang="en-GB" sz="2000" dirty="0"/>
          </a:p>
          <a:p>
            <a:r>
              <a:rPr lang="en-GB" sz="2000" dirty="0"/>
              <a:t>This means that we can work with any kernel size and any stride, regardless of image shape</a:t>
            </a:r>
          </a:p>
          <a:p>
            <a:endParaRPr lang="en-GB" sz="2000" dirty="0"/>
          </a:p>
          <a:p>
            <a:r>
              <a:rPr lang="en-GB" sz="2000" dirty="0"/>
              <a:t>Q: why does it make sense to add zeroes?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1535DAB-FC55-2F4F-8EB0-2E16F2D0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563" y="2150832"/>
            <a:ext cx="3736686" cy="3247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46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B0B4-CFB2-B340-AC6C-62EF1829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Fully-connected layers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55456D-7350-2E4D-BDCB-923E8508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1145" cy="4224193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The input data works through number of convolutional layers, activation layers, and pooling layers</a:t>
            </a:r>
          </a:p>
          <a:p>
            <a:pPr lvl="1"/>
            <a:r>
              <a:rPr lang="en-GB" sz="1600" dirty="0"/>
              <a:t>CNNs can be arbitrarily deep!</a:t>
            </a:r>
          </a:p>
          <a:p>
            <a:pPr lvl="1"/>
            <a:endParaRPr lang="en-GB" sz="1600" dirty="0"/>
          </a:p>
          <a:p>
            <a:r>
              <a:rPr lang="en-GB" sz="2000" dirty="0"/>
              <a:t>The end results CNN has learned a number of dense, highly informative feature kernels</a:t>
            </a:r>
          </a:p>
          <a:p>
            <a:endParaRPr lang="en-GB" sz="2000" dirty="0"/>
          </a:p>
          <a:p>
            <a:r>
              <a:rPr lang="en-GB" sz="2000" dirty="0"/>
              <a:t>If we have a classification task, our final step is to </a:t>
            </a:r>
            <a:r>
              <a:rPr lang="en-GB" sz="2000" i="1" dirty="0"/>
              <a:t>flatten</a:t>
            </a:r>
            <a:r>
              <a:rPr lang="en-GB" sz="2000" dirty="0"/>
              <a:t> the final pooling layer and use that as the input for a </a:t>
            </a:r>
            <a:r>
              <a:rPr lang="en-GB" sz="2000" i="1" dirty="0"/>
              <a:t>fully-connected, feed-forward neural network</a:t>
            </a:r>
          </a:p>
          <a:p>
            <a:endParaRPr lang="en-GB" sz="2000" i="1" dirty="0"/>
          </a:p>
          <a:p>
            <a:r>
              <a:rPr lang="en-GB" sz="2000" dirty="0"/>
              <a:t>CNNs are therefore used to perform complex, unsupervised feature extraction on image data – but the final classification layer remains familiar!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527C15C4-2B1B-A24F-8DCE-03300ABA6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345" y="2423292"/>
            <a:ext cx="4815381" cy="2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7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25-B40C-E847-ADC3-A24B90F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1BA6-9914-1142-A9E9-5EF5ED7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69"/>
            <a:ext cx="5065643" cy="42288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1. Introducing Visual Analytics</a:t>
            </a:r>
            <a:endParaRPr lang="en-GB" dirty="0">
              <a:cs typeface="Calibri"/>
            </a:endParaRPr>
          </a:p>
          <a:p>
            <a:r>
              <a:rPr lang="en-GB" dirty="0"/>
              <a:t>2. Basic image processing</a:t>
            </a:r>
            <a:endParaRPr lang="en-GB" dirty="0">
              <a:cs typeface="Calibri"/>
            </a:endParaRPr>
          </a:p>
          <a:p>
            <a:r>
              <a:rPr lang="en-GB" dirty="0"/>
              <a:t>3. More image processing</a:t>
            </a:r>
            <a:endParaRPr lang="en-GB" dirty="0">
              <a:cs typeface="Calibri"/>
            </a:endParaRPr>
          </a:p>
          <a:p>
            <a:r>
              <a:rPr lang="en-GB" dirty="0"/>
              <a:t>4. Convolutional kernels</a:t>
            </a:r>
            <a:endParaRPr lang="en-GB" dirty="0">
              <a:cs typeface="Calibri"/>
            </a:endParaRPr>
          </a:p>
          <a:p>
            <a:r>
              <a:rPr lang="en-GB" dirty="0"/>
              <a:t>5. Image classification 1</a:t>
            </a:r>
            <a:endParaRPr lang="en-GB" dirty="0">
              <a:cs typeface="Calibri"/>
            </a:endParaRPr>
          </a:p>
          <a:p>
            <a:r>
              <a:rPr lang="en-GB" dirty="0"/>
              <a:t>6. Image classification 2</a:t>
            </a:r>
            <a:endParaRPr lang="en-GB" dirty="0">
              <a:cs typeface="Calibri"/>
            </a:endParaRP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A1B5A-288C-A147-A8E0-CB44031719CC}"/>
              </a:ext>
            </a:extLst>
          </p:cNvPr>
          <p:cNvSpPr txBox="1">
            <a:spLocks/>
          </p:cNvSpPr>
          <p:nvPr/>
        </p:nvSpPr>
        <p:spPr>
          <a:xfrm>
            <a:off x="6096000" y="1948069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68B15-EA67-4048-87F9-A9C6982B5E69}"/>
              </a:ext>
            </a:extLst>
          </p:cNvPr>
          <p:cNvSpPr txBox="1">
            <a:spLocks/>
          </p:cNvSpPr>
          <p:nvPr/>
        </p:nvSpPr>
        <p:spPr>
          <a:xfrm>
            <a:off x="6095999" y="1948068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7. From shallow to deep learning</a:t>
            </a:r>
          </a:p>
          <a:p>
            <a:r>
              <a:rPr lang="en-GB" b="1" dirty="0"/>
              <a:t>8. Convolutional neural networks</a:t>
            </a:r>
          </a:p>
          <a:p>
            <a:r>
              <a:rPr lang="en-GB" dirty="0"/>
              <a:t>9. Pretrained CNNs and transfer learning</a:t>
            </a:r>
          </a:p>
          <a:p>
            <a:r>
              <a:rPr lang="en-GB" dirty="0"/>
              <a:t>10. Image embeddings</a:t>
            </a:r>
          </a:p>
          <a:p>
            <a:r>
              <a:rPr lang="en-GB" dirty="0"/>
              <a:t>11. Project presentations</a:t>
            </a:r>
          </a:p>
          <a:p>
            <a:r>
              <a:rPr lang="en-GB" dirty="0"/>
              <a:t>12. Text-to-image models</a:t>
            </a:r>
          </a:p>
          <a:p>
            <a:r>
              <a:rPr lang="en-GB" dirty="0"/>
              <a:t>13.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64535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6D996D-A9D6-F447-B4FE-8DEC940B57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71" y="1825625"/>
            <a:ext cx="104700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1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68F45E0-8043-8146-A72B-A00E4E3263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3" y="1690688"/>
            <a:ext cx="10804901" cy="41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14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EF20-1645-B942-A0D5-4690C9B9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4DE8-30C7-C44D-A959-F28CECCF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Convolutional neural networks can take image data as an input layer without the need for flattening into a greyscale colour space</a:t>
            </a:r>
          </a:p>
          <a:p>
            <a:endParaRPr lang="en-GB" dirty="0"/>
          </a:p>
          <a:p>
            <a:r>
              <a:rPr lang="en-GB" dirty="0"/>
              <a:t>This means they can learn features that are more appropriate to the study of image data</a:t>
            </a:r>
          </a:p>
          <a:p>
            <a:endParaRPr lang="en-GB" dirty="0"/>
          </a:p>
          <a:p>
            <a:r>
              <a:rPr lang="en-GB" dirty="0"/>
              <a:t>CNNS sound complicated and their architecture can end up be quite baroque</a:t>
            </a:r>
          </a:p>
          <a:p>
            <a:endParaRPr lang="en-GB" dirty="0"/>
          </a:p>
          <a:p>
            <a:r>
              <a:rPr lang="en-GB" dirty="0"/>
              <a:t>At root, though, a CNN is a just a stack of layers each of which has a slightly different function</a:t>
            </a:r>
          </a:p>
          <a:p>
            <a:endParaRPr lang="en-GB" dirty="0"/>
          </a:p>
          <a:p>
            <a:r>
              <a:rPr lang="en-GB" dirty="0"/>
              <a:t>Before today, you already knew how each of these layers works in principle!</a:t>
            </a:r>
          </a:p>
        </p:txBody>
      </p:sp>
    </p:spTree>
    <p:extLst>
      <p:ext uri="{BB962C8B-B14F-4D97-AF65-F5344CB8AC3E}">
        <p14:creationId xmlns:p14="http://schemas.microsoft.com/office/powerpoint/2010/main" val="17357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EF935-3FA8-B149-B738-819346B2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2A47F-A437-0F46-BF48-F33F001DB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head over to </a:t>
            </a:r>
            <a:r>
              <a:rPr lang="en-GB"/>
              <a:t>UCloud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32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5EA5-96D8-B842-BCEC-8606853F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General catch-up (&amp; mid-term evaluation)</a:t>
            </a:r>
          </a:p>
          <a:p>
            <a:endParaRPr lang="en-GB" dirty="0"/>
          </a:p>
          <a:p>
            <a:r>
              <a:rPr lang="en-GB" dirty="0"/>
              <a:t>1. Convolutional Neural Networks</a:t>
            </a:r>
          </a:p>
          <a:p>
            <a:pPr lvl="1"/>
            <a:r>
              <a:rPr lang="en-GB" dirty="0"/>
              <a:t>Convolutions</a:t>
            </a:r>
          </a:p>
          <a:p>
            <a:pPr lvl="1"/>
            <a:r>
              <a:rPr lang="en-GB" dirty="0"/>
              <a:t>Pooling</a:t>
            </a:r>
          </a:p>
          <a:p>
            <a:pPr lvl="1"/>
            <a:r>
              <a:rPr lang="en-GB" dirty="0"/>
              <a:t>Padding and stride</a:t>
            </a:r>
          </a:p>
          <a:p>
            <a:pPr lvl="1"/>
            <a:endParaRPr lang="en-GB" dirty="0"/>
          </a:p>
          <a:p>
            <a:r>
              <a:rPr lang="en-GB" dirty="0"/>
              <a:t>2. Code-along session</a:t>
            </a:r>
          </a:p>
          <a:p>
            <a:pPr lvl="1"/>
            <a:r>
              <a:rPr lang="en-GB" dirty="0"/>
              <a:t>CNNs for image classification</a:t>
            </a:r>
          </a:p>
          <a:p>
            <a:pPr lvl="1"/>
            <a:r>
              <a:rPr lang="en-GB" dirty="0"/>
              <a:t>Beginning the assignment</a:t>
            </a:r>
          </a:p>
        </p:txBody>
      </p:sp>
    </p:spTree>
    <p:extLst>
      <p:ext uri="{BB962C8B-B14F-4D97-AF65-F5344CB8AC3E}">
        <p14:creationId xmlns:p14="http://schemas.microsoft.com/office/powerpoint/2010/main" val="5024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Midterm feedback: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929-B8F4-C843-9498-A6EC9216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Pros</a:t>
            </a:r>
            <a:endParaRPr lang="en-GB" dirty="0"/>
          </a:p>
          <a:p>
            <a:r>
              <a:rPr lang="en-GB" dirty="0"/>
              <a:t>Focusing on Python scripting is difficult but rewarding</a:t>
            </a:r>
          </a:p>
          <a:p>
            <a:r>
              <a:rPr lang="en-GB" dirty="0"/>
              <a:t>Code along sessions are the most helpful part of the course</a:t>
            </a:r>
          </a:p>
          <a:p>
            <a:r>
              <a:rPr lang="en-GB" dirty="0"/>
              <a:t>People seem generally happy with the structure and content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88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Midterm feedback: The not-so-good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929-B8F4-C843-9498-A6EC9216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Often difficult to follow where things are</a:t>
            </a:r>
          </a:p>
          <a:p>
            <a:pPr lvl="1"/>
            <a:r>
              <a:rPr lang="en-GB" dirty="0"/>
              <a:t>Slides on Brightspace</a:t>
            </a:r>
          </a:p>
          <a:p>
            <a:pPr lvl="1"/>
            <a:r>
              <a:rPr lang="en-GB" dirty="0"/>
              <a:t>Comms on Slack</a:t>
            </a:r>
          </a:p>
          <a:p>
            <a:pPr lvl="1"/>
            <a:r>
              <a:rPr lang="en-GB" dirty="0"/>
              <a:t>Lesson plans on Github</a:t>
            </a:r>
          </a:p>
          <a:p>
            <a:pPr lvl="1"/>
            <a:r>
              <a:rPr lang="en-GB" dirty="0"/>
              <a:t>Assignments on Github classrooms</a:t>
            </a:r>
          </a:p>
          <a:p>
            <a:pPr lvl="1"/>
            <a:endParaRPr lang="en-GB" dirty="0"/>
          </a:p>
          <a:p>
            <a:r>
              <a:rPr lang="en-GB" dirty="0"/>
              <a:t>Class is challenging, both theory and practice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763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neural networks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AAF9163-294D-594D-9DC0-897C7A523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419" y="2109256"/>
            <a:ext cx="4815381" cy="26394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E0427-8BBC-BE4B-9F09-97AB44BD42FA}"/>
              </a:ext>
            </a:extLst>
          </p:cNvPr>
          <p:cNvSpPr txBox="1"/>
          <p:nvPr/>
        </p:nvSpPr>
        <p:spPr>
          <a:xfrm>
            <a:off x="838200" y="1690687"/>
            <a:ext cx="51839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So far we’ve been working with fairly simple feed-forward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We’ve seen that these networks take an input layer and pass it through a series of hidden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model uses backpropagation of errors to minimise loss in the network, learning weights as it goes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These weights allow us to map the input layer onto our output (prediction) layer in a non-linear way</a:t>
            </a:r>
          </a:p>
        </p:txBody>
      </p:sp>
    </p:spTree>
    <p:extLst>
      <p:ext uri="{BB962C8B-B14F-4D97-AF65-F5344CB8AC3E}">
        <p14:creationId xmlns:p14="http://schemas.microsoft.com/office/powerpoint/2010/main" val="242981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neural networks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AAF9163-294D-594D-9DC0-897C7A523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419" y="2109256"/>
            <a:ext cx="4815381" cy="263948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E0427-8BBC-BE4B-9F09-97AB44BD42FA}"/>
              </a:ext>
            </a:extLst>
          </p:cNvPr>
          <p:cNvSpPr txBox="1"/>
          <p:nvPr/>
        </p:nvSpPr>
        <p:spPr>
          <a:xfrm>
            <a:off x="838200" y="1690687"/>
            <a:ext cx="51839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These models can be unreasonably effective – we saw accuracies of around 98% on MNIST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However, in terms of image data, MNIST is pretty simple – uniform size and only 1 colour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This means that the images can be flattened and used as the input layer of a neural network with no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Why might this be a problem when we come to work with ‘real’ image data?</a:t>
            </a:r>
          </a:p>
        </p:txBody>
      </p:sp>
    </p:spTree>
    <p:extLst>
      <p:ext uri="{BB962C8B-B14F-4D97-AF65-F5344CB8AC3E}">
        <p14:creationId xmlns:p14="http://schemas.microsoft.com/office/powerpoint/2010/main" val="10575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neural networks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6D7DBF-B351-E842-9235-C92BBFA8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7"/>
            <a:ext cx="5257800" cy="447040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Colour images do not have only 1 ‘dimension’</a:t>
            </a:r>
          </a:p>
          <a:p>
            <a:endParaRPr lang="en-GB" sz="2000" dirty="0"/>
          </a:p>
          <a:p>
            <a:r>
              <a:rPr lang="en-GB" sz="2000" dirty="0"/>
              <a:t>Instead, we have multiple colour channels, each of which encodes information</a:t>
            </a:r>
          </a:p>
          <a:p>
            <a:endParaRPr lang="en-GB" sz="2000" dirty="0"/>
          </a:p>
          <a:p>
            <a:r>
              <a:rPr lang="en-GB" sz="2000" dirty="0"/>
              <a:t>We </a:t>
            </a:r>
            <a:r>
              <a:rPr lang="en-GB" sz="2000" i="1" dirty="0"/>
              <a:t>can</a:t>
            </a:r>
            <a:r>
              <a:rPr lang="en-GB" sz="2000" dirty="0"/>
              <a:t> flatten these channels into a single greyscale colour space – think back to how we did this with histograms, for example</a:t>
            </a:r>
          </a:p>
          <a:p>
            <a:endParaRPr lang="en-GB" sz="2000" dirty="0"/>
          </a:p>
          <a:p>
            <a:r>
              <a:rPr lang="en-GB" sz="2000" dirty="0"/>
              <a:t>However, doing so necessarily results in some kind of information loss</a:t>
            </a:r>
          </a:p>
          <a:p>
            <a:endParaRPr lang="en-GB" sz="2000" dirty="0"/>
          </a:p>
          <a:p>
            <a:r>
              <a:rPr lang="en-GB" sz="2000" dirty="0"/>
              <a:t>Ideally, what we want is a deep learning model which can take into account the fact the image data has three colour channels, each of which is meaningful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E15085-C244-3142-A927-6021E3A2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64" y="1640897"/>
            <a:ext cx="4660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7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Convolutional neural networks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A6D7DBF-B351-E842-9235-C92BBFA8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897"/>
            <a:ext cx="5257800" cy="4470400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/>
              <a:t>CNNs do exactly this!</a:t>
            </a:r>
          </a:p>
          <a:p>
            <a:endParaRPr lang="en-GB" sz="2000" dirty="0"/>
          </a:p>
          <a:p>
            <a:r>
              <a:rPr lang="en-GB" sz="2000" dirty="0"/>
              <a:t>CNNS can be designed to take advantage of the fact that the data consists of images</a:t>
            </a:r>
          </a:p>
          <a:p>
            <a:endParaRPr lang="en-GB" sz="2000" dirty="0"/>
          </a:p>
          <a:p>
            <a:r>
              <a:rPr lang="en-GB" sz="2000" dirty="0"/>
              <a:t>The architecture can then be constrained in more sensible ways</a:t>
            </a:r>
          </a:p>
          <a:p>
            <a:endParaRPr lang="en-GB" sz="2000" dirty="0"/>
          </a:p>
          <a:p>
            <a:r>
              <a:rPr lang="en-GB" sz="2000" dirty="0"/>
              <a:t>A </a:t>
            </a:r>
            <a:r>
              <a:rPr lang="en-GB" sz="2000" dirty="0" err="1"/>
              <a:t>ConvNet</a:t>
            </a:r>
            <a:r>
              <a:rPr lang="en-GB" sz="2000" dirty="0"/>
              <a:t> arranges its neurons in three dimensions (width, height, depth)</a:t>
            </a:r>
          </a:p>
          <a:p>
            <a:pPr lvl="1"/>
            <a:r>
              <a:rPr lang="en-GB" sz="1600" dirty="0"/>
              <a:t>Hence a </a:t>
            </a:r>
            <a:r>
              <a:rPr lang="en-GB" sz="1600" i="1" dirty="0"/>
              <a:t>tensor</a:t>
            </a:r>
            <a:r>
              <a:rPr lang="en-GB" sz="1600" dirty="0"/>
              <a:t> of weights</a:t>
            </a:r>
          </a:p>
          <a:p>
            <a:endParaRPr lang="en-GB" sz="2000" dirty="0"/>
          </a:p>
          <a:p>
            <a:r>
              <a:rPr lang="en-GB" sz="2000" dirty="0"/>
              <a:t>Every layer of a </a:t>
            </a:r>
            <a:r>
              <a:rPr lang="en-GB" sz="2000" dirty="0" err="1"/>
              <a:t>ConvNet</a:t>
            </a:r>
            <a:r>
              <a:rPr lang="en-GB" sz="2000" dirty="0"/>
              <a:t> transforms the 3D input volume to a 3D output volume of neuron activations.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40F7-8AD0-1640-99E5-3D163D34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3315"/>
            <a:ext cx="549492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1198</Words>
  <Application>Microsoft Macintosh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Visual Analytics</vt:lpstr>
      <vt:lpstr>Course outline</vt:lpstr>
      <vt:lpstr>Plan for today</vt:lpstr>
      <vt:lpstr>Midterm feedback: The good</vt:lpstr>
      <vt:lpstr>Midterm feedback: The not-so-good</vt:lpstr>
      <vt:lpstr>More on neural networks</vt:lpstr>
      <vt:lpstr>More on neural networks</vt:lpstr>
      <vt:lpstr>More on neural networks</vt:lpstr>
      <vt:lpstr>Convolutional neural networks</vt:lpstr>
      <vt:lpstr>What actually are CNNs?</vt:lpstr>
      <vt:lpstr>Convolutional layers</vt:lpstr>
      <vt:lpstr>Convolutional layers</vt:lpstr>
      <vt:lpstr>Pooling layers</vt:lpstr>
      <vt:lpstr>Pooling layers</vt:lpstr>
      <vt:lpstr>A sample architecture</vt:lpstr>
      <vt:lpstr>Break</vt:lpstr>
      <vt:lpstr>Stride and padding</vt:lpstr>
      <vt:lpstr>Stride and padding</vt:lpstr>
      <vt:lpstr>Fully-connected layers</vt:lpstr>
      <vt:lpstr>Putting it all together</vt:lpstr>
      <vt:lpstr>Putting it all together</vt:lpstr>
      <vt:lpstr>Summary</vt:lpstr>
      <vt:lpstr>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</dc:title>
  <dc:creator>Ross Deans Kristensen-McLachlan</dc:creator>
  <cp:lastModifiedBy>Ross Deans Kristensen-McLachlan</cp:lastModifiedBy>
  <cp:revision>19</cp:revision>
  <dcterms:created xsi:type="dcterms:W3CDTF">2021-04-08T09:17:16Z</dcterms:created>
  <dcterms:modified xsi:type="dcterms:W3CDTF">2023-03-23T14:11:22Z</dcterms:modified>
</cp:coreProperties>
</file>