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60"/>
  </p:normalViewPr>
  <p:slideViewPr>
    <p:cSldViewPr snapToGrid="0">
      <p:cViewPr varScale="1">
        <p:scale>
          <a:sx n="25" d="100"/>
          <a:sy n="25" d="100"/>
        </p:scale>
        <p:origin x="392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8/2/2023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8/2/2023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8/2/2023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8/2/2023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8/2/2023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6663427"/>
          </a:xfrm>
          <a:prstGeom prst="rect">
            <a:avLst/>
          </a:prstGeom>
          <a:solidFill>
            <a:schemeClr val="tx2"/>
          </a:solidFill>
        </p:spPr>
        <p:txBody>
          <a:bodyPr wrap="square" rtlCol="0">
            <a:spAutoFit/>
          </a:bodyPr>
          <a:lstStyle/>
          <a:p>
            <a:pPr algn="ctr"/>
            <a:r>
              <a:rPr lang="en-US" sz="9600" b="1" kern="0" spc="-100" dirty="0">
                <a:solidFill>
                  <a:schemeClr val="bg1"/>
                </a:solidFill>
              </a:rPr>
              <a:t>Confinement of Fusion </a:t>
            </a:r>
            <a:r>
              <a:rPr lang="el-GR" sz="9600" b="1" kern="0" spc="-100" dirty="0">
                <a:solidFill>
                  <a:schemeClr val="bg1"/>
                </a:solidFill>
              </a:rPr>
              <a:t>α</a:t>
            </a:r>
            <a:r>
              <a:rPr lang="en-US" sz="9600" b="1" kern="0" spc="-100" dirty="0">
                <a:solidFill>
                  <a:schemeClr val="bg1"/>
                </a:solidFill>
              </a:rPr>
              <a:t>-Particles and </a:t>
            </a:r>
            <a:r>
              <a:rPr lang="en-US" sz="9600" b="1" kern="0" spc="-100" dirty="0" err="1">
                <a:solidFill>
                  <a:schemeClr val="bg1"/>
                </a:solidFill>
              </a:rPr>
              <a:t>Alfv</a:t>
            </a:r>
            <a:r>
              <a:rPr lang="az-Cyrl-AZ" sz="9600" b="1" kern="0" spc="-100" dirty="0">
                <a:solidFill>
                  <a:schemeClr val="bg1"/>
                </a:solidFill>
              </a:rPr>
              <a:t>ѐ</a:t>
            </a:r>
            <a:r>
              <a:rPr lang="en-GB" sz="9600" b="1" kern="0" spc="-100" dirty="0">
                <a:solidFill>
                  <a:schemeClr val="bg1"/>
                </a:solidFill>
              </a:rPr>
              <a:t>n </a:t>
            </a:r>
            <a:r>
              <a:rPr lang="en-US" sz="9600" b="1" kern="0" spc="-100" dirty="0">
                <a:solidFill>
                  <a:schemeClr val="bg1"/>
                </a:solidFill>
              </a:rPr>
              <a:t>Eigenmode Stability in STEP</a:t>
            </a:r>
          </a:p>
          <a:p>
            <a:pPr algn="ctr"/>
            <a:r>
              <a:rPr lang="en-US" sz="6000" kern="0" spc="-100" dirty="0">
                <a:solidFill>
                  <a:schemeClr val="bg1"/>
                </a:solidFill>
              </a:rPr>
              <a:t>Name of Author(s)</a:t>
            </a:r>
          </a:p>
          <a:p>
            <a:pPr algn="ctr"/>
            <a:r>
              <a:rPr lang="en-US" sz="6000" kern="0" spc="-100" dirty="0">
                <a:solidFill>
                  <a:schemeClr val="bg1"/>
                </a:solidFill>
              </a:rPr>
              <a:t>Name of Author(s)</a:t>
            </a:r>
          </a:p>
          <a:p>
            <a:pPr algn="ctr"/>
            <a:r>
              <a:rPr lang="en-US" sz="6000" kern="0" spc="-100" dirty="0">
                <a:solidFill>
                  <a:schemeClr val="bg1"/>
                </a:solidFill>
              </a:rPr>
              <a:t>Department Name and/or Institution </a:t>
            </a:r>
            <a:r>
              <a:rPr lang="en-US" sz="6000" dirty="0">
                <a:solidFill>
                  <a:schemeClr val="bg1"/>
                </a:solidFill>
              </a:rPr>
              <a:t>Name</a:t>
            </a:r>
          </a:p>
          <a:p>
            <a:pPr algn="ctr">
              <a:lnSpc>
                <a:spcPts val="6914"/>
              </a:lnSpc>
            </a:pPr>
            <a:r>
              <a:rPr lang="en-US" sz="5400" dirty="0">
                <a:solidFill>
                  <a:schemeClr val="bg1"/>
                </a:solidFill>
              </a:rPr>
              <a:t>your-email@email.com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a:latin typeface="+mn-lt"/>
                <a:ea typeface="ＭＳ Ｐゴシック" charset="-128"/>
              </a:rPr>
              <a:t>TITLE ONE</a:t>
            </a:r>
          </a:p>
          <a:p>
            <a:pPr>
              <a:lnSpc>
                <a:spcPct val="125000"/>
              </a:lnSpc>
            </a:pPr>
            <a:r>
              <a:rPr lang="en-US" altLang="ja-JP" sz="3600" dirty="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a:latin typeface="+mn-lt"/>
                <a:ea typeface="ＭＳ Ｐゴシック" charset="-128"/>
              </a:rPr>
              <a:t>TITLE TWO</a:t>
            </a:r>
          </a:p>
          <a:p>
            <a:pPr lvl="0">
              <a:lnSpc>
                <a:spcPct val="125000"/>
              </a:lnSpc>
            </a:pPr>
            <a:r>
              <a:rPr lang="en-US" altLang="ja-JP" sz="3600" dirty="0">
                <a:solidFill>
                  <a:prstClr val="black"/>
                </a:solidFill>
                <a:latin typeface="Calibri" panose="020F0502020204030204"/>
                <a:ea typeface="ＭＳ Ｐゴシック" charset="-128"/>
              </a:rPr>
              <a:t>Bear in mind and try to generate linkages between your outcome and three objective of the Symposium. </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If you have any question regarding the Session, please contact Wedge Owner indicated in [ANNEX 2].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adjust size of these text boxes as needed. You may also change layout/colors/titles to best fit your paper.</a:t>
            </a: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a:solidFill>
                  <a:schemeClr val="tx1">
                    <a:lumMod val="75000"/>
                    <a:lumOff val="25000"/>
                  </a:schemeClr>
                </a:solidFill>
                <a:latin typeface="+mn-lt"/>
                <a:ea typeface="ＭＳ Ｐゴシック" charset="-128"/>
              </a:rPr>
              <a:t>TITLE ONE</a:t>
            </a:r>
          </a:p>
          <a:p>
            <a:pPr marL="0" indent="0" algn="just">
              <a:lnSpc>
                <a:spcPct val="120000"/>
              </a:lnSpc>
            </a:pPr>
            <a:r>
              <a:rPr lang="en-AU" sz="3600" dirty="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a:solidFill>
                  <a:schemeClr val="tx1">
                    <a:lumMod val="75000"/>
                    <a:lumOff val="25000"/>
                  </a:schemeClr>
                </a:solidFill>
                <a:latin typeface="+mn-lt"/>
                <a:ea typeface="ＭＳ Ｐゴシック" charset="-128"/>
              </a:rPr>
              <a:t>TITLE TWO</a:t>
            </a:r>
          </a:p>
          <a:p>
            <a:pPr marL="0" indent="0" algn="just">
              <a:lnSpc>
                <a:spcPct val="120000"/>
              </a:lnSpc>
            </a:pPr>
            <a:r>
              <a:rPr lang="en-US" altLang="ja-JP" sz="3600" dirty="0">
                <a:solidFill>
                  <a:schemeClr val="tx1">
                    <a:lumMod val="75000"/>
                    <a:lumOff val="25000"/>
                  </a:schemeClr>
                </a:solidFill>
                <a:latin typeface="+mn-lt"/>
                <a:ea typeface="ＭＳ Ｐゴシック" charset="-128"/>
              </a:rPr>
              <a:t>Using graphs/figures are recommended to provide information visually. Authors are responsible for ensuring that nothing in their papers infringes any existing copyright. Make sure to label the graph/figures clearly, and indicate source as necessary.</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algn="just">
              <a:lnSpc>
                <a:spcPct val="120000"/>
              </a:lnSpc>
            </a:pPr>
            <a:r>
              <a:rPr lang="en-US" altLang="ja-JP" sz="3600" b="1" dirty="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a:t>Title of the graphs/figures</a:t>
            </a:r>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Draw conclusion which orient towards “objective” of your assigned Session/Wedge.</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Raise conclusion or suggestion to “Key Challenges” identified for the Session.</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Note this conclusion will be base of further discussion for the Session. </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982822290"/>
              </p:ext>
            </p:extLst>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a:t>Title of the graphs/figures</a:t>
            </a:r>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a:t>Title of the graphs/figures</a:t>
            </a:r>
          </a:p>
        </p:txBody>
      </p:sp>
      <p:sp>
        <p:nvSpPr>
          <p:cNvPr id="2" name="Rectangle 1"/>
          <p:cNvSpPr/>
          <p:nvPr/>
        </p:nvSpPr>
        <p:spPr>
          <a:xfrm>
            <a:off x="1655546" y="5788868"/>
            <a:ext cx="26773420" cy="1200329"/>
          </a:xfrm>
          <a:prstGeom prst="rect">
            <a:avLst/>
          </a:prstGeom>
        </p:spPr>
        <p:txBody>
          <a:bodyPr wrap="none">
            <a:spAutoFit/>
          </a:bodyPr>
          <a:lstStyle/>
          <a:p>
            <a:r>
              <a:rPr lang="en-GB" sz="7200" b="1" dirty="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 xxx </a:t>
            </a: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3331785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558321CBD14A40ADC97F4E1EC88580" ma:contentTypeVersion="16" ma:contentTypeDescription="Create a new document." ma:contentTypeScope="" ma:versionID="7f10ada2703ab5a87e36b2d3130c569b">
  <xsd:schema xmlns:xsd="http://www.w3.org/2001/XMLSchema" xmlns:xs="http://www.w3.org/2001/XMLSchema" xmlns:p="http://schemas.microsoft.com/office/2006/metadata/properties" xmlns:ns3="e1e2823e-0627-4f7b-8512-977cf2b75da5" xmlns:ns4="841e8680-4293-4076-bfcf-f9a2b2231bdd" targetNamespace="http://schemas.microsoft.com/office/2006/metadata/properties" ma:root="true" ma:fieldsID="88152dd14bd4b30630478ce455527e6b" ns3:_="" ns4:_="">
    <xsd:import namespace="e1e2823e-0627-4f7b-8512-977cf2b75da5"/>
    <xsd:import namespace="841e8680-4293-4076-bfcf-f9a2b2231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2823e-0627-4f7b-8512-977cf2b75d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8680-4293-4076-bfcf-f9a2b2231b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41e8680-4293-4076-bfcf-f9a2b2231bdd" xsi:nil="true"/>
  </documentManagement>
</p:properties>
</file>

<file path=customXml/itemProps1.xml><?xml version="1.0" encoding="utf-8"?>
<ds:datastoreItem xmlns:ds="http://schemas.openxmlformats.org/officeDocument/2006/customXml" ds:itemID="{DF826009-A018-4ABA-BD27-B3B4148E8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2823e-0627-4f7b-8512-977cf2b75da5"/>
    <ds:schemaRef ds:uri="841e8680-4293-4076-bfcf-f9a2b2231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A871C-37EA-4583-ADDD-341591657930}">
  <ds:schemaRefs>
    <ds:schemaRef ds:uri="http://schemas.microsoft.com/sharepoint/v3/contenttype/forms"/>
  </ds:schemaRefs>
</ds:datastoreItem>
</file>

<file path=customXml/itemProps3.xml><?xml version="1.0" encoding="utf-8"?>
<ds:datastoreItem xmlns:ds="http://schemas.openxmlformats.org/officeDocument/2006/customXml" ds:itemID="{C3FEF923-5265-4CF9-82A3-3E5F50E7A64D}">
  <ds:schemaRefs>
    <ds:schemaRef ds:uri="e1e2823e-0627-4f7b-8512-977cf2b75da5"/>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41e8680-4293-4076-bfcf-f9a2b2231bdd"/>
    <ds:schemaRef ds:uri="http://purl.org/dc/term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895</TotalTime>
  <Words>686</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Prokopyszyn, Alex</cp:lastModifiedBy>
  <cp:revision>134</cp:revision>
  <dcterms:created xsi:type="dcterms:W3CDTF">2018-07-03T09:22:24Z</dcterms:created>
  <dcterms:modified xsi:type="dcterms:W3CDTF">2023-08-02T13:14:29Z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759de7-3255-46b5-8dfe-736652f9c6c1_Enabled">
    <vt:lpwstr>true</vt:lpwstr>
  </property>
  <property fmtid="{D5CDD505-2E9C-101B-9397-08002B2CF9AE}" pid="3" name="MSIP_Label_22759de7-3255-46b5-8dfe-736652f9c6c1_SetDate">
    <vt:lpwstr>2023-08-02T13:09:49Z</vt:lpwstr>
  </property>
  <property fmtid="{D5CDD505-2E9C-101B-9397-08002B2CF9AE}" pid="4" name="MSIP_Label_22759de7-3255-46b5-8dfe-736652f9c6c1_Method">
    <vt:lpwstr>Standard</vt:lpwstr>
  </property>
  <property fmtid="{D5CDD505-2E9C-101B-9397-08002B2CF9AE}" pid="5" name="MSIP_Label_22759de7-3255-46b5-8dfe-736652f9c6c1_Name">
    <vt:lpwstr>22759de7-3255-46b5-8dfe-736652f9c6c1</vt:lpwstr>
  </property>
  <property fmtid="{D5CDD505-2E9C-101B-9397-08002B2CF9AE}" pid="6" name="MSIP_Label_22759de7-3255-46b5-8dfe-736652f9c6c1_SiteId">
    <vt:lpwstr>c6ac664b-ae27-4d5d-b4e6-bb5717196fc7</vt:lpwstr>
  </property>
  <property fmtid="{D5CDD505-2E9C-101B-9397-08002B2CF9AE}" pid="7" name="MSIP_Label_22759de7-3255-46b5-8dfe-736652f9c6c1_ActionId">
    <vt:lpwstr>76f0a620-030d-43c8-baad-4c271c9893b7</vt:lpwstr>
  </property>
  <property fmtid="{D5CDD505-2E9C-101B-9397-08002B2CF9AE}" pid="8" name="MSIP_Label_22759de7-3255-46b5-8dfe-736652f9c6c1_ContentBits">
    <vt:lpwstr>0</vt:lpwstr>
  </property>
  <property fmtid="{D5CDD505-2E9C-101B-9397-08002B2CF9AE}" pid="9" name="ContentTypeId">
    <vt:lpwstr>0x010100D8558321CBD14A40ADC97F4E1EC88580</vt:lpwstr>
  </property>
</Properties>
</file>