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 id="257" r:id="rId6"/>
    <p:sldId id="258" r:id="rId7"/>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04DB85-465C-4B22-A286-21CD5F49ECB3}" v="58" dt="2023-09-05T10:45:00.5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357" autoAdjust="0"/>
  </p:normalViewPr>
  <p:slideViewPr>
    <p:cSldViewPr snapToGrid="0">
      <p:cViewPr>
        <p:scale>
          <a:sx n="25" d="100"/>
          <a:sy n="25" d="100"/>
        </p:scale>
        <p:origin x="2388" y="84"/>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kopyszyn, Alex" userId="4005ad8b-e7e9-405c-9b46-a44bb2807aac" providerId="ADAL" clId="{6604DB85-465C-4B22-A286-21CD5F49ECB3}"/>
    <pc:docChg chg="undo custSel modSld">
      <pc:chgData name="Prokopyszyn, Alex" userId="4005ad8b-e7e9-405c-9b46-a44bb2807aac" providerId="ADAL" clId="{6604DB85-465C-4B22-A286-21CD5F49ECB3}" dt="2023-09-05T10:45:00.513" v="93" actId="14100"/>
      <pc:docMkLst>
        <pc:docMk/>
      </pc:docMkLst>
      <pc:sldChg chg="addSp delSp modSp mod">
        <pc:chgData name="Prokopyszyn, Alex" userId="4005ad8b-e7e9-405c-9b46-a44bb2807aac" providerId="ADAL" clId="{6604DB85-465C-4B22-A286-21CD5F49ECB3}" dt="2023-09-05T10:45:00.513" v="93" actId="14100"/>
        <pc:sldMkLst>
          <pc:docMk/>
          <pc:sldMk cId="3331785364" sldId="256"/>
        </pc:sldMkLst>
        <pc:spChg chg="mod ord">
          <ac:chgData name="Prokopyszyn, Alex" userId="4005ad8b-e7e9-405c-9b46-a44bb2807aac" providerId="ADAL" clId="{6604DB85-465C-4B22-A286-21CD5F49ECB3}" dt="2023-09-05T10:44:49.515" v="92" actId="20577"/>
          <ac:spMkLst>
            <pc:docMk/>
            <pc:sldMk cId="3331785364" sldId="256"/>
            <ac:spMk id="6" creationId="{00000000-0000-0000-0000-000000000000}"/>
          </ac:spMkLst>
        </pc:spChg>
        <pc:spChg chg="add del mod">
          <ac:chgData name="Prokopyszyn, Alex" userId="4005ad8b-e7e9-405c-9b46-a44bb2807aac" providerId="ADAL" clId="{6604DB85-465C-4B22-A286-21CD5F49ECB3}" dt="2023-09-05T10:41:06.196" v="66" actId="478"/>
          <ac:spMkLst>
            <pc:docMk/>
            <pc:sldMk cId="3331785364" sldId="256"/>
            <ac:spMk id="8" creationId="{DCC87D43-F7F4-3226-ED2F-8D423F754789}"/>
          </ac:spMkLst>
        </pc:spChg>
        <pc:graphicFrameChg chg="add del mod">
          <ac:chgData name="Prokopyszyn, Alex" userId="4005ad8b-e7e9-405c-9b46-a44bb2807aac" providerId="ADAL" clId="{6604DB85-465C-4B22-A286-21CD5F49ECB3}" dt="2023-09-05T10:39:35.292" v="57" actId="478"/>
          <ac:graphicFrameMkLst>
            <pc:docMk/>
            <pc:sldMk cId="3331785364" sldId="256"/>
            <ac:graphicFrameMk id="5" creationId="{1751B5AE-8350-1D11-077B-401610C852E3}"/>
          </ac:graphicFrameMkLst>
        </pc:graphicFrameChg>
        <pc:picChg chg="add del mod modCrop">
          <ac:chgData name="Prokopyszyn, Alex" userId="4005ad8b-e7e9-405c-9b46-a44bb2807aac" providerId="ADAL" clId="{6604DB85-465C-4B22-A286-21CD5F49ECB3}" dt="2023-09-05T10:41:17.879" v="69" actId="478"/>
          <ac:picMkLst>
            <pc:docMk/>
            <pc:sldMk cId="3331785364" sldId="256"/>
            <ac:picMk id="4" creationId="{351E97CB-8841-757F-0BC4-951A68932DD0}"/>
          </ac:picMkLst>
        </pc:picChg>
        <pc:picChg chg="add del mod">
          <ac:chgData name="Prokopyszyn, Alex" userId="4005ad8b-e7e9-405c-9b46-a44bb2807aac" providerId="ADAL" clId="{6604DB85-465C-4B22-A286-21CD5F49ECB3}" dt="2023-09-05T10:40:59.877" v="62" actId="478"/>
          <ac:picMkLst>
            <pc:docMk/>
            <pc:sldMk cId="3331785364" sldId="256"/>
            <ac:picMk id="7" creationId="{5347AD26-468A-1B4D-C98A-7DB4781AB9CD}"/>
          </ac:picMkLst>
        </pc:picChg>
        <pc:picChg chg="add del mod">
          <ac:chgData name="Prokopyszyn, Alex" userId="4005ad8b-e7e9-405c-9b46-a44bb2807aac" providerId="ADAL" clId="{6604DB85-465C-4B22-A286-21CD5F49ECB3}" dt="2023-09-05T10:41:06.196" v="66" actId="478"/>
          <ac:picMkLst>
            <pc:docMk/>
            <pc:sldMk cId="3331785364" sldId="256"/>
            <ac:picMk id="9" creationId="{5450785D-C7E8-648B-8371-AF519480805F}"/>
          </ac:picMkLst>
        </pc:picChg>
        <pc:picChg chg="add mod">
          <ac:chgData name="Prokopyszyn, Alex" userId="4005ad8b-e7e9-405c-9b46-a44bb2807aac" providerId="ADAL" clId="{6604DB85-465C-4B22-A286-21CD5F49ECB3}" dt="2023-09-05T10:45:00.513" v="93" actId="14100"/>
          <ac:picMkLst>
            <pc:docMk/>
            <pc:sldMk cId="3331785364" sldId="256"/>
            <ac:picMk id="10" creationId="{799C8AE4-D3D3-D8F6-07CE-571BA578C9E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112430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414298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2582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62609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CCE9EA-F87E-449B-A760-0CFB0069B4F4}" type="datetimeFigureOut">
              <a:rPr lang="en-US" smtClean="0"/>
              <a:t>9/5/2023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46298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CCE9EA-F87E-449B-A760-0CFB0069B4F4}"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68228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CE9EA-F87E-449B-A760-0CFB0069B4F4}" type="datetimeFigureOut">
              <a:rPr lang="en-US" smtClean="0"/>
              <a:t>9/5/2023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417709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CCE9EA-F87E-449B-A760-0CFB0069B4F4}" type="datetimeFigureOut">
              <a:rPr lang="en-US" smtClean="0"/>
              <a:t>9/5/2023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24065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CE9EA-F87E-449B-A760-0CFB0069B4F4}" type="datetimeFigureOut">
              <a:rPr lang="en-US" smtClean="0"/>
              <a:t>9/5/2023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193535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6CCE9EA-F87E-449B-A760-0CFB0069B4F4}"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83450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6CCE9EA-F87E-449B-A760-0CFB0069B4F4}" type="datetimeFigureOut">
              <a:rPr lang="en-US" smtClean="0"/>
              <a:t>9/5/2023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205817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6CCE9EA-F87E-449B-A760-0CFB0069B4F4}" type="datetimeFigureOut">
              <a:rPr lang="en-US" smtClean="0"/>
              <a:t>9/5/2023</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8922C54-ADC4-49B9-91B8-5E4CFF9AFDD4}" type="slidenum">
              <a:rPr lang="en-US" smtClean="0"/>
              <a:t>‹#›</a:t>
            </a:fld>
            <a:endParaRPr lang="en-US"/>
          </a:p>
        </p:txBody>
      </p:sp>
    </p:spTree>
    <p:extLst>
      <p:ext uri="{BB962C8B-B14F-4D97-AF65-F5344CB8AC3E}">
        <p14:creationId xmlns:p14="http://schemas.microsoft.com/office/powerpoint/2010/main" val="5907103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svg"/><Relationship Id="rId12" Type="http://schemas.openxmlformats.org/officeDocument/2006/relationships/image" Target="../media/image10.svg"/><Relationship Id="rId2" Type="http://schemas.openxmlformats.org/officeDocument/2006/relationships/slideLayout" Target="../slideLayouts/slideLayout1.xml"/><Relationship Id="rId16" Type="http://schemas.openxmlformats.org/officeDocument/2006/relationships/image" Target="../media/image14.png"/><Relationship Id="rId1" Type="http://schemas.openxmlformats.org/officeDocument/2006/relationships/themeOverride" Target="../theme/themeOverride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 Id="rId1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4" Type="http://schemas.openxmlformats.org/officeDocument/2006/relationships/image" Target="../media/image18.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AE3F3"/>
        </a:solidFill>
        <a:effectLst/>
      </p:bgPr>
    </p:bg>
    <p:spTree>
      <p:nvGrpSpPr>
        <p:cNvPr id="1" name=""/>
        <p:cNvGrpSpPr/>
        <p:nvPr/>
      </p:nvGrpSpPr>
      <p:grpSpPr>
        <a:xfrm>
          <a:off x="0" y="0"/>
          <a:ext cx="0" cy="0"/>
          <a:chOff x="0" y="0"/>
          <a:chExt cx="0" cy="0"/>
        </a:xfrm>
      </p:grpSpPr>
      <p:sp>
        <p:nvSpPr>
          <p:cNvPr id="6" name="TextBox 5"/>
          <p:cNvSpPr txBox="1"/>
          <p:nvPr/>
        </p:nvSpPr>
        <p:spPr>
          <a:xfrm>
            <a:off x="-1" y="-68002"/>
            <a:ext cx="30275213" cy="5740098"/>
          </a:xfrm>
          <a:prstGeom prst="rect">
            <a:avLst/>
          </a:prstGeom>
          <a:solidFill>
            <a:schemeClr val="tx2"/>
          </a:solidFill>
        </p:spPr>
        <p:txBody>
          <a:bodyPr wrap="square" rtlCol="0">
            <a:spAutoFit/>
          </a:bodyPr>
          <a:lstStyle/>
          <a:p>
            <a:r>
              <a:rPr lang="en-US" sz="9600" b="1" kern="0" spc="-100" dirty="0">
                <a:solidFill>
                  <a:schemeClr val="bg1"/>
                </a:solidFill>
              </a:rPr>
              <a:t>Confinement of Fusion </a:t>
            </a:r>
            <a:r>
              <a:rPr lang="el-GR" sz="9600" b="1" kern="0" spc="-100" dirty="0">
                <a:solidFill>
                  <a:schemeClr val="bg1"/>
                </a:solidFill>
              </a:rPr>
              <a:t>α</a:t>
            </a:r>
            <a:r>
              <a:rPr lang="en-US" sz="9600" b="1" kern="0" spc="-100" dirty="0">
                <a:solidFill>
                  <a:schemeClr val="bg1"/>
                </a:solidFill>
              </a:rPr>
              <a:t>-Particles and </a:t>
            </a:r>
            <a:r>
              <a:rPr lang="en-US" sz="9600" b="1" kern="0" spc="-100" dirty="0" err="1">
                <a:solidFill>
                  <a:schemeClr val="bg1"/>
                </a:solidFill>
              </a:rPr>
              <a:t>Alfv</a:t>
            </a:r>
            <a:r>
              <a:rPr lang="az-Cyrl-AZ" sz="9600" b="1" kern="0" spc="-100" dirty="0">
                <a:solidFill>
                  <a:schemeClr val="bg1"/>
                </a:solidFill>
              </a:rPr>
              <a:t>é</a:t>
            </a:r>
            <a:r>
              <a:rPr lang="en-GB" sz="9600" b="1" kern="0" spc="-100" dirty="0">
                <a:solidFill>
                  <a:schemeClr val="bg1"/>
                </a:solidFill>
              </a:rPr>
              <a:t>n </a:t>
            </a:r>
          </a:p>
          <a:p>
            <a:r>
              <a:rPr lang="en-US" sz="9600" b="1" kern="0" spc="-100" dirty="0">
                <a:solidFill>
                  <a:schemeClr val="bg1"/>
                </a:solidFill>
              </a:rPr>
              <a:t>Eigenmode Stability in STEP</a:t>
            </a:r>
          </a:p>
          <a:p>
            <a:r>
              <a:rPr lang="en-US" sz="6000" kern="0" spc="-100" dirty="0">
                <a:solidFill>
                  <a:schemeClr val="bg1"/>
                </a:solidFill>
              </a:rPr>
              <a:t>A. P. K. Prokopyszyn, K. G. McClements, H. J. C. Oliver, M. Fitzgerald, D. A. Ryan, G. Xia</a:t>
            </a:r>
          </a:p>
          <a:p>
            <a:r>
              <a:rPr lang="en-US" sz="6000" kern="0" spc="-100" dirty="0">
                <a:solidFill>
                  <a:schemeClr val="bg1"/>
                </a:solidFill>
              </a:rPr>
              <a:t>United Kingdom Atomic Energy Authority (UKAEA)</a:t>
            </a:r>
            <a:endParaRPr lang="en-US" sz="6000" dirty="0">
              <a:solidFill>
                <a:schemeClr val="bg1"/>
              </a:solidFill>
            </a:endParaRPr>
          </a:p>
          <a:p>
            <a:pPr>
              <a:lnSpc>
                <a:spcPts val="6914"/>
              </a:lnSpc>
            </a:pPr>
            <a:r>
              <a:rPr lang="en-US" sz="5400" dirty="0">
                <a:solidFill>
                  <a:schemeClr val="bg1"/>
                </a:solidFill>
              </a:rPr>
              <a:t>alex.Prokopyszyn@ukaea.uk</a:t>
            </a:r>
            <a:endParaRPr lang="en-US" sz="6600" b="1" dirty="0">
              <a:solidFill>
                <a:schemeClr val="bg1"/>
              </a:solidFill>
            </a:endParaRPr>
          </a:p>
        </p:txBody>
      </p:sp>
      <mc:AlternateContent xmlns:mc="http://schemas.openxmlformats.org/markup-compatibility/2006" xmlns:a14="http://schemas.microsoft.com/office/drawing/2010/main">
        <mc:Choice Requires="a14">
          <p:sp>
            <p:nvSpPr>
              <p:cNvPr id="14" name="Text Box 242"/>
              <p:cNvSpPr txBox="1">
                <a:spLocks noChangeArrowheads="1"/>
              </p:cNvSpPr>
              <p:nvPr/>
            </p:nvSpPr>
            <p:spPr bwMode="auto">
              <a:xfrm>
                <a:off x="642256" y="6549563"/>
                <a:ext cx="14400000" cy="8515536"/>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GB" altLang="ja-JP" sz="2800" b="1" dirty="0">
                    <a:solidFill>
                      <a:schemeClr val="tx1">
                        <a:lumMod val="75000"/>
                        <a:lumOff val="25000"/>
                      </a:schemeClr>
                    </a:solidFill>
                    <a:latin typeface="+mn-lt"/>
                    <a:ea typeface="ＭＳ Ｐゴシック" charset="-128"/>
                  </a:rPr>
                  <a:t>Context</a:t>
                </a:r>
                <a:r>
                  <a:rPr lang="en-GB" altLang="ja-JP" sz="2800" dirty="0">
                    <a:solidFill>
                      <a:schemeClr val="tx1">
                        <a:lumMod val="75000"/>
                        <a:lumOff val="25000"/>
                      </a:schemeClr>
                    </a:solidFill>
                    <a:latin typeface="+mn-lt"/>
                    <a:ea typeface="ＭＳ Ｐゴシック" charset="-128"/>
                  </a:rPr>
                  <a:t>:</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Fusion-born </a:t>
                </a:r>
                <a14:m>
                  <m:oMath xmlns:m="http://schemas.openxmlformats.org/officeDocument/2006/math">
                    <m:r>
                      <a:rPr lang="en-GB" altLang="ja-JP" sz="2800" b="0" i="1" dirty="0" smtClean="0">
                        <a:solidFill>
                          <a:schemeClr val="tx1">
                            <a:lumMod val="75000"/>
                            <a:lumOff val="25000"/>
                          </a:schemeClr>
                        </a:solidFill>
                        <a:latin typeface="Cambria Math" panose="02040503050406030204" pitchFamily="18" charset="0"/>
                        <a:ea typeface="ＭＳ Ｐゴシック" charset="-128"/>
                      </a:rPr>
                      <m:t>𝛼</m:t>
                    </m:r>
                  </m:oMath>
                </a14:m>
                <a:r>
                  <a:rPr lang="en-GB" altLang="ja-JP" sz="2800" dirty="0">
                    <a:solidFill>
                      <a:schemeClr val="tx1">
                        <a:lumMod val="75000"/>
                        <a:lumOff val="25000"/>
                      </a:schemeClr>
                    </a:solidFill>
                    <a:latin typeface="+mn-lt"/>
                    <a:ea typeface="ＭＳ Ｐゴシック" charset="-128"/>
                  </a:rPr>
                  <a:t>-particles are STEP's primary fast ion species.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They have an Initial energy of 3.5 MeV.</a:t>
                </a:r>
              </a:p>
              <a:p>
                <a:pPr marL="1085850" lvl="1" indent="-571500" algn="just">
                  <a:lnSpc>
                    <a:spcPct val="120000"/>
                  </a:lnSpc>
                  <a:buFont typeface="Arial" panose="020B0604020202020204" pitchFamily="34" charset="0"/>
                  <a:buChar char="•"/>
                </a:pPr>
                <a14:m>
                  <m:oMath xmlns:m="http://schemas.openxmlformats.org/officeDocument/2006/math">
                    <m:r>
                      <a:rPr lang="en-GB" altLang="ja-JP" sz="2800" i="1" smtClean="0">
                        <a:solidFill>
                          <a:schemeClr val="tx1">
                            <a:lumMod val="75000"/>
                            <a:lumOff val="25000"/>
                          </a:schemeClr>
                        </a:solidFill>
                        <a:latin typeface="Cambria Math" panose="02040503050406030204" pitchFamily="18" charset="0"/>
                        <a:ea typeface="Cambria Math" panose="02040503050406030204" pitchFamily="18" charset="0"/>
                      </a:rPr>
                      <m:t>⟹</m:t>
                    </m:r>
                  </m:oMath>
                </a14:m>
                <a:r>
                  <a:rPr lang="en-GB" altLang="ja-JP" sz="2800" dirty="0">
                    <a:solidFill>
                      <a:schemeClr val="tx1">
                        <a:lumMod val="75000"/>
                        <a:lumOff val="25000"/>
                      </a:schemeClr>
                    </a:solidFill>
                    <a:latin typeface="+mn-lt"/>
                    <a:ea typeface="ＭＳ Ｐゴシック" charset="-128"/>
                  </a:rPr>
                  <a:t> Significantly higher energy than the background plasma (approx. 10 keV).</a:t>
                </a:r>
              </a:p>
              <a:p>
                <a:pPr marL="1085850" lvl="1" indent="-571500" algn="just">
                  <a:lnSpc>
                    <a:spcPct val="120000"/>
                  </a:lnSpc>
                  <a:buFont typeface="Arial" panose="020B0604020202020204" pitchFamily="34" charset="0"/>
                  <a:buChar char="•"/>
                </a:pPr>
                <a14:m>
                  <m:oMath xmlns:m="http://schemas.openxmlformats.org/officeDocument/2006/math">
                    <m:r>
                      <a:rPr lang="en-GB" altLang="ja-JP" sz="2800" i="1" smtClean="0">
                        <a:solidFill>
                          <a:schemeClr val="tx1">
                            <a:lumMod val="75000"/>
                            <a:lumOff val="25000"/>
                          </a:schemeClr>
                        </a:solidFill>
                        <a:latin typeface="Cambria Math" panose="02040503050406030204" pitchFamily="18" charset="0"/>
                        <a:ea typeface="Cambria Math" panose="02040503050406030204" pitchFamily="18" charset="0"/>
                      </a:rPr>
                      <m:t>⟹</m:t>
                    </m:r>
                  </m:oMath>
                </a14:m>
                <a:r>
                  <a:rPr lang="en-GB" altLang="ja-JP" sz="2800" dirty="0">
                    <a:solidFill>
                      <a:schemeClr val="tx1">
                        <a:lumMod val="75000"/>
                        <a:lumOff val="25000"/>
                      </a:schemeClr>
                    </a:solidFill>
                    <a:latin typeface="+mn-lt"/>
                    <a:ea typeface="ＭＳ Ｐゴシック" charset="-128"/>
                  </a:rPr>
                  <a:t> Possess a large Larmor radius.</a:t>
                </a:r>
                <a:endParaRPr lang="en-GB" altLang="ja-JP" sz="2800" b="0" i="1" dirty="0">
                  <a:solidFill>
                    <a:schemeClr val="tx1">
                      <a:lumMod val="75000"/>
                      <a:lumOff val="25000"/>
                    </a:schemeClr>
                  </a:solidFill>
                  <a:latin typeface="+mn-lt"/>
                  <a:ea typeface="Cambria Math" panose="02040503050406030204" pitchFamily="18" charset="0"/>
                </a:endParaRPr>
              </a:p>
              <a:p>
                <a:pPr marL="1085850" lvl="1" indent="-571500" algn="just">
                  <a:lnSpc>
                    <a:spcPct val="120000"/>
                  </a:lnSpc>
                  <a:buFont typeface="Arial" panose="020B0604020202020204" pitchFamily="34" charset="0"/>
                  <a:buChar char="•"/>
                </a:pPr>
                <a14:m>
                  <m:oMath xmlns:m="http://schemas.openxmlformats.org/officeDocument/2006/math">
                    <m:r>
                      <a:rPr lang="en-GB" altLang="ja-JP" sz="2800" i="1">
                        <a:solidFill>
                          <a:schemeClr val="tx1">
                            <a:lumMod val="75000"/>
                            <a:lumOff val="25000"/>
                          </a:schemeClr>
                        </a:solidFill>
                        <a:latin typeface="Cambria Math" panose="02040503050406030204" pitchFamily="18" charset="0"/>
                        <a:ea typeface="Cambria Math" panose="02040503050406030204" pitchFamily="18" charset="0"/>
                      </a:rPr>
                      <m:t>⟹</m:t>
                    </m:r>
                  </m:oMath>
                </a14:m>
                <a:r>
                  <a:rPr lang="en-GB" altLang="ja-JP" sz="2800" dirty="0">
                    <a:solidFill>
                      <a:schemeClr val="tx1">
                        <a:lumMod val="75000"/>
                        <a:lumOff val="25000"/>
                      </a:schemeClr>
                    </a:solidFill>
                    <a:latin typeface="+mn-lt"/>
                    <a:ea typeface="ＭＳ Ｐゴシック" charset="-128"/>
                  </a:rPr>
                  <a:t> Confinement particularly susceptible to 3D perturbations in </a:t>
                </a:r>
                <a14:m>
                  <m:oMath xmlns:m="http://schemas.openxmlformats.org/officeDocument/2006/math">
                    <m:r>
                      <a:rPr lang="en-GB" altLang="ja-JP" sz="2800" b="1" i="1" smtClean="0">
                        <a:solidFill>
                          <a:schemeClr val="tx1">
                            <a:lumMod val="75000"/>
                            <a:lumOff val="25000"/>
                          </a:schemeClr>
                        </a:solidFill>
                        <a:latin typeface="Cambria Math" panose="02040503050406030204" pitchFamily="18" charset="0"/>
                        <a:ea typeface="ＭＳ Ｐゴシック" charset="-128"/>
                      </a:rPr>
                      <m:t>𝑩</m:t>
                    </m:r>
                  </m:oMath>
                </a14:m>
                <a:r>
                  <a:rPr lang="en-GB" altLang="ja-JP" sz="2800" dirty="0">
                    <a:solidFill>
                      <a:schemeClr val="tx1">
                        <a:lumMod val="75000"/>
                        <a:lumOff val="25000"/>
                      </a:schemeClr>
                    </a:solidFill>
                    <a:latin typeface="+mn-lt"/>
                    <a:ea typeface="ＭＳ Ｐゴシック" charset="-128"/>
                  </a:rPr>
                  <a:t>.</a:t>
                </a:r>
              </a:p>
              <a:p>
                <a:pPr marL="571500" indent="-571500" algn="just">
                  <a:lnSpc>
                    <a:spcPct val="120000"/>
                  </a:lnSpc>
                  <a:buFont typeface="Arial" panose="020B0604020202020204" pitchFamily="34" charset="0"/>
                  <a:buChar char="•"/>
                </a:pPr>
                <a:r>
                  <a:rPr lang="en-GB" sz="2800" dirty="0">
                    <a:solidFill>
                      <a:srgbClr val="374151"/>
                    </a:solidFill>
                    <a:latin typeface="+mn-lt"/>
                  </a:rPr>
                  <a:t>For optimal operation, it's crucial to keep the 𝛼-particle energy flux below approximately 1 MW/m</a:t>
                </a:r>
                <a:r>
                  <a:rPr lang="en-GB" sz="2800" baseline="30000" dirty="0">
                    <a:solidFill>
                      <a:srgbClr val="374151"/>
                    </a:solidFill>
                    <a:latin typeface="+mn-lt"/>
                  </a:rPr>
                  <a:t>2</a:t>
                </a:r>
                <a:r>
                  <a:rPr lang="en-GB" sz="2800" dirty="0">
                    <a:solidFill>
                      <a:srgbClr val="374151"/>
                    </a:solidFill>
                    <a:latin typeface="+mn-lt"/>
                  </a:rPr>
                  <a:t>.</a:t>
                </a:r>
              </a:p>
              <a:p>
                <a:pPr marL="0" indent="0" algn="just">
                  <a:lnSpc>
                    <a:spcPct val="120000"/>
                  </a:lnSpc>
                </a:pPr>
                <a:r>
                  <a:rPr lang="en-GB" altLang="ja-JP" sz="2800" b="1" dirty="0">
                    <a:solidFill>
                      <a:schemeClr val="tx1">
                        <a:lumMod val="75000"/>
                        <a:lumOff val="25000"/>
                      </a:schemeClr>
                    </a:solidFill>
                    <a:latin typeface="+mn-lt"/>
                    <a:ea typeface="ＭＳ Ｐゴシック" charset="-128"/>
                  </a:rPr>
                  <a:t>Aims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Estimate the steady-state </a:t>
                </a:r>
                <a14:m>
                  <m:oMath xmlns:m="http://schemas.openxmlformats.org/officeDocument/2006/math">
                    <m:r>
                      <a:rPr lang="en-GB" altLang="ja-JP" sz="2800" b="0" i="1" dirty="0" smtClean="0">
                        <a:solidFill>
                          <a:schemeClr val="tx1">
                            <a:lumMod val="75000"/>
                            <a:lumOff val="25000"/>
                          </a:schemeClr>
                        </a:solidFill>
                        <a:latin typeface="Cambria Math" panose="02040503050406030204" pitchFamily="18" charset="0"/>
                        <a:ea typeface="ＭＳ Ｐゴシック" charset="-128"/>
                      </a:rPr>
                      <m:t>𝛼</m:t>
                    </m:r>
                  </m:oMath>
                </a14:m>
                <a:r>
                  <a:rPr lang="en-GB" altLang="ja-JP" sz="2800" dirty="0">
                    <a:solidFill>
                      <a:schemeClr val="tx1">
                        <a:lumMod val="75000"/>
                        <a:lumOff val="25000"/>
                      </a:schemeClr>
                    </a:solidFill>
                    <a:latin typeface="+mn-lt"/>
                    <a:ea typeface="ＭＳ Ｐゴシック" charset="-128"/>
                  </a:rPr>
                  <a:t>-particle energy flux on STEP’s inner wall in the presence of 3D fields, specifically from the ripple field generated by the TF coils and the field created by the ELM mitigation coils.</a:t>
                </a:r>
              </a:p>
              <a:p>
                <a:pPr marL="0" indent="0" algn="just">
                  <a:lnSpc>
                    <a:spcPct val="120000"/>
                  </a:lnSpc>
                </a:pPr>
                <a:r>
                  <a:rPr lang="en-GB" altLang="ja-JP" sz="2800" b="1" dirty="0">
                    <a:solidFill>
                      <a:schemeClr val="tx1">
                        <a:lumMod val="75000"/>
                        <a:lumOff val="25000"/>
                      </a:schemeClr>
                    </a:solidFill>
                    <a:latin typeface="+mn-lt"/>
                    <a:ea typeface="ＭＳ Ｐゴシック" charset="-128"/>
                  </a:rPr>
                  <a:t>Results: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TF Ripple field's confinement impact is minimal, unless coil position changes.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ELM mitigation field significantly impacts confinement.</a:t>
                </a:r>
              </a:p>
              <a:p>
                <a:pPr marL="571500" indent="-571500" algn="just">
                  <a:lnSpc>
                    <a:spcPct val="120000"/>
                  </a:lnSpc>
                  <a:buFont typeface="Arial" panose="020B0604020202020204" pitchFamily="34" charset="0"/>
                  <a:buChar char="•"/>
                </a:pPr>
                <a:r>
                  <a:rPr lang="en-GB" sz="2800" b="0" i="0" dirty="0">
                    <a:solidFill>
                      <a:srgbClr val="374151"/>
                    </a:solidFill>
                    <a:effectLst/>
                    <a:latin typeface="+mn-lt"/>
                  </a:rPr>
                  <a:t>An acceptable energy flux can be achieved with the optimum coil rotation.</a:t>
                </a:r>
                <a:endParaRPr lang="en-GB" altLang="ja-JP" sz="2800" dirty="0">
                  <a:solidFill>
                    <a:schemeClr val="tx1">
                      <a:lumMod val="75000"/>
                      <a:lumOff val="25000"/>
                    </a:schemeClr>
                  </a:solidFill>
                  <a:latin typeface="+mn-lt"/>
                  <a:ea typeface="ＭＳ Ｐゴシック" charset="-128"/>
                </a:endParaRPr>
              </a:p>
            </p:txBody>
          </p:sp>
        </mc:Choice>
        <mc:Fallback xmlns="">
          <p:sp>
            <p:nvSpPr>
              <p:cNvPr id="14" name="Text Box 242"/>
              <p:cNvSpPr txBox="1">
                <a:spLocks noRot="1" noChangeAspect="1" noMove="1" noResize="1" noEditPoints="1" noAdjustHandles="1" noChangeArrowheads="1" noChangeShapeType="1" noTextEdit="1"/>
              </p:cNvSpPr>
              <p:nvPr/>
            </p:nvSpPr>
            <p:spPr bwMode="auto">
              <a:xfrm>
                <a:off x="642256" y="6549563"/>
                <a:ext cx="14400000" cy="8515536"/>
              </a:xfrm>
              <a:prstGeom prst="rect">
                <a:avLst/>
              </a:prstGeom>
              <a:blipFill>
                <a:blip r:embed="rId3"/>
                <a:stretch>
                  <a:fillRect l="-212" r="-212"/>
                </a:stretch>
              </a:blipFill>
              <a:ln w="57150" cmpd="thinThick">
                <a:noFill/>
                <a:miter lim="800000"/>
              </a:ln>
            </p:spPr>
            <p:txBody>
              <a:bodyPr/>
              <a:lstStyle/>
              <a:p>
                <a:r>
                  <a:rPr lang="en-GB">
                    <a:noFill/>
                  </a:rPr>
                  <a:t> </a:t>
                </a:r>
              </a:p>
            </p:txBody>
          </p:sp>
        </mc:Fallback>
      </mc:AlternateContent>
      <p:sp>
        <p:nvSpPr>
          <p:cNvPr id="17" name="Text Box 248"/>
          <p:cNvSpPr txBox="1">
            <a:spLocks noChangeArrowheads="1"/>
          </p:cNvSpPr>
          <p:nvPr/>
        </p:nvSpPr>
        <p:spPr bwMode="auto">
          <a:xfrm>
            <a:off x="642256" y="5787664"/>
            <a:ext cx="14400000" cy="64633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ABSTRACT</a:t>
            </a:r>
            <a:endParaRPr lang="en-US" altLang="zh-CN" b="1" dirty="0">
              <a:solidFill>
                <a:schemeClr val="bg1"/>
              </a:solidFill>
              <a:latin typeface="+mn-lt"/>
              <a:ea typeface="SimSun" pitchFamily="2" charset="-122"/>
              <a:cs typeface="Lucida Sans" pitchFamily="34" charset="0"/>
            </a:endParaRPr>
          </a:p>
        </p:txBody>
      </p:sp>
      <p:sp>
        <p:nvSpPr>
          <p:cNvPr id="25" name="Text Box 248"/>
          <p:cNvSpPr txBox="1">
            <a:spLocks noChangeArrowheads="1"/>
          </p:cNvSpPr>
          <p:nvPr/>
        </p:nvSpPr>
        <p:spPr bwMode="auto">
          <a:xfrm>
            <a:off x="642256" y="38132540"/>
            <a:ext cx="14400000" cy="64633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RESULTS</a:t>
            </a:r>
          </a:p>
        </p:txBody>
      </p:sp>
      <mc:AlternateContent xmlns:mc="http://schemas.openxmlformats.org/markup-compatibility/2006" xmlns:a14="http://schemas.microsoft.com/office/drawing/2010/main">
        <mc:Choice Requires="a14">
          <p:sp>
            <p:nvSpPr>
              <p:cNvPr id="28" name="Text Box 242"/>
              <p:cNvSpPr txBox="1">
                <a:spLocks noChangeArrowheads="1"/>
              </p:cNvSpPr>
              <p:nvPr/>
            </p:nvSpPr>
            <p:spPr bwMode="auto">
              <a:xfrm>
                <a:off x="642256" y="15820973"/>
                <a:ext cx="14400000" cy="12129346"/>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571500" indent="-571500" algn="just">
                  <a:lnSpc>
                    <a:spcPct val="120000"/>
                  </a:lnSpc>
                  <a:buFont typeface="Arial" panose="020B0604020202020204" pitchFamily="34" charset="0"/>
                  <a:buChar char="•"/>
                </a:pPr>
                <a:r>
                  <a:rPr lang="en-US" altLang="ja-JP" sz="2800" dirty="0">
                    <a:solidFill>
                      <a:schemeClr val="tx1">
                        <a:lumMod val="75000"/>
                        <a:lumOff val="25000"/>
                      </a:schemeClr>
                    </a:solidFill>
                    <a:latin typeface="+mn-lt"/>
                    <a:ea typeface="ＭＳ Ｐゴシック" charset="-128"/>
                  </a:rPr>
                  <a:t>We used LOCUST (Lorentz Orbit Code for Use in Stellarators and Tokamaks) [1] to simulate the </a:t>
                </a:r>
                <a14:m>
                  <m:oMath xmlns:m="http://schemas.openxmlformats.org/officeDocument/2006/math">
                    <m:r>
                      <a:rPr lang="en-GB" altLang="ja-JP" sz="2800" b="0" i="1" smtClean="0">
                        <a:solidFill>
                          <a:schemeClr val="tx1">
                            <a:lumMod val="75000"/>
                            <a:lumOff val="25000"/>
                          </a:schemeClr>
                        </a:solidFill>
                        <a:latin typeface="Cambria Math" panose="02040503050406030204" pitchFamily="18" charset="0"/>
                        <a:ea typeface="ＭＳ Ｐゴシック" charset="-128"/>
                      </a:rPr>
                      <m:t>𝛼</m:t>
                    </m:r>
                  </m:oMath>
                </a14:m>
                <a:r>
                  <a:rPr lang="en-US" altLang="ja-JP" sz="2800" dirty="0">
                    <a:solidFill>
                      <a:schemeClr val="tx1">
                        <a:lumMod val="75000"/>
                        <a:lumOff val="25000"/>
                      </a:schemeClr>
                    </a:solidFill>
                    <a:latin typeface="+mn-lt"/>
                    <a:ea typeface="ＭＳ Ｐゴシック" charset="-128"/>
                  </a:rPr>
                  <a:t>-particles.</a:t>
                </a:r>
              </a:p>
              <a:p>
                <a:pPr marL="571500" indent="-5715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TF ripple field was represented using the following equations:</a:t>
                </a:r>
                <a:endParaRPr lang="en-US" altLang="ja-JP" sz="2800" dirty="0">
                  <a:solidFill>
                    <a:schemeClr val="tx1">
                      <a:lumMod val="75000"/>
                      <a:lumOff val="25000"/>
                    </a:schemeClr>
                  </a:solidFill>
                  <a:latin typeface="+mn-lt"/>
                  <a:ea typeface="ＭＳ Ｐゴシック" charset="-128"/>
                </a:endParaRPr>
              </a:p>
              <a:p>
                <a:pPr marL="971550" lvl="1" indent="-457200" algn="just">
                  <a:lnSpc>
                    <a:spcPct val="120000"/>
                  </a:lnSpc>
                  <a:buFont typeface="Arial" panose="020B0604020202020204" pitchFamily="34" charset="0"/>
                  <a:buChar char="•"/>
                </a:pPr>
                <a14:m>
                  <m:oMath xmlns:m="http://schemas.openxmlformats.org/officeDocument/2006/math">
                    <m:sSubSup>
                      <m:sSubSup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SupPr>
                      <m:e>
                        <m:r>
                          <a:rPr lang="en-GB" altLang="ja-JP" sz="2800" b="0" i="1" smtClean="0">
                            <a:solidFill>
                              <a:schemeClr val="tx1">
                                <a:lumMod val="75000"/>
                                <a:lumOff val="25000"/>
                              </a:schemeClr>
                            </a:solidFill>
                            <a:latin typeface="Cambria Math" panose="02040503050406030204" pitchFamily="18" charset="0"/>
                            <a:ea typeface="ＭＳ Ｐゴシック" charset="-128"/>
                          </a:rPr>
                          <m:t>𝛿</m:t>
                        </m:r>
                        <m:r>
                          <a:rPr lang="en-GB" altLang="ja-JP" sz="2800" b="0" i="1" smtClean="0">
                            <a:solidFill>
                              <a:schemeClr val="tx1">
                                <a:lumMod val="75000"/>
                                <a:lumOff val="25000"/>
                              </a:schemeClr>
                            </a:solidFill>
                            <a:latin typeface="Cambria Math" panose="02040503050406030204" pitchFamily="18" charset="0"/>
                            <a:ea typeface="ＭＳ Ｐゴシック" charset="-128"/>
                          </a:rPr>
                          <m:t>𝐵</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sub>
                      <m:sup>
                        <m:r>
                          <a:rPr lang="en-GB" altLang="ja-JP" sz="2800" b="0" i="1" smtClean="0">
                            <a:solidFill>
                              <a:schemeClr val="tx1">
                                <a:lumMod val="75000"/>
                                <a:lumOff val="25000"/>
                              </a:schemeClr>
                            </a:solidFill>
                            <a:latin typeface="Cambria Math" panose="02040503050406030204" pitchFamily="18" charset="0"/>
                            <a:ea typeface="ＭＳ Ｐゴシック" charset="-128"/>
                          </a:rPr>
                          <m:t>𝑟𝑖𝑝𝑝𝑙𝑒</m:t>
                        </m:r>
                      </m:sup>
                    </m:sSubSup>
                    <m:r>
                      <a:rPr lang="en-GB" altLang="ja-JP" sz="2800" b="0" i="1" smtClean="0">
                        <a:solidFill>
                          <a:schemeClr val="tx1">
                            <a:lumMod val="75000"/>
                            <a:lumOff val="25000"/>
                          </a:schemeClr>
                        </a:solidFill>
                        <a:latin typeface="Cambria Math" panose="02040503050406030204" pitchFamily="18" charset="0"/>
                        <a:ea typeface="ＭＳ Ｐゴシック" charset="-128"/>
                      </a:rPr>
                      <m:t>=</m:t>
                    </m:r>
                    <m:f>
                      <m:f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fPr>
                      <m:num>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𝐵</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0</m:t>
                            </m:r>
                          </m:sub>
                        </m:sSub>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0</m:t>
                            </m:r>
                          </m:sub>
                        </m:sSub>
                      </m:num>
                      <m:den>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den>
                    </m:f>
                    <m:sSup>
                      <m:sSup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pPr>
                      <m:e>
                        <m:d>
                          <m:d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dPr>
                          <m:e>
                            <m:f>
                              <m:f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fPr>
                              <m:num>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num>
                              <m:den>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den>
                            </m:f>
                          </m:e>
                        </m:d>
                      </m:e>
                      <m:sup>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𝑁</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sup>
                    </m:sSup>
                    <m:func>
                      <m:func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funcPr>
                      <m:fName>
                        <m:r>
                          <m:rPr>
                            <m:sty m:val="p"/>
                          </m:rPr>
                          <a:rPr lang="en-GB" altLang="ja-JP" sz="2800" b="0" i="0" smtClean="0">
                            <a:solidFill>
                              <a:schemeClr val="tx1">
                                <a:lumMod val="75000"/>
                                <a:lumOff val="25000"/>
                              </a:schemeClr>
                            </a:solidFill>
                            <a:latin typeface="Cambria Math" panose="02040503050406030204" pitchFamily="18" charset="0"/>
                            <a:ea typeface="ＭＳ Ｐゴシック" charset="-128"/>
                          </a:rPr>
                          <m:t>sin</m:t>
                        </m:r>
                      </m:fName>
                      <m:e>
                        <m:d>
                          <m:d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dPr>
                          <m:e>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𝑁</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r>
                              <a:rPr lang="en-GB" altLang="ja-JP" sz="2800" b="0" i="1" smtClean="0">
                                <a:solidFill>
                                  <a:schemeClr val="tx1">
                                    <a:lumMod val="75000"/>
                                    <a:lumOff val="25000"/>
                                  </a:schemeClr>
                                </a:solidFill>
                                <a:latin typeface="Cambria Math" panose="02040503050406030204" pitchFamily="18" charset="0"/>
                                <a:ea typeface="ＭＳ Ｐゴシック" charset="-128"/>
                              </a:rPr>
                              <m:t>𝜙</m:t>
                            </m:r>
                          </m:e>
                        </m:d>
                      </m:e>
                    </m:func>
                    <m:r>
                      <a:rPr lang="en-GB" altLang="ja-JP" sz="2800" b="0" i="1" smtClean="0">
                        <a:solidFill>
                          <a:schemeClr val="tx1">
                            <a:lumMod val="75000"/>
                            <a:lumOff val="25000"/>
                          </a:schemeClr>
                        </a:solidFill>
                        <a:latin typeface="Cambria Math" panose="02040503050406030204" pitchFamily="18" charset="0"/>
                        <a:ea typeface="ＭＳ Ｐゴシック" charset="-128"/>
                      </a:rPr>
                      <m:t>,</m:t>
                    </m:r>
                    <m:r>
                      <a:rPr lang="en-GB" altLang="ja-JP" sz="2800" b="0" i="0" smtClean="0">
                        <a:solidFill>
                          <a:schemeClr val="tx1">
                            <a:lumMod val="75000"/>
                            <a:lumOff val="25000"/>
                          </a:schemeClr>
                        </a:solidFill>
                        <a:latin typeface="Cambria Math" panose="02040503050406030204" pitchFamily="18" charset="0"/>
                        <a:ea typeface="ＭＳ Ｐゴシック" charset="-128"/>
                      </a:rPr>
                      <m:t> </m:t>
                    </m:r>
                  </m:oMath>
                </a14:m>
                <a:endParaRPr lang="en-GB" altLang="ja-JP" sz="2800" b="0" i="0" dirty="0">
                  <a:solidFill>
                    <a:schemeClr val="tx1">
                      <a:lumMod val="75000"/>
                      <a:lumOff val="25000"/>
                    </a:schemeClr>
                  </a:solidFill>
                  <a:latin typeface="+mn-lt"/>
                  <a:ea typeface="ＭＳ Ｐゴシック" charset="-128"/>
                </a:endParaRPr>
              </a:p>
              <a:p>
                <a:pPr marL="971550" lvl="1" indent="-457200" algn="just">
                  <a:lnSpc>
                    <a:spcPct val="120000"/>
                  </a:lnSpc>
                  <a:buFont typeface="Arial" panose="020B0604020202020204" pitchFamily="34" charset="0"/>
                  <a:buChar char="•"/>
                </a:pPr>
                <a14:m>
                  <m:oMath xmlns:m="http://schemas.openxmlformats.org/officeDocument/2006/math">
                    <m:sSubSup>
                      <m:sSubSupPr>
                        <m:ctrlPr>
                          <a:rPr lang="en-GB" altLang="ja-JP" sz="2800" i="1">
                            <a:solidFill>
                              <a:schemeClr val="tx1">
                                <a:lumMod val="75000"/>
                                <a:lumOff val="25000"/>
                              </a:schemeClr>
                            </a:solidFill>
                            <a:latin typeface="Cambria Math" panose="02040503050406030204" pitchFamily="18" charset="0"/>
                            <a:ea typeface="ＭＳ Ｐゴシック" charset="-128"/>
                          </a:rPr>
                        </m:ctrlPr>
                      </m:sSubSupPr>
                      <m:e>
                        <m:r>
                          <a:rPr lang="en-GB" altLang="ja-JP" sz="2800" b="0" i="1" smtClean="0">
                            <a:solidFill>
                              <a:schemeClr val="tx1">
                                <a:lumMod val="75000"/>
                                <a:lumOff val="25000"/>
                              </a:schemeClr>
                            </a:solidFill>
                            <a:latin typeface="Cambria Math" panose="02040503050406030204" pitchFamily="18" charset="0"/>
                            <a:ea typeface="ＭＳ Ｐゴシック" charset="-128"/>
                          </a:rPr>
                          <m:t> </m:t>
                        </m:r>
                        <m:r>
                          <a:rPr lang="en-GB" altLang="ja-JP" sz="2800" i="1">
                            <a:solidFill>
                              <a:schemeClr val="tx1">
                                <a:lumMod val="75000"/>
                                <a:lumOff val="25000"/>
                              </a:schemeClr>
                            </a:solidFill>
                            <a:latin typeface="Cambria Math" panose="02040503050406030204" pitchFamily="18" charset="0"/>
                            <a:ea typeface="ＭＳ Ｐゴシック" charset="-128"/>
                          </a:rPr>
                          <m:t>𝛿</m:t>
                        </m:r>
                        <m:r>
                          <a:rPr lang="en-GB" altLang="ja-JP" sz="2800" i="1">
                            <a:solidFill>
                              <a:schemeClr val="tx1">
                                <a:lumMod val="75000"/>
                                <a:lumOff val="25000"/>
                              </a:schemeClr>
                            </a:solidFill>
                            <a:latin typeface="Cambria Math" panose="02040503050406030204" pitchFamily="18" charset="0"/>
                            <a:ea typeface="ＭＳ Ｐゴシック" charset="-128"/>
                          </a:rPr>
                          <m:t>𝐵</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𝜙</m:t>
                        </m:r>
                      </m:sub>
                      <m:sup>
                        <m:r>
                          <a:rPr lang="en-GB" altLang="ja-JP" sz="2800" i="1">
                            <a:solidFill>
                              <a:schemeClr val="tx1">
                                <a:lumMod val="75000"/>
                                <a:lumOff val="25000"/>
                              </a:schemeClr>
                            </a:solidFill>
                            <a:latin typeface="Cambria Math" panose="02040503050406030204" pitchFamily="18" charset="0"/>
                            <a:ea typeface="ＭＳ Ｐゴシック" charset="-128"/>
                          </a:rPr>
                          <m:t>𝑟𝑖𝑝𝑝𝑙𝑒</m:t>
                        </m:r>
                      </m:sup>
                    </m:sSubSup>
                    <m:r>
                      <a:rPr lang="en-GB" altLang="ja-JP" sz="2800" i="1">
                        <a:solidFill>
                          <a:schemeClr val="tx1">
                            <a:lumMod val="75000"/>
                            <a:lumOff val="25000"/>
                          </a:schemeClr>
                        </a:solidFill>
                        <a:latin typeface="Cambria Math" panose="02040503050406030204" pitchFamily="18" charset="0"/>
                        <a:ea typeface="ＭＳ Ｐゴシック" charset="-128"/>
                      </a:rPr>
                      <m:t>=</m:t>
                    </m:r>
                    <m:f>
                      <m:fPr>
                        <m:ctrlPr>
                          <a:rPr lang="en-GB" altLang="ja-JP" sz="2800" i="1">
                            <a:solidFill>
                              <a:schemeClr val="tx1">
                                <a:lumMod val="75000"/>
                                <a:lumOff val="25000"/>
                              </a:schemeClr>
                            </a:solidFill>
                            <a:latin typeface="Cambria Math" panose="02040503050406030204" pitchFamily="18" charset="0"/>
                            <a:ea typeface="ＭＳ Ｐゴシック" charset="-128"/>
                          </a:rPr>
                        </m:ctrlPr>
                      </m:fPr>
                      <m:num>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𝐵</m:t>
                            </m:r>
                          </m:e>
                          <m:sub>
                            <m:r>
                              <a:rPr lang="en-GB" altLang="ja-JP" sz="2800" i="1">
                                <a:solidFill>
                                  <a:schemeClr val="tx1">
                                    <a:lumMod val="75000"/>
                                    <a:lumOff val="25000"/>
                                  </a:schemeClr>
                                </a:solidFill>
                                <a:latin typeface="Cambria Math" panose="02040503050406030204" pitchFamily="18" charset="0"/>
                                <a:ea typeface="ＭＳ Ｐゴシック" charset="-128"/>
                              </a:rPr>
                              <m:t>0</m:t>
                            </m:r>
                          </m:sub>
                        </m:sSub>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𝑅</m:t>
                            </m:r>
                          </m:e>
                          <m:sub>
                            <m:r>
                              <a:rPr lang="en-GB" altLang="ja-JP" sz="2800" i="1">
                                <a:solidFill>
                                  <a:schemeClr val="tx1">
                                    <a:lumMod val="75000"/>
                                    <a:lumOff val="25000"/>
                                  </a:schemeClr>
                                </a:solidFill>
                                <a:latin typeface="Cambria Math" panose="02040503050406030204" pitchFamily="18" charset="0"/>
                                <a:ea typeface="ＭＳ Ｐゴシック" charset="-128"/>
                              </a:rPr>
                              <m:t>0</m:t>
                            </m:r>
                          </m:sub>
                        </m:sSub>
                      </m:num>
                      <m:den>
                        <m:r>
                          <a:rPr lang="en-GB" altLang="ja-JP" sz="2800" i="1">
                            <a:solidFill>
                              <a:schemeClr val="tx1">
                                <a:lumMod val="75000"/>
                                <a:lumOff val="25000"/>
                              </a:schemeClr>
                            </a:solidFill>
                            <a:latin typeface="Cambria Math" panose="02040503050406030204" pitchFamily="18" charset="0"/>
                            <a:ea typeface="ＭＳ Ｐゴシック" charset="-128"/>
                          </a:rPr>
                          <m:t>𝑅</m:t>
                        </m:r>
                      </m:den>
                    </m:f>
                    <m:sSup>
                      <m:sSupPr>
                        <m:ctrlPr>
                          <a:rPr lang="en-GB" altLang="ja-JP" sz="2800" i="1">
                            <a:solidFill>
                              <a:schemeClr val="tx1">
                                <a:lumMod val="75000"/>
                                <a:lumOff val="25000"/>
                              </a:schemeClr>
                            </a:solidFill>
                            <a:latin typeface="Cambria Math" panose="02040503050406030204" pitchFamily="18" charset="0"/>
                            <a:ea typeface="ＭＳ Ｐゴシック" charset="-128"/>
                          </a:rPr>
                        </m:ctrlPr>
                      </m:sSupPr>
                      <m:e>
                        <m:d>
                          <m:dPr>
                            <m:ctrlPr>
                              <a:rPr lang="en-GB" altLang="ja-JP" sz="2800" i="1">
                                <a:solidFill>
                                  <a:schemeClr val="tx1">
                                    <a:lumMod val="75000"/>
                                    <a:lumOff val="25000"/>
                                  </a:schemeClr>
                                </a:solidFill>
                                <a:latin typeface="Cambria Math" panose="02040503050406030204" pitchFamily="18" charset="0"/>
                                <a:ea typeface="ＭＳ Ｐゴシック" charset="-128"/>
                              </a:rPr>
                            </m:ctrlPr>
                          </m:dPr>
                          <m:e>
                            <m:f>
                              <m:fPr>
                                <m:ctrlPr>
                                  <a:rPr lang="en-GB" altLang="ja-JP" sz="2800" i="1">
                                    <a:solidFill>
                                      <a:schemeClr val="tx1">
                                        <a:lumMod val="75000"/>
                                        <a:lumOff val="25000"/>
                                      </a:schemeClr>
                                    </a:solidFill>
                                    <a:latin typeface="Cambria Math" panose="02040503050406030204" pitchFamily="18" charset="0"/>
                                    <a:ea typeface="ＭＳ Ｐゴシック" charset="-128"/>
                                  </a:rPr>
                                </m:ctrlPr>
                              </m:fPr>
                              <m:num>
                                <m:r>
                                  <a:rPr lang="en-GB" altLang="ja-JP" sz="2800" i="1">
                                    <a:solidFill>
                                      <a:schemeClr val="tx1">
                                        <a:lumMod val="75000"/>
                                        <a:lumOff val="25000"/>
                                      </a:schemeClr>
                                    </a:solidFill>
                                    <a:latin typeface="Cambria Math" panose="02040503050406030204" pitchFamily="18" charset="0"/>
                                    <a:ea typeface="ＭＳ Ｐゴシック" charset="-128"/>
                                  </a:rPr>
                                  <m:t>𝑅</m:t>
                                </m:r>
                              </m:num>
                              <m:den>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𝑅</m:t>
                                    </m:r>
                                  </m:e>
                                  <m:sub>
                                    <m:r>
                                      <a:rPr lang="en-GB" altLang="ja-JP" sz="2800" i="1">
                                        <a:solidFill>
                                          <a:schemeClr val="tx1">
                                            <a:lumMod val="75000"/>
                                            <a:lumOff val="25000"/>
                                          </a:schemeClr>
                                        </a:solidFill>
                                        <a:latin typeface="Cambria Math" panose="02040503050406030204" pitchFamily="18" charset="0"/>
                                        <a:ea typeface="ＭＳ Ｐゴシック" charset="-128"/>
                                      </a:rPr>
                                      <m:t>𝑐𝑜𝑖𝑙</m:t>
                                    </m:r>
                                  </m:sub>
                                </m:sSub>
                              </m:den>
                            </m:f>
                          </m:e>
                        </m:d>
                      </m:e>
                      <m:sup>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𝑁</m:t>
                            </m:r>
                          </m:e>
                          <m:sub>
                            <m:r>
                              <a:rPr lang="en-GB" altLang="ja-JP" sz="2800" i="1">
                                <a:solidFill>
                                  <a:schemeClr val="tx1">
                                    <a:lumMod val="75000"/>
                                    <a:lumOff val="25000"/>
                                  </a:schemeClr>
                                </a:solidFill>
                                <a:latin typeface="Cambria Math" panose="02040503050406030204" pitchFamily="18" charset="0"/>
                                <a:ea typeface="ＭＳ Ｐゴシック" charset="-128"/>
                              </a:rPr>
                              <m:t>𝑐𝑜𝑖𝑙</m:t>
                            </m:r>
                          </m:sub>
                        </m:sSub>
                      </m:sup>
                    </m:sSup>
                    <m:func>
                      <m:funcPr>
                        <m:ctrlPr>
                          <a:rPr lang="en-GB" altLang="ja-JP" sz="2800" i="1">
                            <a:solidFill>
                              <a:schemeClr val="tx1">
                                <a:lumMod val="75000"/>
                                <a:lumOff val="25000"/>
                              </a:schemeClr>
                            </a:solidFill>
                            <a:latin typeface="Cambria Math" panose="02040503050406030204" pitchFamily="18" charset="0"/>
                            <a:ea typeface="ＭＳ Ｐゴシック" charset="-128"/>
                          </a:rPr>
                        </m:ctrlPr>
                      </m:funcPr>
                      <m:fName>
                        <m:r>
                          <m:rPr>
                            <m:sty m:val="p"/>
                          </m:rPr>
                          <a:rPr lang="en-GB" altLang="ja-JP" sz="2800" b="0" i="0" smtClean="0">
                            <a:solidFill>
                              <a:schemeClr val="tx1">
                                <a:lumMod val="75000"/>
                                <a:lumOff val="25000"/>
                              </a:schemeClr>
                            </a:solidFill>
                            <a:latin typeface="Cambria Math" panose="02040503050406030204" pitchFamily="18" charset="0"/>
                            <a:ea typeface="ＭＳ Ｐゴシック" charset="-128"/>
                          </a:rPr>
                          <m:t>cos</m:t>
                        </m:r>
                      </m:fName>
                      <m:e>
                        <m:d>
                          <m:dPr>
                            <m:ctrlPr>
                              <a:rPr lang="en-GB" altLang="ja-JP" sz="2800" i="1">
                                <a:solidFill>
                                  <a:schemeClr val="tx1">
                                    <a:lumMod val="75000"/>
                                    <a:lumOff val="25000"/>
                                  </a:schemeClr>
                                </a:solidFill>
                                <a:latin typeface="Cambria Math" panose="02040503050406030204" pitchFamily="18" charset="0"/>
                                <a:ea typeface="ＭＳ Ｐゴシック" charset="-128"/>
                              </a:rPr>
                            </m:ctrlPr>
                          </m:dPr>
                          <m:e>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𝑁</m:t>
                                </m:r>
                              </m:e>
                              <m:sub>
                                <m:r>
                                  <a:rPr lang="en-GB" altLang="ja-JP" sz="2800" i="1">
                                    <a:solidFill>
                                      <a:schemeClr val="tx1">
                                        <a:lumMod val="75000"/>
                                        <a:lumOff val="25000"/>
                                      </a:schemeClr>
                                    </a:solidFill>
                                    <a:latin typeface="Cambria Math" panose="02040503050406030204" pitchFamily="18" charset="0"/>
                                    <a:ea typeface="ＭＳ Ｐゴシック" charset="-128"/>
                                  </a:rPr>
                                  <m:t>𝑐𝑜𝑖𝑙</m:t>
                                </m:r>
                              </m:sub>
                            </m:sSub>
                            <m:r>
                              <a:rPr lang="en-GB" altLang="ja-JP" sz="2800" i="1">
                                <a:solidFill>
                                  <a:schemeClr val="tx1">
                                    <a:lumMod val="75000"/>
                                    <a:lumOff val="25000"/>
                                  </a:schemeClr>
                                </a:solidFill>
                                <a:latin typeface="Cambria Math" panose="02040503050406030204" pitchFamily="18" charset="0"/>
                                <a:ea typeface="ＭＳ Ｐゴシック" charset="-128"/>
                              </a:rPr>
                              <m:t>𝜙</m:t>
                            </m:r>
                          </m:e>
                        </m:d>
                      </m:e>
                    </m:func>
                    <m:r>
                      <a:rPr lang="en-GB" altLang="ja-JP" sz="2800" b="0" i="1" smtClean="0">
                        <a:solidFill>
                          <a:schemeClr val="tx1">
                            <a:lumMod val="75000"/>
                            <a:lumOff val="25000"/>
                          </a:schemeClr>
                        </a:solidFill>
                        <a:latin typeface="Cambria Math" panose="02040503050406030204" pitchFamily="18" charset="0"/>
                        <a:ea typeface="ＭＳ Ｐゴシック" charset="-128"/>
                      </a:rPr>
                      <m:t>,</m:t>
                    </m:r>
                    <m:r>
                      <a:rPr lang="en-GB" altLang="ja-JP" sz="2800" b="0" i="0" smtClean="0">
                        <a:solidFill>
                          <a:schemeClr val="tx1">
                            <a:lumMod val="75000"/>
                            <a:lumOff val="25000"/>
                          </a:schemeClr>
                        </a:solidFill>
                        <a:latin typeface="Cambria Math" panose="02040503050406030204" pitchFamily="18" charset="0"/>
                        <a:ea typeface="ＭＳ Ｐゴシック" charset="-128"/>
                      </a:rPr>
                      <m:t> </m:t>
                    </m:r>
                  </m:oMath>
                </a14:m>
                <a:endParaRPr lang="en-GB" altLang="ja-JP" sz="2800" b="0" i="0" dirty="0">
                  <a:solidFill>
                    <a:schemeClr val="tx1">
                      <a:lumMod val="75000"/>
                      <a:lumOff val="25000"/>
                    </a:schemeClr>
                  </a:solidFill>
                  <a:latin typeface="+mn-lt"/>
                  <a:ea typeface="ＭＳ Ｐゴシック" charset="-128"/>
                </a:endParaRPr>
              </a:p>
              <a:p>
                <a:pPr marL="971550" lvl="1" indent="-457200" algn="just">
                  <a:lnSpc>
                    <a:spcPct val="120000"/>
                  </a:lnSpc>
                  <a:buFont typeface="Arial" panose="020B0604020202020204" pitchFamily="34" charset="0"/>
                  <a:buChar char="•"/>
                </a:pPr>
                <a14:m>
                  <m:oMath xmlns:m="http://schemas.openxmlformats.org/officeDocument/2006/math">
                    <m:r>
                      <a:rPr lang="en-GB" altLang="ja-JP" sz="2800" b="0" i="1" smtClean="0">
                        <a:solidFill>
                          <a:schemeClr val="tx1">
                            <a:lumMod val="75000"/>
                            <a:lumOff val="25000"/>
                          </a:schemeClr>
                        </a:solidFill>
                        <a:latin typeface="Cambria Math" panose="02040503050406030204" pitchFamily="18" charset="0"/>
                        <a:ea typeface="ＭＳ Ｐゴシック" charset="-128"/>
                      </a:rPr>
                      <m:t>𝛿</m:t>
                    </m:r>
                    <m:sSubSup>
                      <m:sSubSup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SupPr>
                      <m:e>
                        <m:r>
                          <a:rPr lang="en-GB" altLang="ja-JP" sz="2800" b="0" i="1" smtClean="0">
                            <a:solidFill>
                              <a:schemeClr val="tx1">
                                <a:lumMod val="75000"/>
                                <a:lumOff val="25000"/>
                              </a:schemeClr>
                            </a:solidFill>
                            <a:latin typeface="Cambria Math" panose="02040503050406030204" pitchFamily="18" charset="0"/>
                            <a:ea typeface="ＭＳ Ｐゴシック" charset="-128"/>
                          </a:rPr>
                          <m:t>𝐵</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𝑍</m:t>
                        </m:r>
                      </m:sub>
                      <m:sup>
                        <m:r>
                          <a:rPr lang="en-GB" altLang="ja-JP" sz="2800" b="0" i="1" smtClean="0">
                            <a:solidFill>
                              <a:schemeClr val="tx1">
                                <a:lumMod val="75000"/>
                                <a:lumOff val="25000"/>
                              </a:schemeClr>
                            </a:solidFill>
                            <a:latin typeface="Cambria Math" panose="02040503050406030204" pitchFamily="18" charset="0"/>
                            <a:ea typeface="ＭＳ Ｐゴシック" charset="-128"/>
                          </a:rPr>
                          <m:t>𝑟𝑖𝑝𝑝𝑙𝑒</m:t>
                        </m:r>
                      </m:sup>
                    </m:sSubSup>
                    <m:r>
                      <a:rPr lang="en-GB" altLang="ja-JP" sz="2800" b="0" i="1" smtClean="0">
                        <a:solidFill>
                          <a:schemeClr val="tx1">
                            <a:lumMod val="75000"/>
                            <a:lumOff val="25000"/>
                          </a:schemeClr>
                        </a:solidFill>
                        <a:latin typeface="Cambria Math" panose="02040503050406030204" pitchFamily="18" charset="0"/>
                        <a:ea typeface="ＭＳ Ｐゴシック" charset="-128"/>
                      </a:rPr>
                      <m:t>=0, </m:t>
                    </m:r>
                  </m:oMath>
                </a14:m>
                <a:endParaRPr lang="en-GB" altLang="ja-JP" sz="2800" b="0" i="1" dirty="0">
                  <a:solidFill>
                    <a:schemeClr val="tx1">
                      <a:lumMod val="75000"/>
                      <a:lumOff val="25000"/>
                    </a:schemeClr>
                  </a:solidFill>
                  <a:latin typeface="+mn-lt"/>
                  <a:ea typeface="ＭＳ Ｐゴシック" charset="-128"/>
                </a:endParaRPr>
              </a:p>
              <a:p>
                <a:pPr marL="971550" lvl="1"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w</a:t>
                </a:r>
                <a:r>
                  <a:rPr lang="en-GB" altLang="ja-JP" sz="2800" b="0" dirty="0">
                    <a:solidFill>
                      <a:schemeClr val="tx1">
                        <a:lumMod val="75000"/>
                        <a:lumOff val="25000"/>
                      </a:schemeClr>
                    </a:solidFill>
                    <a:latin typeface="+mn-lt"/>
                    <a:ea typeface="ＭＳ Ｐゴシック" charset="-128"/>
                  </a:rPr>
                  <a:t>here:</a:t>
                </a:r>
              </a:p>
              <a:p>
                <a:pPr marL="1371600" lvl="2" indent="-457200" algn="just">
                  <a:lnSpc>
                    <a:spcPct val="120000"/>
                  </a:lnSpc>
                  <a:buFont typeface="Arial" panose="020B0604020202020204" pitchFamily="34" charset="0"/>
                  <a:buChar char="•"/>
                </a:pPr>
                <a14:m>
                  <m:oMath xmlns:m="http://schemas.openxmlformats.org/officeDocument/2006/math">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𝑁</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r>
                      <a:rPr lang="en-GB" altLang="ja-JP" sz="2800" b="0" i="1" smtClean="0">
                        <a:solidFill>
                          <a:schemeClr val="tx1">
                            <a:lumMod val="75000"/>
                            <a:lumOff val="25000"/>
                          </a:schemeClr>
                        </a:solidFill>
                        <a:latin typeface="Cambria Math" panose="02040503050406030204" pitchFamily="18" charset="0"/>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Total</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number</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of</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TF</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coils</m:t>
                    </m:r>
                    <m:r>
                      <m:rPr>
                        <m:nor/>
                      </m:rPr>
                      <a:rPr lang="en-GB" altLang="ja-JP" sz="2800" b="0" i="0" smtClean="0">
                        <a:solidFill>
                          <a:schemeClr val="tx1">
                            <a:lumMod val="75000"/>
                            <a:lumOff val="25000"/>
                          </a:schemeClr>
                        </a:solidFill>
                        <a:latin typeface="+mn-lt"/>
                        <a:ea typeface="ＭＳ Ｐゴシック" charset="-128"/>
                      </a:rPr>
                      <m:t>,</m:t>
                    </m:r>
                  </m:oMath>
                </a14:m>
                <a:endParaRPr lang="en-GB" altLang="ja-JP" sz="2800" b="0" i="1" dirty="0">
                  <a:solidFill>
                    <a:schemeClr val="tx1">
                      <a:lumMod val="75000"/>
                      <a:lumOff val="25000"/>
                    </a:schemeClr>
                  </a:solidFill>
                  <a:latin typeface="+mn-lt"/>
                  <a:ea typeface="ＭＳ Ｐゴシック" charset="-128"/>
                </a:endParaRPr>
              </a:p>
              <a:p>
                <a:pPr marL="1371600" lvl="2" indent="-457200" algn="just">
                  <a:lnSpc>
                    <a:spcPct val="120000"/>
                  </a:lnSpc>
                  <a:buFont typeface="Arial" panose="020B0604020202020204" pitchFamily="34" charset="0"/>
                  <a:buChar char="•"/>
                </a:pPr>
                <a14:m>
                  <m:oMath xmlns:m="http://schemas.openxmlformats.org/officeDocument/2006/math">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r>
                      <a:rPr lang="en-GB" altLang="ja-JP" sz="2800" b="0" i="1" smtClean="0">
                        <a:solidFill>
                          <a:schemeClr val="tx1">
                            <a:lumMod val="75000"/>
                            <a:lumOff val="25000"/>
                          </a:schemeClr>
                        </a:solidFill>
                        <a:latin typeface="Cambria Math" panose="02040503050406030204" pitchFamily="18" charset="0"/>
                        <a:ea typeface="ＭＳ Ｐゴシック" charset="-128"/>
                      </a:rPr>
                      <m:t>=</m:t>
                    </m:r>
                    <m:r>
                      <m:rPr>
                        <m:nor/>
                      </m:rPr>
                      <a:rPr lang="en-GB" altLang="ja-JP" sz="2800" b="0" i="0" smtClean="0">
                        <a:solidFill>
                          <a:schemeClr val="tx1">
                            <a:lumMod val="75000"/>
                            <a:lumOff val="25000"/>
                          </a:schemeClr>
                        </a:solidFill>
                        <a:latin typeface="+mn-lt"/>
                        <a:ea typeface="ＭＳ Ｐゴシック" charset="-128"/>
                      </a:rPr>
                      <m:t>Major</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radius</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of</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the</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outer</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limb</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of</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the</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TF</m:t>
                    </m:r>
                    <m:r>
                      <m:rPr>
                        <m:nor/>
                      </m:rPr>
                      <a:rPr lang="en-GB" altLang="ja-JP" sz="2800" b="0" i="0" smtClean="0">
                        <a:solidFill>
                          <a:schemeClr val="tx1">
                            <a:lumMod val="75000"/>
                            <a:lumOff val="25000"/>
                          </a:schemeClr>
                        </a:solidFill>
                        <a:latin typeface="+mn-lt"/>
                        <a:ea typeface="ＭＳ Ｐゴシック" charset="-128"/>
                      </a:rPr>
                      <m:t> </m:t>
                    </m:r>
                    <m:r>
                      <m:rPr>
                        <m:nor/>
                      </m:rPr>
                      <a:rPr lang="en-GB" altLang="ja-JP" sz="2800" b="0" i="0" smtClean="0">
                        <a:solidFill>
                          <a:schemeClr val="tx1">
                            <a:lumMod val="75000"/>
                            <a:lumOff val="25000"/>
                          </a:schemeClr>
                        </a:solidFill>
                        <a:latin typeface="+mn-lt"/>
                        <a:ea typeface="ＭＳ Ｐゴシック" charset="-128"/>
                      </a:rPr>
                      <m:t>coils</m:t>
                    </m:r>
                  </m:oMath>
                </a14:m>
                <a:r>
                  <a:rPr lang="en-GB" altLang="ja-JP" sz="2800" b="0" dirty="0">
                    <a:solidFill>
                      <a:schemeClr val="tx1">
                        <a:lumMod val="75000"/>
                        <a:lumOff val="25000"/>
                      </a:schemeClr>
                    </a:solidFill>
                    <a:latin typeface="+mn-lt"/>
                    <a:ea typeface="ＭＳ Ｐゴシック" charset="-128"/>
                  </a:rPr>
                  <a:t>.</a:t>
                </a:r>
              </a:p>
              <a:p>
                <a:pPr marL="457200" indent="-457200" algn="just">
                  <a:lnSpc>
                    <a:spcPct val="120000"/>
                  </a:lnSpc>
                  <a:buFont typeface="Arial" panose="020B0604020202020204" pitchFamily="34" charset="0"/>
                  <a:buChar char="•"/>
                </a:pPr>
                <a:r>
                  <a:rPr lang="en-GB" altLang="ja-JP" sz="2800" b="0" dirty="0">
                    <a:solidFill>
                      <a:schemeClr val="tx1">
                        <a:lumMod val="75000"/>
                        <a:lumOff val="25000"/>
                      </a:schemeClr>
                    </a:solidFill>
                    <a:latin typeface="+mn-lt"/>
                    <a:ea typeface="ＭＳ Ｐゴシック" charset="-128"/>
                  </a:rPr>
                  <a:t>We </a:t>
                </a:r>
                <a:r>
                  <a:rPr lang="en-GB" altLang="ja-JP" sz="2800" dirty="0">
                    <a:solidFill>
                      <a:schemeClr val="tx1">
                        <a:lumMod val="75000"/>
                        <a:lumOff val="25000"/>
                      </a:schemeClr>
                    </a:solidFill>
                    <a:latin typeface="+mn-lt"/>
                    <a:ea typeface="ＭＳ Ｐゴシック" charset="-128"/>
                  </a:rPr>
                  <a:t>numerically verified the above model's accuracy.</a:t>
                </a:r>
              </a:p>
              <a:p>
                <a:pPr marL="457200" indent="-457200" algn="just">
                  <a:lnSpc>
                    <a:spcPct val="120000"/>
                  </a:lnSpc>
                  <a:buFont typeface="Arial" panose="020B0604020202020204" pitchFamily="34" charset="0"/>
                  <a:buChar char="•"/>
                </a:pPr>
                <a:r>
                  <a:rPr lang="en-GB" altLang="ja-JP" sz="2800" b="0" dirty="0">
                    <a:solidFill>
                      <a:schemeClr val="tx1">
                        <a:lumMod val="75000"/>
                        <a:lumOff val="25000"/>
                      </a:schemeClr>
                    </a:solidFill>
                    <a:latin typeface="+mn-lt"/>
                    <a:ea typeface="ＭＳ Ｐゴシック" charset="-128"/>
                  </a:rPr>
                  <a:t>We vary </a:t>
                </a:r>
                <a14:m>
                  <m:oMath xmlns:m="http://schemas.openxmlformats.org/officeDocument/2006/math">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𝑁</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oMath>
                </a14:m>
                <a:r>
                  <a:rPr lang="en-GB" altLang="ja-JP" sz="2800" b="0" dirty="0">
                    <a:solidFill>
                      <a:schemeClr val="tx1">
                        <a:lumMod val="75000"/>
                        <a:lumOff val="25000"/>
                      </a:schemeClr>
                    </a:solidFill>
                    <a:latin typeface="+mn-lt"/>
                    <a:ea typeface="ＭＳ Ｐゴシック" charset="-128"/>
                  </a:rPr>
                  <a:t> and </a:t>
                </a:r>
                <a14:m>
                  <m:oMath xmlns:m="http://schemas.openxmlformats.org/officeDocument/2006/math">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𝑅</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𝑐𝑜𝑖𝑙</m:t>
                        </m:r>
                      </m:sub>
                    </m:sSub>
                  </m:oMath>
                </a14:m>
                <a:r>
                  <a:rPr lang="en-GB" altLang="ja-JP" sz="2800" b="0" dirty="0">
                    <a:solidFill>
                      <a:schemeClr val="tx1">
                        <a:lumMod val="75000"/>
                        <a:lumOff val="25000"/>
                      </a:schemeClr>
                    </a:solidFill>
                    <a:latin typeface="+mn-lt"/>
                    <a:ea typeface="ＭＳ Ｐゴシック" charset="-128"/>
                  </a:rPr>
                  <a:t> in Fig. 2.</a:t>
                </a:r>
              </a:p>
              <a:p>
                <a:pPr marL="457200" indent="-457200">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latest design for STEP has 16 TF coils and 32 ELM mitigation coils, with 16 in each row (see Fig. 1).</a:t>
                </a:r>
              </a:p>
              <a:p>
                <a:pPr marL="457200" indent="-457200">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current in the </a:t>
                </a:r>
                <a:r>
                  <a:rPr lang="en-GB" altLang="ja-JP" sz="2800">
                    <a:solidFill>
                      <a:schemeClr val="tx1">
                        <a:lumMod val="75000"/>
                        <a:lumOff val="25000"/>
                      </a:schemeClr>
                    </a:solidFill>
                    <a:latin typeface="+mn-lt"/>
                    <a:ea typeface="ＭＳ Ｐゴシック" charset="-128"/>
                  </a:rPr>
                  <a:t>k</a:t>
                </a:r>
                <a:r>
                  <a:rPr lang="en-GB" altLang="ja-JP" sz="2800" baseline="30000">
                    <a:solidFill>
                      <a:schemeClr val="tx1">
                        <a:lumMod val="75000"/>
                        <a:lumOff val="25000"/>
                      </a:schemeClr>
                    </a:solidFill>
                    <a:latin typeface="+mn-lt"/>
                    <a:ea typeface="ＭＳ Ｐゴシック" charset="-128"/>
                  </a:rPr>
                  <a:t>th</a:t>
                </a:r>
                <a:r>
                  <a:rPr lang="en-GB" altLang="ja-JP" sz="2800">
                    <a:solidFill>
                      <a:schemeClr val="tx1">
                        <a:lumMod val="75000"/>
                        <a:lumOff val="25000"/>
                      </a:schemeClr>
                    </a:solidFill>
                    <a:latin typeface="+mn-lt"/>
                    <a:ea typeface="ＭＳ Ｐゴシック" charset="-128"/>
                  </a:rPr>
                  <a:t> upper </a:t>
                </a:r>
                <a:r>
                  <a:rPr lang="en-GB" altLang="ja-JP" sz="2800" dirty="0">
                    <a:solidFill>
                      <a:schemeClr val="tx1">
                        <a:lumMod val="75000"/>
                        <a:lumOff val="25000"/>
                      </a:schemeClr>
                    </a:solidFill>
                    <a:latin typeface="+mn-lt"/>
                    <a:ea typeface="ＭＳ Ｐゴシック" charset="-128"/>
                  </a:rPr>
                  <a:t>and lower ELM mitigation coils is expressed as:</a:t>
                </a:r>
              </a:p>
              <a:p>
                <a:pPr marL="971550" lvl="1" indent="-457200">
                  <a:lnSpc>
                    <a:spcPct val="120000"/>
                  </a:lnSpc>
                  <a:buFont typeface="Arial" panose="020B0604020202020204" pitchFamily="34" charset="0"/>
                  <a:buChar char="•"/>
                </a:pPr>
                <a14:m>
                  <m:oMath xmlns:m="http://schemas.openxmlformats.org/officeDocument/2006/math">
                    <m:sSubSup>
                      <m:sSubSup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SupPr>
                      <m:e>
                        <m:r>
                          <a:rPr lang="en-GB" altLang="ja-JP" sz="2800" b="0" i="1" smtClean="0">
                            <a:solidFill>
                              <a:schemeClr val="tx1">
                                <a:lumMod val="75000"/>
                                <a:lumOff val="25000"/>
                              </a:schemeClr>
                            </a:solidFill>
                            <a:latin typeface="Cambria Math" panose="02040503050406030204" pitchFamily="18" charset="0"/>
                            <a:ea typeface="ＭＳ Ｐゴシック" charset="-128"/>
                          </a:rPr>
                          <m:t>𝐼</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𝑘</m:t>
                        </m:r>
                      </m:sub>
                      <m:sup>
                        <m:r>
                          <a:rPr lang="en-GB" altLang="ja-JP" sz="2800" b="0" i="1" smtClean="0">
                            <a:solidFill>
                              <a:schemeClr val="tx1">
                                <a:lumMod val="75000"/>
                                <a:lumOff val="25000"/>
                              </a:schemeClr>
                            </a:solidFill>
                            <a:latin typeface="Cambria Math" panose="02040503050406030204" pitchFamily="18" charset="0"/>
                            <a:ea typeface="ＭＳ Ｐゴシック" charset="-128"/>
                          </a:rPr>
                          <m:t>𝑢𝑝𝑝𝑒𝑟</m:t>
                        </m:r>
                      </m:sup>
                    </m:sSubSup>
                    <m:r>
                      <a:rPr lang="en-GB" altLang="ja-JP" sz="2800" b="0" i="1" smtClean="0">
                        <a:solidFill>
                          <a:schemeClr val="tx1">
                            <a:lumMod val="75000"/>
                            <a:lumOff val="25000"/>
                          </a:schemeClr>
                        </a:solidFill>
                        <a:latin typeface="Cambria Math" panose="02040503050406030204" pitchFamily="18" charset="0"/>
                        <a:ea typeface="ＭＳ Ｐゴシック" charset="-128"/>
                      </a:rPr>
                      <m:t>=</m:t>
                    </m:r>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𝐼</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0</m:t>
                        </m:r>
                      </m:sub>
                    </m:sSub>
                    <m:func>
                      <m:func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funcPr>
                      <m:fName>
                        <m:r>
                          <m:rPr>
                            <m:sty m:val="p"/>
                          </m:rPr>
                          <a:rPr lang="en-GB" altLang="ja-JP" sz="2800" b="0" i="0" smtClean="0">
                            <a:solidFill>
                              <a:schemeClr val="tx1">
                                <a:lumMod val="75000"/>
                                <a:lumOff val="25000"/>
                              </a:schemeClr>
                            </a:solidFill>
                            <a:latin typeface="Cambria Math" panose="02040503050406030204" pitchFamily="18" charset="0"/>
                            <a:ea typeface="ＭＳ Ｐゴシック" charset="-128"/>
                          </a:rPr>
                          <m:t>cos</m:t>
                        </m:r>
                      </m:fName>
                      <m:e>
                        <m:r>
                          <a:rPr lang="en-GB" altLang="ja-JP" sz="2800" b="0" i="1" smtClean="0">
                            <a:solidFill>
                              <a:schemeClr val="tx1">
                                <a:lumMod val="75000"/>
                                <a:lumOff val="25000"/>
                              </a:schemeClr>
                            </a:solidFill>
                            <a:latin typeface="Cambria Math" panose="02040503050406030204" pitchFamily="18" charset="0"/>
                            <a:ea typeface="ＭＳ Ｐゴシック" charset="-128"/>
                          </a:rPr>
                          <m:t>(</m:t>
                        </m:r>
                        <m:r>
                          <a:rPr lang="en-GB" altLang="ja-JP" sz="2800" b="0" i="1" smtClean="0">
                            <a:solidFill>
                              <a:schemeClr val="tx1">
                                <a:lumMod val="75000"/>
                                <a:lumOff val="25000"/>
                              </a:schemeClr>
                            </a:solidFill>
                            <a:latin typeface="Cambria Math" panose="02040503050406030204" pitchFamily="18" charset="0"/>
                            <a:ea typeface="ＭＳ Ｐゴシック" charset="-128"/>
                          </a:rPr>
                          <m:t>𝑛</m:t>
                        </m:r>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𝜙</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𝑘</m:t>
                            </m:r>
                          </m:sub>
                        </m:sSub>
                        <m:r>
                          <a:rPr lang="en-GB" altLang="ja-JP" sz="2800" b="0" i="1" smtClean="0">
                            <a:solidFill>
                              <a:schemeClr val="tx1">
                                <a:lumMod val="75000"/>
                                <a:lumOff val="25000"/>
                              </a:schemeClr>
                            </a:solidFill>
                            <a:latin typeface="Cambria Math" panose="02040503050406030204" pitchFamily="18" charset="0"/>
                            <a:ea typeface="ＭＳ Ｐゴシック" charset="-128"/>
                          </a:rPr>
                          <m:t>+</m:t>
                        </m:r>
                        <m:r>
                          <m:rPr>
                            <m:sty m:val="p"/>
                          </m:rPr>
                          <a:rPr lang="en-GB" altLang="ja-JP" sz="2800" b="0" i="0" smtClean="0">
                            <a:solidFill>
                              <a:schemeClr val="tx1">
                                <a:lumMod val="75000"/>
                                <a:lumOff val="25000"/>
                              </a:schemeClr>
                            </a:solidFill>
                            <a:latin typeface="Cambria Math" panose="02040503050406030204" pitchFamily="18" charset="0"/>
                            <a:ea typeface="ＭＳ Ｐゴシック" charset="-128"/>
                          </a:rPr>
                          <m:t>Δ</m:t>
                        </m:r>
                        <m:r>
                          <a:rPr lang="en-GB" altLang="ja-JP" sz="2800" b="0" i="1" smtClean="0">
                            <a:solidFill>
                              <a:schemeClr val="tx1">
                                <a:lumMod val="75000"/>
                                <a:lumOff val="25000"/>
                              </a:schemeClr>
                            </a:solidFill>
                            <a:latin typeface="Cambria Math" panose="02040503050406030204" pitchFamily="18" charset="0"/>
                            <a:ea typeface="ＭＳ Ｐゴシック" charset="-128"/>
                          </a:rPr>
                          <m:t>𝜙</m:t>
                        </m:r>
                        <m:r>
                          <a:rPr lang="en-GB" altLang="ja-JP" sz="2800" b="0" i="1" smtClean="0">
                            <a:solidFill>
                              <a:schemeClr val="tx1">
                                <a:lumMod val="75000"/>
                                <a:lumOff val="25000"/>
                              </a:schemeClr>
                            </a:solidFill>
                            <a:latin typeface="Cambria Math" panose="02040503050406030204" pitchFamily="18" charset="0"/>
                            <a:ea typeface="ＭＳ Ｐゴシック" charset="-128"/>
                          </a:rPr>
                          <m:t>)</m:t>
                        </m:r>
                      </m:e>
                    </m:func>
                    <m:r>
                      <a:rPr lang="en-GB" altLang="ja-JP" sz="2800" b="0" i="1" smtClean="0">
                        <a:solidFill>
                          <a:schemeClr val="tx1">
                            <a:lumMod val="75000"/>
                            <a:lumOff val="25000"/>
                          </a:schemeClr>
                        </a:solidFill>
                        <a:latin typeface="Cambria Math" panose="02040503050406030204" pitchFamily="18" charset="0"/>
                        <a:ea typeface="ＭＳ Ｐゴシック" charset="-128"/>
                      </a:rPr>
                      <m:t>, </m:t>
                    </m:r>
                  </m:oMath>
                </a14:m>
                <a:endParaRPr lang="en-GB" altLang="ja-JP" sz="2800" b="0" i="1" dirty="0">
                  <a:solidFill>
                    <a:schemeClr val="tx1">
                      <a:lumMod val="75000"/>
                      <a:lumOff val="25000"/>
                    </a:schemeClr>
                  </a:solidFill>
                  <a:latin typeface="+mn-lt"/>
                  <a:ea typeface="ＭＳ Ｐゴシック" charset="-128"/>
                </a:endParaRPr>
              </a:p>
              <a:p>
                <a:pPr marL="971550" lvl="1" indent="-457200">
                  <a:lnSpc>
                    <a:spcPct val="120000"/>
                  </a:lnSpc>
                  <a:buFont typeface="Arial" panose="020B0604020202020204" pitchFamily="34" charset="0"/>
                  <a:buChar char="•"/>
                </a:pPr>
                <a14:m>
                  <m:oMath xmlns:m="http://schemas.openxmlformats.org/officeDocument/2006/math">
                    <m:sSubSup>
                      <m:sSubSupPr>
                        <m:ctrlPr>
                          <a:rPr lang="en-GB" altLang="ja-JP" sz="2800" i="1">
                            <a:solidFill>
                              <a:schemeClr val="tx1">
                                <a:lumMod val="75000"/>
                                <a:lumOff val="25000"/>
                              </a:schemeClr>
                            </a:solidFill>
                            <a:latin typeface="Cambria Math" panose="02040503050406030204" pitchFamily="18" charset="0"/>
                            <a:ea typeface="ＭＳ Ｐゴシック" charset="-128"/>
                          </a:rPr>
                        </m:ctrlPr>
                      </m:sSubSupPr>
                      <m:e>
                        <m:r>
                          <a:rPr lang="en-GB" altLang="ja-JP" sz="2800" i="1">
                            <a:solidFill>
                              <a:schemeClr val="tx1">
                                <a:lumMod val="75000"/>
                                <a:lumOff val="25000"/>
                              </a:schemeClr>
                            </a:solidFill>
                            <a:latin typeface="Cambria Math" panose="02040503050406030204" pitchFamily="18" charset="0"/>
                            <a:ea typeface="ＭＳ Ｐゴシック" charset="-128"/>
                          </a:rPr>
                          <m:t>𝐼</m:t>
                        </m:r>
                      </m:e>
                      <m:sub>
                        <m:r>
                          <a:rPr lang="en-GB" altLang="ja-JP" sz="2800" i="1">
                            <a:solidFill>
                              <a:schemeClr val="tx1">
                                <a:lumMod val="75000"/>
                                <a:lumOff val="25000"/>
                              </a:schemeClr>
                            </a:solidFill>
                            <a:latin typeface="Cambria Math" panose="02040503050406030204" pitchFamily="18" charset="0"/>
                            <a:ea typeface="ＭＳ Ｐゴシック" charset="-128"/>
                          </a:rPr>
                          <m:t>𝑘</m:t>
                        </m:r>
                      </m:sub>
                      <m:sup>
                        <m:r>
                          <a:rPr lang="en-GB" altLang="ja-JP" sz="2800" b="0" i="1" smtClean="0">
                            <a:solidFill>
                              <a:schemeClr val="tx1">
                                <a:lumMod val="75000"/>
                                <a:lumOff val="25000"/>
                              </a:schemeClr>
                            </a:solidFill>
                            <a:latin typeface="Cambria Math" panose="02040503050406030204" pitchFamily="18" charset="0"/>
                            <a:ea typeface="ＭＳ Ｐゴシック" charset="-128"/>
                          </a:rPr>
                          <m:t>𝑙𝑜𝑤𝑒𝑟</m:t>
                        </m:r>
                      </m:sup>
                    </m:sSubSup>
                    <m:r>
                      <a:rPr lang="en-GB" altLang="ja-JP" sz="2800" b="0" i="1" smtClean="0">
                        <a:solidFill>
                          <a:schemeClr val="tx1">
                            <a:lumMod val="75000"/>
                            <a:lumOff val="25000"/>
                          </a:schemeClr>
                        </a:solidFill>
                        <a:latin typeface="Cambria Math" panose="02040503050406030204" pitchFamily="18" charset="0"/>
                        <a:ea typeface="ＭＳ Ｐゴシック" charset="-128"/>
                      </a:rPr>
                      <m:t>=</m:t>
                    </m:r>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𝐼</m:t>
                        </m:r>
                      </m:e>
                      <m:sub>
                        <m:r>
                          <a:rPr lang="en-GB" altLang="ja-JP" sz="2800" i="1">
                            <a:solidFill>
                              <a:schemeClr val="tx1">
                                <a:lumMod val="75000"/>
                                <a:lumOff val="25000"/>
                              </a:schemeClr>
                            </a:solidFill>
                            <a:latin typeface="Cambria Math" panose="02040503050406030204" pitchFamily="18" charset="0"/>
                            <a:ea typeface="ＭＳ Ｐゴシック" charset="-128"/>
                          </a:rPr>
                          <m:t>0</m:t>
                        </m:r>
                      </m:sub>
                    </m:sSub>
                    <m:func>
                      <m:funcPr>
                        <m:ctrlPr>
                          <a:rPr lang="en-GB" altLang="ja-JP" sz="2800" i="1">
                            <a:solidFill>
                              <a:schemeClr val="tx1">
                                <a:lumMod val="75000"/>
                                <a:lumOff val="25000"/>
                              </a:schemeClr>
                            </a:solidFill>
                            <a:latin typeface="Cambria Math" panose="02040503050406030204" pitchFamily="18" charset="0"/>
                            <a:ea typeface="ＭＳ Ｐゴシック" charset="-128"/>
                          </a:rPr>
                        </m:ctrlPr>
                      </m:funcPr>
                      <m:fName>
                        <m:r>
                          <m:rPr>
                            <m:sty m:val="p"/>
                          </m:rPr>
                          <a:rPr lang="en-GB" altLang="ja-JP" sz="2800">
                            <a:solidFill>
                              <a:schemeClr val="tx1">
                                <a:lumMod val="75000"/>
                                <a:lumOff val="25000"/>
                              </a:schemeClr>
                            </a:solidFill>
                            <a:latin typeface="Cambria Math" panose="02040503050406030204" pitchFamily="18" charset="0"/>
                            <a:ea typeface="ＭＳ Ｐゴシック" charset="-128"/>
                          </a:rPr>
                          <m:t>cos</m:t>
                        </m:r>
                      </m:fName>
                      <m:e>
                        <m:r>
                          <a:rPr lang="en-GB" altLang="ja-JP" sz="2800" i="1">
                            <a:solidFill>
                              <a:schemeClr val="tx1">
                                <a:lumMod val="75000"/>
                                <a:lumOff val="25000"/>
                              </a:schemeClr>
                            </a:solidFill>
                            <a:latin typeface="Cambria Math" panose="02040503050406030204" pitchFamily="18" charset="0"/>
                            <a:ea typeface="ＭＳ Ｐゴシック" charset="-128"/>
                          </a:rPr>
                          <m:t>(</m:t>
                        </m:r>
                        <m:r>
                          <a:rPr lang="en-GB" altLang="ja-JP" sz="2800" i="1">
                            <a:solidFill>
                              <a:schemeClr val="tx1">
                                <a:lumMod val="75000"/>
                                <a:lumOff val="25000"/>
                              </a:schemeClr>
                            </a:solidFill>
                            <a:latin typeface="Cambria Math" panose="02040503050406030204" pitchFamily="18" charset="0"/>
                            <a:ea typeface="ＭＳ Ｐゴシック" charset="-128"/>
                          </a:rPr>
                          <m:t>𝑛</m:t>
                        </m:r>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𝜙</m:t>
                            </m:r>
                          </m:e>
                          <m:sub>
                            <m:r>
                              <a:rPr lang="en-GB" altLang="ja-JP" sz="2800" i="1">
                                <a:solidFill>
                                  <a:schemeClr val="tx1">
                                    <a:lumMod val="75000"/>
                                    <a:lumOff val="25000"/>
                                  </a:schemeClr>
                                </a:solidFill>
                                <a:latin typeface="Cambria Math" panose="02040503050406030204" pitchFamily="18" charset="0"/>
                                <a:ea typeface="ＭＳ Ｐゴシック" charset="-128"/>
                              </a:rPr>
                              <m:t>𝑘</m:t>
                            </m:r>
                          </m:sub>
                        </m:sSub>
                        <m:r>
                          <a:rPr lang="en-GB" altLang="ja-JP" sz="2800" i="1">
                            <a:solidFill>
                              <a:schemeClr val="tx1">
                                <a:lumMod val="75000"/>
                                <a:lumOff val="25000"/>
                              </a:schemeClr>
                            </a:solidFill>
                            <a:latin typeface="Cambria Math" panose="02040503050406030204" pitchFamily="18" charset="0"/>
                            <a:ea typeface="ＭＳ Ｐゴシック" charset="-128"/>
                          </a:rPr>
                          <m:t>)</m:t>
                        </m:r>
                      </m:e>
                    </m:func>
                    <m:r>
                      <a:rPr lang="en-GB" altLang="ja-JP" sz="2800" b="0" i="1" smtClean="0">
                        <a:solidFill>
                          <a:schemeClr val="tx1">
                            <a:lumMod val="75000"/>
                            <a:lumOff val="25000"/>
                          </a:schemeClr>
                        </a:solidFill>
                        <a:latin typeface="Cambria Math" panose="02040503050406030204" pitchFamily="18" charset="0"/>
                        <a:ea typeface="ＭＳ Ｐゴシック" charset="-128"/>
                      </a:rPr>
                      <m:t>,</m:t>
                    </m:r>
                  </m:oMath>
                </a14:m>
                <a:endParaRPr lang="en-GB" altLang="ja-JP" sz="2800" b="0" dirty="0">
                  <a:solidFill>
                    <a:schemeClr val="tx1">
                      <a:lumMod val="75000"/>
                      <a:lumOff val="25000"/>
                    </a:schemeClr>
                  </a:solidFill>
                  <a:latin typeface="+mn-lt"/>
                  <a:ea typeface="ＭＳ Ｐゴシック" charset="-128"/>
                </a:endParaRPr>
              </a:p>
              <a:p>
                <a:pPr marL="971550" lvl="1" indent="-457200">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Where:</a:t>
                </a:r>
              </a:p>
              <a:p>
                <a:pPr marL="1371600" lvl="2" indent="-457200">
                  <a:lnSpc>
                    <a:spcPct val="120000"/>
                  </a:lnSpc>
                  <a:buFont typeface="Arial" panose="020B0604020202020204" pitchFamily="34" charset="0"/>
                  <a:buChar char="•"/>
                </a:pPr>
                <a14:m>
                  <m:oMath xmlns:m="http://schemas.openxmlformats.org/officeDocument/2006/math">
                    <m:sSub>
                      <m:sSubPr>
                        <m:ctrlPr>
                          <a:rPr lang="en-GB" altLang="ja-JP" sz="280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𝜙</m:t>
                        </m:r>
                      </m:e>
                      <m:sub>
                        <m:r>
                          <a:rPr lang="en-GB" altLang="ja-JP" sz="2800" i="1">
                            <a:solidFill>
                              <a:schemeClr val="tx1">
                                <a:lumMod val="75000"/>
                                <a:lumOff val="25000"/>
                              </a:schemeClr>
                            </a:solidFill>
                            <a:latin typeface="Cambria Math" panose="02040503050406030204" pitchFamily="18" charset="0"/>
                            <a:ea typeface="ＭＳ Ｐゴシック" charset="-128"/>
                          </a:rPr>
                          <m:t>𝑘</m:t>
                        </m:r>
                      </m:sub>
                    </m:sSub>
                  </m:oMath>
                </a14:m>
                <a:r>
                  <a:rPr lang="en-GB" altLang="ja-JP" sz="2800" dirty="0">
                    <a:solidFill>
                      <a:schemeClr val="tx1">
                        <a:lumMod val="75000"/>
                        <a:lumOff val="25000"/>
                      </a:schemeClr>
                    </a:solidFill>
                    <a:latin typeface="+mn-lt"/>
                    <a:ea typeface="ＭＳ Ｐゴシック" charset="-128"/>
                  </a:rPr>
                  <a:t> is the toroidal angle at the centre of the k</a:t>
                </a:r>
                <a:r>
                  <a:rPr lang="en-GB" altLang="ja-JP" sz="2800" baseline="30000" dirty="0">
                    <a:solidFill>
                      <a:schemeClr val="tx1">
                        <a:lumMod val="75000"/>
                        <a:lumOff val="25000"/>
                      </a:schemeClr>
                    </a:solidFill>
                    <a:latin typeface="+mn-lt"/>
                    <a:ea typeface="ＭＳ Ｐゴシック" charset="-128"/>
                  </a:rPr>
                  <a:t>th </a:t>
                </a:r>
                <a:r>
                  <a:rPr lang="en-GB" altLang="ja-JP" sz="2800" dirty="0">
                    <a:solidFill>
                      <a:schemeClr val="tx1">
                        <a:lumMod val="75000"/>
                        <a:lumOff val="25000"/>
                      </a:schemeClr>
                    </a:solidFill>
                    <a:latin typeface="+mn-lt"/>
                    <a:ea typeface="ＭＳ Ｐゴシック" charset="-128"/>
                  </a:rPr>
                  <a:t>coil</a:t>
                </a:r>
              </a:p>
              <a:p>
                <a:pPr marL="1371600" lvl="2" indent="-457200">
                  <a:lnSpc>
                    <a:spcPct val="120000"/>
                  </a:lnSpc>
                  <a:buFont typeface="Arial" panose="020B0604020202020204" pitchFamily="34" charset="0"/>
                  <a:buChar char="•"/>
                </a:pPr>
                <a14:m>
                  <m:oMath xmlns:m="http://schemas.openxmlformats.org/officeDocument/2006/math">
                    <m:sSub>
                      <m:sSubPr>
                        <m:ctrlPr>
                          <a:rPr lang="en-GB" altLang="ja-JP" sz="2800" b="0" i="1"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smtClean="0">
                            <a:solidFill>
                              <a:schemeClr val="tx1">
                                <a:lumMod val="75000"/>
                                <a:lumOff val="25000"/>
                              </a:schemeClr>
                            </a:solidFill>
                            <a:latin typeface="Cambria Math" panose="02040503050406030204" pitchFamily="18" charset="0"/>
                            <a:ea typeface="ＭＳ Ｐゴシック" charset="-128"/>
                          </a:rPr>
                          <m:t>𝐼</m:t>
                        </m:r>
                      </m:e>
                      <m:sub>
                        <m:r>
                          <a:rPr lang="en-GB" altLang="ja-JP" sz="2800" b="0" i="1" smtClean="0">
                            <a:solidFill>
                              <a:schemeClr val="tx1">
                                <a:lumMod val="75000"/>
                                <a:lumOff val="25000"/>
                              </a:schemeClr>
                            </a:solidFill>
                            <a:latin typeface="Cambria Math" panose="02040503050406030204" pitchFamily="18" charset="0"/>
                            <a:ea typeface="ＭＳ Ｐゴシック" charset="-128"/>
                          </a:rPr>
                          <m:t>0</m:t>
                        </m:r>
                      </m:sub>
                    </m:sSub>
                    <m:r>
                      <a:rPr lang="en-GB" altLang="ja-JP" sz="2800" b="0" i="1" smtClean="0">
                        <a:solidFill>
                          <a:schemeClr val="tx1">
                            <a:lumMod val="75000"/>
                            <a:lumOff val="25000"/>
                          </a:schemeClr>
                        </a:solidFill>
                        <a:latin typeface="Cambria Math" panose="02040503050406030204" pitchFamily="18" charset="0"/>
                        <a:ea typeface="ＭＳ Ｐゴシック" charset="-128"/>
                      </a:rPr>
                      <m:t>, </m:t>
                    </m:r>
                    <m:r>
                      <a:rPr lang="en-GB" altLang="ja-JP" sz="2800" b="0" i="1" smtClean="0">
                        <a:solidFill>
                          <a:schemeClr val="tx1">
                            <a:lumMod val="75000"/>
                            <a:lumOff val="25000"/>
                          </a:schemeClr>
                        </a:solidFill>
                        <a:latin typeface="Cambria Math" panose="02040503050406030204" pitchFamily="18" charset="0"/>
                        <a:ea typeface="ＭＳ Ｐゴシック" charset="-128"/>
                      </a:rPr>
                      <m:t>𝑛</m:t>
                    </m:r>
                  </m:oMath>
                </a14:m>
                <a:r>
                  <a:rPr lang="en-GB" altLang="ja-JP" sz="2800" dirty="0">
                    <a:solidFill>
                      <a:schemeClr val="tx1">
                        <a:lumMod val="75000"/>
                        <a:lumOff val="25000"/>
                      </a:schemeClr>
                    </a:solidFill>
                    <a:latin typeface="+mn-lt"/>
                    <a:ea typeface="ＭＳ Ｐゴシック" charset="-128"/>
                  </a:rPr>
                  <a:t> and </a:t>
                </a:r>
                <a14:m>
                  <m:oMath xmlns:m="http://schemas.openxmlformats.org/officeDocument/2006/math">
                    <m:r>
                      <m:rPr>
                        <m:sty m:val="p"/>
                      </m:rPr>
                      <a:rPr lang="en-GB" altLang="ja-JP" sz="2800">
                        <a:solidFill>
                          <a:schemeClr val="tx1">
                            <a:lumMod val="75000"/>
                            <a:lumOff val="25000"/>
                          </a:schemeClr>
                        </a:solidFill>
                        <a:latin typeface="Cambria Math" panose="02040503050406030204" pitchFamily="18" charset="0"/>
                        <a:ea typeface="ＭＳ Ｐゴシック" charset="-128"/>
                      </a:rPr>
                      <m:t>Δ</m:t>
                    </m:r>
                    <m:r>
                      <a:rPr lang="en-GB" altLang="ja-JP" sz="2800" i="1">
                        <a:solidFill>
                          <a:schemeClr val="tx1">
                            <a:lumMod val="75000"/>
                            <a:lumOff val="25000"/>
                          </a:schemeClr>
                        </a:solidFill>
                        <a:latin typeface="Cambria Math" panose="02040503050406030204" pitchFamily="18" charset="0"/>
                        <a:ea typeface="ＭＳ Ｐゴシック" charset="-128"/>
                      </a:rPr>
                      <m:t>𝜙</m:t>
                    </m:r>
                  </m:oMath>
                </a14:m>
                <a:r>
                  <a:rPr lang="en-GB" altLang="ja-JP" sz="2800" dirty="0">
                    <a:solidFill>
                      <a:schemeClr val="tx1">
                        <a:lumMod val="75000"/>
                        <a:lumOff val="25000"/>
                      </a:schemeClr>
                    </a:solidFill>
                    <a:latin typeface="+mn-lt"/>
                    <a:ea typeface="ＭＳ Ｐゴシック" charset="-128"/>
                  </a:rPr>
                  <a:t> are variable parameters, as shown n Fig. 3.. </a:t>
                </a:r>
              </a:p>
              <a:p>
                <a:pPr marL="457200" indent="-457200">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The ELM mitigation field was numerically determined using the MARS-F code [2], which incorporates plasma response in its modelling.</a:t>
                </a:r>
                <a:endParaRPr lang="en-GB" altLang="ja-JP" sz="2800" b="0" dirty="0">
                  <a:solidFill>
                    <a:schemeClr val="tx1">
                      <a:lumMod val="75000"/>
                      <a:lumOff val="25000"/>
                    </a:schemeClr>
                  </a:solidFill>
                  <a:latin typeface="+mn-lt"/>
                  <a:ea typeface="ＭＳ Ｐゴシック" charset="-128"/>
                </a:endParaRPr>
              </a:p>
            </p:txBody>
          </p:sp>
        </mc:Choice>
        <mc:Fallback xmlns="">
          <p:sp>
            <p:nvSpPr>
              <p:cNvPr id="28" name="Text Box 242"/>
              <p:cNvSpPr txBox="1">
                <a:spLocks noRot="1" noChangeAspect="1" noMove="1" noResize="1" noEditPoints="1" noAdjustHandles="1" noChangeArrowheads="1" noChangeShapeType="1" noTextEdit="1"/>
              </p:cNvSpPr>
              <p:nvPr/>
            </p:nvSpPr>
            <p:spPr bwMode="auto">
              <a:xfrm>
                <a:off x="642256" y="15820973"/>
                <a:ext cx="14400000" cy="12129346"/>
              </a:xfrm>
              <a:prstGeom prst="rect">
                <a:avLst/>
              </a:prstGeom>
              <a:blipFill>
                <a:blip r:embed="rId4"/>
                <a:stretch>
                  <a:fillRect l="-127" r="-212"/>
                </a:stretch>
              </a:blipFill>
              <a:ln w="57150" cmpd="thinThick">
                <a:noFill/>
                <a:miter lim="800000"/>
              </a:ln>
            </p:spPr>
            <p:txBody>
              <a:bodyPr/>
              <a:lstStyle/>
              <a:p>
                <a:r>
                  <a:rPr lang="en-GB">
                    <a:noFill/>
                  </a:rPr>
                  <a:t> </a:t>
                </a:r>
              </a:p>
            </p:txBody>
          </p:sp>
        </mc:Fallback>
      </mc:AlternateContent>
      <p:sp>
        <p:nvSpPr>
          <p:cNvPr id="29" name="Text Box 248"/>
          <p:cNvSpPr txBox="1">
            <a:spLocks noChangeArrowheads="1"/>
          </p:cNvSpPr>
          <p:nvPr/>
        </p:nvSpPr>
        <p:spPr bwMode="auto">
          <a:xfrm>
            <a:off x="642256" y="15200255"/>
            <a:ext cx="14400000" cy="64633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METHODS</a:t>
            </a:r>
            <a:endParaRPr lang="en-US" altLang="zh-CN" b="1" dirty="0">
              <a:solidFill>
                <a:schemeClr val="bg1"/>
              </a:solidFill>
              <a:latin typeface="+mn-lt"/>
              <a:ea typeface="SimSun" pitchFamily="2" charset="-122"/>
              <a:cs typeface="Lucida Sans" pitchFamily="34" charset="0"/>
            </a:endParaRPr>
          </a:p>
        </p:txBody>
      </p:sp>
      <p:grpSp>
        <p:nvGrpSpPr>
          <p:cNvPr id="1523" name="Group 1522">
            <a:extLst>
              <a:ext uri="{FF2B5EF4-FFF2-40B4-BE49-F238E27FC236}">
                <a16:creationId xmlns:a16="http://schemas.microsoft.com/office/drawing/2014/main" id="{EEB52264-A57D-ED22-D491-F9CBA69498FF}"/>
              </a:ext>
            </a:extLst>
          </p:cNvPr>
          <p:cNvGrpSpPr/>
          <p:nvPr/>
        </p:nvGrpSpPr>
        <p:grpSpPr>
          <a:xfrm>
            <a:off x="15449224" y="32967501"/>
            <a:ext cx="14401445" cy="5480859"/>
            <a:chOff x="15449224" y="34007374"/>
            <a:chExt cx="14401445" cy="5480859"/>
          </a:xfrm>
        </p:grpSpPr>
        <mc:AlternateContent xmlns:mc="http://schemas.openxmlformats.org/markup-compatibility/2006" xmlns:a14="http://schemas.microsoft.com/office/drawing/2010/main">
          <mc:Choice Requires="a14">
            <p:sp>
              <p:nvSpPr>
                <p:cNvPr id="34" name="Text Box 242"/>
                <p:cNvSpPr txBox="1">
                  <a:spLocks noChangeArrowheads="1"/>
                </p:cNvSpPr>
                <p:nvPr/>
              </p:nvSpPr>
              <p:spPr bwMode="auto">
                <a:xfrm>
                  <a:off x="15449224" y="34592149"/>
                  <a:ext cx="14401445" cy="4896084"/>
                </a:xfrm>
                <a:prstGeom prst="rect">
                  <a:avLst/>
                </a:prstGeom>
                <a:solidFill>
                  <a:schemeClr val="bg1">
                    <a:lumMod val="85000"/>
                  </a:schemeClr>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GB" altLang="ja-JP" sz="2800" dirty="0">
                      <a:solidFill>
                        <a:schemeClr val="tx1">
                          <a:lumMod val="75000"/>
                          <a:lumOff val="25000"/>
                        </a:schemeClr>
                      </a:solidFill>
                      <a:latin typeface="+mn-lt"/>
                      <a:ea typeface="ＭＳ Ｐゴシック" charset="-128"/>
                    </a:rPr>
                    <a:t> Fig. 2 shows that the current design, with a major radius of approximately 9m and 16 TF coils, has power losses that remain within acceptable limits. Increasing the design configuration beyond this will have a minimal effect on improving particle confinement from a fast particle perspective. </a:t>
                  </a:r>
                </a:p>
                <a:p>
                  <a:pPr algn="just">
                    <a:lnSpc>
                      <a:spcPct val="120000"/>
                    </a:lnSpc>
                    <a:buFontTx/>
                    <a:buChar char="•"/>
                  </a:pPr>
                  <a:r>
                    <a:rPr lang="en-GB" altLang="ja-JP" sz="2800" dirty="0">
                      <a:solidFill>
                        <a:schemeClr val="tx1">
                          <a:lumMod val="75000"/>
                          <a:lumOff val="25000"/>
                        </a:schemeClr>
                      </a:solidFill>
                      <a:latin typeface="+mn-lt"/>
                      <a:ea typeface="ＭＳ Ｐゴシック" charset="-128"/>
                    </a:rPr>
                    <a:t>Fig. 3 indicates that the results are highly sensitive to the phase shift (</a:t>
                  </a:r>
                  <a14:m>
                    <m:oMath xmlns:m="http://schemas.openxmlformats.org/officeDocument/2006/math">
                      <m:r>
                        <m:rPr>
                          <m:sty m:val="p"/>
                        </m:rPr>
                        <a:rPr lang="en-GB" altLang="ja-JP" sz="2800" b="0" i="0" smtClean="0">
                          <a:solidFill>
                            <a:schemeClr val="tx1">
                              <a:lumMod val="75000"/>
                              <a:lumOff val="25000"/>
                            </a:schemeClr>
                          </a:solidFill>
                          <a:latin typeface="Cambria Math" panose="02040503050406030204" pitchFamily="18" charset="0"/>
                          <a:ea typeface="ＭＳ Ｐゴシック" charset="-128"/>
                        </a:rPr>
                        <m:t>Δ</m:t>
                      </m:r>
                      <m:r>
                        <a:rPr lang="en-GB" altLang="ja-JP" sz="2800" b="0" i="1" smtClean="0">
                          <a:solidFill>
                            <a:schemeClr val="tx1">
                              <a:lumMod val="75000"/>
                              <a:lumOff val="25000"/>
                            </a:schemeClr>
                          </a:solidFill>
                          <a:latin typeface="Cambria Math" panose="02040503050406030204" pitchFamily="18" charset="0"/>
                          <a:ea typeface="ＭＳ Ｐゴシック" charset="-128"/>
                        </a:rPr>
                        <m:t>𝜙</m:t>
                      </m:r>
                    </m:oMath>
                  </a14:m>
                  <a:r>
                    <a:rPr lang="en-GB" altLang="ja-JP" sz="2800" dirty="0">
                      <a:solidFill>
                        <a:schemeClr val="tx1">
                          <a:lumMod val="75000"/>
                          <a:lumOff val="25000"/>
                        </a:schemeClr>
                      </a:solidFill>
                      <a:latin typeface="+mn-lt"/>
                      <a:ea typeface="ＭＳ Ｐゴシック" charset="-128"/>
                    </a:rPr>
                    <a:t>) and a similar phenomenon is observed in [4]. </a:t>
                  </a:r>
                </a:p>
                <a:p>
                  <a:pPr algn="just">
                    <a:lnSpc>
                      <a:spcPct val="120000"/>
                    </a:lnSpc>
                    <a:buFontTx/>
                    <a:buChar char="•"/>
                  </a:pPr>
                  <a:r>
                    <a:rPr lang="en-GB" altLang="ja-JP" sz="2800" dirty="0">
                      <a:solidFill>
                        <a:schemeClr val="tx1">
                          <a:lumMod val="75000"/>
                          <a:lumOff val="25000"/>
                        </a:schemeClr>
                      </a:solidFill>
                      <a:latin typeface="+mn-lt"/>
                      <a:ea typeface="ＭＳ Ｐゴシック" charset="-128"/>
                    </a:rPr>
                    <a:t>Even when larger current values are used and the plasma response is included, acceptable confinement can be achieved if the right phase shift is chosen. </a:t>
                  </a:r>
                </a:p>
                <a:p>
                  <a:pPr algn="just">
                    <a:lnSpc>
                      <a:spcPct val="120000"/>
                    </a:lnSpc>
                    <a:buFontTx/>
                    <a:buChar char="•"/>
                  </a:pPr>
                  <a:r>
                    <a:rPr lang="en-US" altLang="ja-JP" sz="2800" dirty="0">
                      <a:solidFill>
                        <a:schemeClr val="tx1">
                          <a:lumMod val="75000"/>
                          <a:lumOff val="25000"/>
                        </a:schemeClr>
                      </a:solidFill>
                      <a:latin typeface="+mn-lt"/>
                      <a:ea typeface="ＭＳ Ｐゴシック" charset="-128"/>
                    </a:rPr>
                    <a:t>For future work, we will investigate the losses in a field where resistive wall modes are excited.</a:t>
                  </a:r>
                </a:p>
              </p:txBody>
            </p:sp>
          </mc:Choice>
          <mc:Fallback xmlns="">
            <p:sp>
              <p:nvSpPr>
                <p:cNvPr id="34" name="Text Box 242"/>
                <p:cNvSpPr txBox="1">
                  <a:spLocks noRot="1" noChangeAspect="1" noMove="1" noResize="1" noEditPoints="1" noAdjustHandles="1" noChangeArrowheads="1" noChangeShapeType="1" noTextEdit="1"/>
                </p:cNvSpPr>
                <p:nvPr/>
              </p:nvSpPr>
              <p:spPr bwMode="auto">
                <a:xfrm>
                  <a:off x="15449224" y="34592149"/>
                  <a:ext cx="14401445" cy="4896084"/>
                </a:xfrm>
                <a:prstGeom prst="rect">
                  <a:avLst/>
                </a:prstGeom>
                <a:blipFill>
                  <a:blip r:embed="rId5"/>
                  <a:stretch>
                    <a:fillRect l="-254" r="-212"/>
                  </a:stretch>
                </a:blipFill>
                <a:ln w="57150" cmpd="thinThick">
                  <a:noFill/>
                  <a:miter lim="800000"/>
                </a:ln>
              </p:spPr>
              <p:txBody>
                <a:bodyPr/>
                <a:lstStyle/>
                <a:p>
                  <a:r>
                    <a:rPr lang="en-GB">
                      <a:noFill/>
                    </a:rPr>
                    <a:t> </a:t>
                  </a:r>
                </a:p>
              </p:txBody>
            </p:sp>
          </mc:Fallback>
        </mc:AlternateContent>
        <p:sp>
          <p:nvSpPr>
            <p:cNvPr id="35" name="Text Box 248"/>
            <p:cNvSpPr txBox="1">
              <a:spLocks noChangeArrowheads="1"/>
            </p:cNvSpPr>
            <p:nvPr/>
          </p:nvSpPr>
          <p:spPr bwMode="auto">
            <a:xfrm>
              <a:off x="15449224" y="34007374"/>
              <a:ext cx="14401445" cy="64633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CONCLUSION</a:t>
              </a:r>
            </a:p>
          </p:txBody>
        </p:sp>
      </p:grpSp>
      <p:sp>
        <p:nvSpPr>
          <p:cNvPr id="39" name="TextBox 38"/>
          <p:cNvSpPr txBox="1"/>
          <p:nvPr/>
        </p:nvSpPr>
        <p:spPr>
          <a:xfrm>
            <a:off x="19585162" y="25522049"/>
            <a:ext cx="5046574" cy="646331"/>
          </a:xfrm>
          <a:prstGeom prst="rect">
            <a:avLst/>
          </a:prstGeom>
          <a:noFill/>
        </p:spPr>
        <p:txBody>
          <a:bodyPr wrap="none" rtlCol="0">
            <a:spAutoFit/>
          </a:bodyPr>
          <a:lstStyle/>
          <a:p>
            <a:r>
              <a:rPr lang="en-US" sz="3600" i="1" dirty="0"/>
              <a:t>Title of the graphs/figures</a:t>
            </a:r>
          </a:p>
        </p:txBody>
      </p:sp>
      <p:sp>
        <p:nvSpPr>
          <p:cNvPr id="3" name="TextBox 2"/>
          <p:cNvSpPr txBox="1"/>
          <p:nvPr/>
        </p:nvSpPr>
        <p:spPr>
          <a:xfrm>
            <a:off x="28033901" y="0"/>
            <a:ext cx="2024743" cy="769441"/>
          </a:xfrm>
          <a:prstGeom prst="rect">
            <a:avLst/>
          </a:prstGeom>
          <a:noFill/>
        </p:spPr>
        <p:txBody>
          <a:bodyPr wrap="square" rtlCol="0">
            <a:spAutoFit/>
          </a:bodyPr>
          <a:lstStyle/>
          <a:p>
            <a:r>
              <a:rPr lang="en-US" sz="4400" b="1" dirty="0">
                <a:solidFill>
                  <a:schemeClr val="bg1"/>
                </a:solidFill>
              </a:rPr>
              <a:t>ID:2143 </a:t>
            </a:r>
          </a:p>
        </p:txBody>
      </p:sp>
      <p:sp>
        <p:nvSpPr>
          <p:cNvPr id="23" name="Text Box 242"/>
          <p:cNvSpPr txBox="1">
            <a:spLocks noChangeArrowheads="1"/>
          </p:cNvSpPr>
          <p:nvPr/>
        </p:nvSpPr>
        <p:spPr bwMode="auto">
          <a:xfrm>
            <a:off x="15449224" y="39295936"/>
            <a:ext cx="14400000" cy="3344890"/>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GB" altLang="ja-JP" sz="2800" dirty="0">
                <a:solidFill>
                  <a:schemeClr val="tx1">
                    <a:lumMod val="75000"/>
                    <a:lumOff val="25000"/>
                  </a:schemeClr>
                </a:solidFill>
                <a:latin typeface="+mn-lt"/>
                <a:ea typeface="ＭＳ Ｐゴシック" charset="-128"/>
              </a:rPr>
              <a:t>This work has been funded by STEP, a UKAEA program to design and build a prototype fusion energy plant and a path to commercial fusion.</a:t>
            </a:r>
          </a:p>
          <a:p>
            <a:pPr marL="0" indent="0" algn="just">
              <a:lnSpc>
                <a:spcPct val="120000"/>
              </a:lnSpc>
            </a:pPr>
            <a:r>
              <a:rPr lang="en-GB" altLang="ja-JP" sz="2800" dirty="0">
                <a:solidFill>
                  <a:schemeClr val="tx1">
                    <a:lumMod val="75000"/>
                    <a:lumOff val="25000"/>
                  </a:schemeClr>
                </a:solidFill>
                <a:latin typeface="+mn-lt"/>
                <a:ea typeface="ＭＳ Ｐゴシック" charset="-128"/>
              </a:rPr>
              <a:t>[1] WARD, S, et al.,  </a:t>
            </a:r>
            <a:r>
              <a:rPr lang="en-GB" altLang="ja-JP" sz="2800" dirty="0" err="1">
                <a:solidFill>
                  <a:schemeClr val="tx1">
                    <a:lumMod val="75000"/>
                    <a:lumOff val="25000"/>
                  </a:schemeClr>
                </a:solidFill>
                <a:latin typeface="+mn-lt"/>
                <a:ea typeface="ＭＳ Ｐゴシック" charset="-128"/>
              </a:rPr>
              <a:t>Nucl</a:t>
            </a:r>
            <a:r>
              <a:rPr lang="en-GB" altLang="ja-JP" sz="2800" dirty="0">
                <a:solidFill>
                  <a:schemeClr val="tx1">
                    <a:lumMod val="75000"/>
                    <a:lumOff val="25000"/>
                  </a:schemeClr>
                </a:solidFill>
                <a:latin typeface="+mn-lt"/>
                <a:ea typeface="ＭＳ Ｐゴシック" charset="-128"/>
              </a:rPr>
              <a:t>. Fusion,  </a:t>
            </a:r>
            <a:r>
              <a:rPr lang="en-GB" altLang="ja-JP" sz="2800" b="1" dirty="0">
                <a:solidFill>
                  <a:schemeClr val="tx1">
                    <a:lumMod val="75000"/>
                    <a:lumOff val="25000"/>
                  </a:schemeClr>
                </a:solidFill>
                <a:latin typeface="+mn-lt"/>
                <a:ea typeface="ＭＳ Ｐゴシック" charset="-128"/>
              </a:rPr>
              <a:t>61</a:t>
            </a:r>
            <a:r>
              <a:rPr lang="en-GB" altLang="ja-JP" sz="2800" dirty="0">
                <a:solidFill>
                  <a:schemeClr val="tx1">
                    <a:lumMod val="75000"/>
                    <a:lumOff val="25000"/>
                  </a:schemeClr>
                </a:solidFill>
                <a:latin typeface="+mn-lt"/>
                <a:ea typeface="ＭＳ Ｐゴシック" charset="-128"/>
              </a:rPr>
              <a:t> 8 (2021) 086029.</a:t>
            </a:r>
          </a:p>
          <a:p>
            <a:pPr marL="0" indent="0" algn="just">
              <a:lnSpc>
                <a:spcPct val="120000"/>
              </a:lnSpc>
            </a:pPr>
            <a:r>
              <a:rPr lang="en-US" altLang="ja-JP" sz="2800" dirty="0">
                <a:solidFill>
                  <a:schemeClr val="tx1">
                    <a:lumMod val="75000"/>
                    <a:lumOff val="25000"/>
                  </a:schemeClr>
                </a:solidFill>
                <a:latin typeface="+mn-lt"/>
                <a:ea typeface="ＭＳ Ｐゴシック" charset="-128"/>
              </a:rPr>
              <a:t>[2] LIU, Y., et al., </a:t>
            </a:r>
            <a:r>
              <a:rPr lang="en-US" altLang="ja-JP" sz="2800" dirty="0" err="1">
                <a:solidFill>
                  <a:schemeClr val="tx1">
                    <a:lumMod val="75000"/>
                    <a:lumOff val="25000"/>
                  </a:schemeClr>
                </a:solidFill>
                <a:latin typeface="+mn-lt"/>
                <a:ea typeface="ＭＳ Ｐゴシック" charset="-128"/>
              </a:rPr>
              <a:t>Nucl</a:t>
            </a:r>
            <a:r>
              <a:rPr lang="en-US" altLang="ja-JP" sz="2800" dirty="0">
                <a:solidFill>
                  <a:schemeClr val="tx1">
                    <a:lumMod val="75000"/>
                    <a:lumOff val="25000"/>
                  </a:schemeClr>
                </a:solidFill>
                <a:latin typeface="+mn-lt"/>
                <a:ea typeface="ＭＳ Ｐゴシック" charset="-128"/>
              </a:rPr>
              <a:t>. Fusion, </a:t>
            </a:r>
            <a:r>
              <a:rPr lang="en-US" altLang="ja-JP" sz="2800" b="1" dirty="0">
                <a:solidFill>
                  <a:schemeClr val="tx1">
                    <a:lumMod val="75000"/>
                    <a:lumOff val="25000"/>
                  </a:schemeClr>
                </a:solidFill>
                <a:latin typeface="+mn-lt"/>
                <a:ea typeface="ＭＳ Ｐゴシック" charset="-128"/>
              </a:rPr>
              <a:t>55</a:t>
            </a:r>
            <a:r>
              <a:rPr lang="en-US" altLang="ja-JP" sz="2800" dirty="0">
                <a:solidFill>
                  <a:schemeClr val="tx1">
                    <a:lumMod val="75000"/>
                    <a:lumOff val="25000"/>
                  </a:schemeClr>
                </a:solidFill>
                <a:latin typeface="+mn-lt"/>
                <a:ea typeface="ＭＳ Ｐゴシック" charset="-128"/>
              </a:rPr>
              <a:t> 6 (2015) 063027.</a:t>
            </a:r>
          </a:p>
          <a:p>
            <a:pPr marL="0" indent="0" algn="just">
              <a:lnSpc>
                <a:spcPct val="120000"/>
              </a:lnSpc>
            </a:pPr>
            <a:r>
              <a:rPr lang="en-US" altLang="ja-JP" sz="2800" dirty="0">
                <a:solidFill>
                  <a:schemeClr val="tx1">
                    <a:lumMod val="75000"/>
                    <a:lumOff val="25000"/>
                  </a:schemeClr>
                </a:solidFill>
                <a:latin typeface="+mn-lt"/>
                <a:ea typeface="ＭＳ Ｐゴシック" charset="-128"/>
              </a:rPr>
              <a:t>[3] </a:t>
            </a:r>
            <a:r>
              <a:rPr lang="sv-SE" altLang="ja-JP" sz="2800" dirty="0">
                <a:solidFill>
                  <a:schemeClr val="tx1">
                    <a:lumMod val="75000"/>
                    <a:lumOff val="25000"/>
                  </a:schemeClr>
                </a:solidFill>
                <a:latin typeface="+mn-lt"/>
                <a:ea typeface="ＭＳ Ｐゴシック" charset="-128"/>
              </a:rPr>
              <a:t>RYAN, D., TD-0014685,     internal report,     UKAEA,     2022.</a:t>
            </a:r>
            <a:endParaRPr lang="en-US" altLang="ja-JP" sz="2800" dirty="0">
              <a:solidFill>
                <a:schemeClr val="tx1">
                  <a:lumMod val="75000"/>
                  <a:lumOff val="25000"/>
                </a:schemeClr>
              </a:solidFill>
              <a:latin typeface="+mn-lt"/>
              <a:ea typeface="ＭＳ Ｐゴシック" charset="-128"/>
            </a:endParaRPr>
          </a:p>
          <a:p>
            <a:pPr marL="0" indent="0" algn="just">
              <a:lnSpc>
                <a:spcPct val="120000"/>
              </a:lnSpc>
            </a:pPr>
            <a:r>
              <a:rPr lang="en-US" altLang="ja-JP" sz="2800" dirty="0">
                <a:solidFill>
                  <a:schemeClr val="tx1">
                    <a:lumMod val="75000"/>
                    <a:lumOff val="25000"/>
                  </a:schemeClr>
                </a:solidFill>
                <a:latin typeface="+mn-lt"/>
                <a:ea typeface="ＭＳ Ｐゴシック" charset="-128"/>
              </a:rPr>
              <a:t>[4] SANCHIS, L., et al., Plasma Phys. Control. Fusion,  </a:t>
            </a:r>
            <a:r>
              <a:rPr lang="en-US" altLang="ja-JP" sz="2800" b="1" dirty="0">
                <a:solidFill>
                  <a:schemeClr val="tx1">
                    <a:lumMod val="75000"/>
                    <a:lumOff val="25000"/>
                  </a:schemeClr>
                </a:solidFill>
                <a:latin typeface="+mn-lt"/>
                <a:ea typeface="ＭＳ Ｐゴシック" charset="-128"/>
              </a:rPr>
              <a:t>61</a:t>
            </a:r>
            <a:r>
              <a:rPr lang="en-US" altLang="ja-JP" sz="2800" dirty="0">
                <a:solidFill>
                  <a:schemeClr val="tx1">
                    <a:lumMod val="75000"/>
                    <a:lumOff val="25000"/>
                  </a:schemeClr>
                </a:solidFill>
                <a:latin typeface="+mn-lt"/>
                <a:ea typeface="ＭＳ Ｐゴシック" charset="-128"/>
              </a:rPr>
              <a:t>, 1,  (2018) 014038.</a:t>
            </a:r>
          </a:p>
        </p:txBody>
      </p:sp>
      <p:sp>
        <p:nvSpPr>
          <p:cNvPr id="24" name="Text Box 248"/>
          <p:cNvSpPr txBox="1">
            <a:spLocks noChangeArrowheads="1"/>
          </p:cNvSpPr>
          <p:nvPr/>
        </p:nvSpPr>
        <p:spPr bwMode="auto">
          <a:xfrm>
            <a:off x="15449224" y="38649605"/>
            <a:ext cx="14400000" cy="660265"/>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3600" b="1" dirty="0">
                <a:solidFill>
                  <a:schemeClr val="bg1"/>
                </a:solidFill>
                <a:latin typeface="+mn-lt"/>
                <a:ea typeface="SimSun" pitchFamily="2" charset="-122"/>
                <a:cs typeface="Lucida Sans" pitchFamily="34" charset="0"/>
              </a:rPr>
              <a:t>ACKNOWLEDGEMENTS / REFERENCES</a:t>
            </a:r>
            <a:endParaRPr lang="en-US" altLang="zh-CN" b="1" dirty="0">
              <a:solidFill>
                <a:schemeClr val="bg1"/>
              </a:solidFill>
              <a:latin typeface="+mn-lt"/>
              <a:ea typeface="SimSun" pitchFamily="2" charset="-122"/>
              <a:cs typeface="Lucida Sans" pitchFamily="34" charset="0"/>
            </a:endParaRPr>
          </a:p>
        </p:txBody>
      </p:sp>
      <p:grpSp>
        <p:nvGrpSpPr>
          <p:cNvPr id="1516" name="Group 1515">
            <a:extLst>
              <a:ext uri="{FF2B5EF4-FFF2-40B4-BE49-F238E27FC236}">
                <a16:creationId xmlns:a16="http://schemas.microsoft.com/office/drawing/2014/main" id="{67419A10-1F71-3AE9-D68E-C1AF46264D16}"/>
              </a:ext>
            </a:extLst>
          </p:cNvPr>
          <p:cNvGrpSpPr/>
          <p:nvPr/>
        </p:nvGrpSpPr>
        <p:grpSpPr>
          <a:xfrm>
            <a:off x="2255312" y="28090929"/>
            <a:ext cx="11173888" cy="9972004"/>
            <a:chOff x="2209800" y="19993594"/>
            <a:chExt cx="11173888" cy="9972004"/>
          </a:xfrm>
        </p:grpSpPr>
        <p:pic>
          <p:nvPicPr>
            <p:cNvPr id="1514" name="Graphic 1513">
              <a:extLst>
                <a:ext uri="{FF2B5EF4-FFF2-40B4-BE49-F238E27FC236}">
                  <a16:creationId xmlns:a16="http://schemas.microsoft.com/office/drawing/2014/main" id="{4B01B371-4476-6394-4790-6A08CDFE5D5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49338" y="19993594"/>
              <a:ext cx="11134350" cy="8587009"/>
            </a:xfrm>
            <a:prstGeom prst="rect">
              <a:avLst/>
            </a:prstGeom>
          </p:spPr>
        </p:pic>
        <p:sp>
          <p:nvSpPr>
            <p:cNvPr id="1515" name="TextBox 1514">
              <a:extLst>
                <a:ext uri="{FF2B5EF4-FFF2-40B4-BE49-F238E27FC236}">
                  <a16:creationId xmlns:a16="http://schemas.microsoft.com/office/drawing/2014/main" id="{7A2DC367-5204-C263-F8F7-B9EF5A7BBEA6}"/>
                </a:ext>
              </a:extLst>
            </p:cNvPr>
            <p:cNvSpPr txBox="1"/>
            <p:nvPr/>
          </p:nvSpPr>
          <p:spPr>
            <a:xfrm>
              <a:off x="2209800" y="28580603"/>
              <a:ext cx="11125200" cy="1384995"/>
            </a:xfrm>
            <a:prstGeom prst="rect">
              <a:avLst/>
            </a:prstGeom>
            <a:noFill/>
          </p:spPr>
          <p:txBody>
            <a:bodyPr wrap="square" rtlCol="0">
              <a:spAutoFit/>
            </a:bodyPr>
            <a:lstStyle/>
            <a:p>
              <a:r>
                <a:rPr lang="en-GB" sz="2800" b="0" i="0" dirty="0">
                  <a:solidFill>
                    <a:srgbClr val="374151"/>
                  </a:solidFill>
                  <a:effectLst/>
                  <a:latin typeface="Söhne"/>
                </a:rPr>
                <a:t>FIG. 1. Schematic representation of STEP's inner wall, LCFS, ELM mitigation coils, and TF coils. The left side depicts a vertical cross-section, while the right provides a top-down view of a quarter section of the reactor.</a:t>
              </a:r>
              <a:endParaRPr lang="en-GB" sz="2800" dirty="0"/>
            </a:p>
          </p:txBody>
        </p:sp>
      </p:grpSp>
      <p:grpSp>
        <p:nvGrpSpPr>
          <p:cNvPr id="1522" name="Group 1521">
            <a:extLst>
              <a:ext uri="{FF2B5EF4-FFF2-40B4-BE49-F238E27FC236}">
                <a16:creationId xmlns:a16="http://schemas.microsoft.com/office/drawing/2014/main" id="{7E1D9BE3-CA0D-C2F8-A612-F711DF3EE703}"/>
              </a:ext>
            </a:extLst>
          </p:cNvPr>
          <p:cNvGrpSpPr/>
          <p:nvPr/>
        </p:nvGrpSpPr>
        <p:grpSpPr>
          <a:xfrm>
            <a:off x="15401753" y="8234267"/>
            <a:ext cx="14400000" cy="7602365"/>
            <a:chOff x="15450669" y="6896267"/>
            <a:chExt cx="14400000" cy="7602365"/>
          </a:xfrm>
        </p:grpSpPr>
        <p:pic>
          <p:nvPicPr>
            <p:cNvPr id="16" name="Graphic 15">
              <a:extLst>
                <a:ext uri="{FF2B5EF4-FFF2-40B4-BE49-F238E27FC236}">
                  <a16:creationId xmlns:a16="http://schemas.microsoft.com/office/drawing/2014/main" id="{577A48E3-5A3D-6CEA-256C-5B209F76A1D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5450670" y="6896267"/>
              <a:ext cx="14399999" cy="5790698"/>
            </a:xfrm>
            <a:prstGeom prst="rect">
              <a:avLst/>
            </a:prstGeom>
          </p:spPr>
        </p:pic>
        <mc:AlternateContent xmlns:mc="http://schemas.openxmlformats.org/markup-compatibility/2006" xmlns:a14="http://schemas.microsoft.com/office/drawing/2010/main">
          <mc:Choice Requires="a14">
            <p:sp>
              <p:nvSpPr>
                <p:cNvPr id="1519" name="TextBox 1518">
                  <a:extLst>
                    <a:ext uri="{FF2B5EF4-FFF2-40B4-BE49-F238E27FC236}">
                      <a16:creationId xmlns:a16="http://schemas.microsoft.com/office/drawing/2014/main" id="{5C6D84DB-9B9E-0118-44CF-C8C720BF792A}"/>
                    </a:ext>
                  </a:extLst>
                </p:cNvPr>
                <p:cNvSpPr txBox="1"/>
                <p:nvPr/>
              </p:nvSpPr>
              <p:spPr>
                <a:xfrm>
                  <a:off x="15450669" y="12682750"/>
                  <a:ext cx="14399999" cy="1815882"/>
                </a:xfrm>
                <a:prstGeom prst="rect">
                  <a:avLst/>
                </a:prstGeom>
                <a:noFill/>
              </p:spPr>
              <p:txBody>
                <a:bodyPr wrap="square" rtlCol="0">
                  <a:spAutoFit/>
                </a:bodyPr>
                <a:lstStyle/>
                <a:p>
                  <a:r>
                    <a:rPr lang="en-GB" sz="2800" b="0" i="0" dirty="0">
                      <a:solidFill>
                        <a:srgbClr val="374151"/>
                      </a:solidFill>
                      <a:effectLst/>
                      <a:latin typeface="Söhne"/>
                    </a:rPr>
                    <a:t>FIG. 2. Figure depicts results from 27 simulations. The left column presents the energy flux on the reactor wall. The right column indicates the percentage of the </a:t>
                  </a:r>
                  <a14:m>
                    <m:oMath xmlns:m="http://schemas.openxmlformats.org/officeDocument/2006/math">
                      <m:r>
                        <a:rPr lang="en-GB" sz="2800" b="0" i="1" smtClean="0">
                          <a:solidFill>
                            <a:srgbClr val="374151"/>
                          </a:solidFill>
                          <a:effectLst/>
                          <a:latin typeface="Cambria Math" panose="02040503050406030204" pitchFamily="18" charset="0"/>
                        </a:rPr>
                        <m:t>𝛼</m:t>
                      </m:r>
                    </m:oMath>
                  </a14:m>
                  <a:r>
                    <a:rPr lang="en-GB" sz="2800" b="0" i="0" dirty="0">
                      <a:solidFill>
                        <a:srgbClr val="374151"/>
                      </a:solidFill>
                      <a:effectLst/>
                      <a:latin typeface="Söhne"/>
                    </a:rPr>
                    <a:t>-particle power escaping and impacting the plasma facing components. Error bars represent 95% confidence intervals, reflecting the statistical uncertainty inherent in the Monte Carlo methodology of the simulation.</a:t>
                  </a:r>
                  <a:endParaRPr lang="en-GB" sz="2800" dirty="0"/>
                </a:p>
              </p:txBody>
            </p:sp>
          </mc:Choice>
          <mc:Fallback xmlns="">
            <p:sp>
              <p:nvSpPr>
                <p:cNvPr id="1519" name="TextBox 1518">
                  <a:extLst>
                    <a:ext uri="{FF2B5EF4-FFF2-40B4-BE49-F238E27FC236}">
                      <a16:creationId xmlns:a16="http://schemas.microsoft.com/office/drawing/2014/main" id="{5C6D84DB-9B9E-0118-44CF-C8C720BF792A}"/>
                    </a:ext>
                  </a:extLst>
                </p:cNvPr>
                <p:cNvSpPr txBox="1">
                  <a:spLocks noRot="1" noChangeAspect="1" noMove="1" noResize="1" noEditPoints="1" noAdjustHandles="1" noChangeArrowheads="1" noChangeShapeType="1" noTextEdit="1"/>
                </p:cNvSpPr>
                <p:nvPr/>
              </p:nvSpPr>
              <p:spPr>
                <a:xfrm>
                  <a:off x="15450669" y="12682750"/>
                  <a:ext cx="14399999" cy="1815882"/>
                </a:xfrm>
                <a:prstGeom prst="rect">
                  <a:avLst/>
                </a:prstGeom>
                <a:blipFill>
                  <a:blip r:embed="rId10"/>
                  <a:stretch>
                    <a:fillRect l="-889" t="-3356" r="-1312" b="-8725"/>
                  </a:stretch>
                </a:blipFill>
              </p:spPr>
              <p:txBody>
                <a:bodyPr/>
                <a:lstStyle/>
                <a:p>
                  <a:r>
                    <a:rPr lang="en-GB">
                      <a:noFill/>
                    </a:rPr>
                    <a:t> </a:t>
                  </a:r>
                </a:p>
              </p:txBody>
            </p:sp>
          </mc:Fallback>
        </mc:AlternateContent>
      </p:grpSp>
      <p:grpSp>
        <p:nvGrpSpPr>
          <p:cNvPr id="1521" name="Group 1520">
            <a:extLst>
              <a:ext uri="{FF2B5EF4-FFF2-40B4-BE49-F238E27FC236}">
                <a16:creationId xmlns:a16="http://schemas.microsoft.com/office/drawing/2014/main" id="{50370AE7-CA88-264B-046D-02C90B406E9A}"/>
              </a:ext>
            </a:extLst>
          </p:cNvPr>
          <p:cNvGrpSpPr/>
          <p:nvPr/>
        </p:nvGrpSpPr>
        <p:grpSpPr>
          <a:xfrm>
            <a:off x="15450668" y="16037877"/>
            <a:ext cx="14401445" cy="16836385"/>
            <a:chOff x="15450668" y="15431854"/>
            <a:chExt cx="14401445" cy="16836385"/>
          </a:xfrm>
        </p:grpSpPr>
        <p:pic>
          <p:nvPicPr>
            <p:cNvPr id="12" name="Graphic 11">
              <a:extLst>
                <a:ext uri="{FF2B5EF4-FFF2-40B4-BE49-F238E27FC236}">
                  <a16:creationId xmlns:a16="http://schemas.microsoft.com/office/drawing/2014/main" id="{08818399-874F-B642-22EC-B7B64075834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5450668" y="15431854"/>
              <a:ext cx="14401445" cy="15964392"/>
            </a:xfrm>
            <a:prstGeom prst="rect">
              <a:avLst/>
            </a:prstGeom>
          </p:spPr>
        </p:pic>
        <mc:AlternateContent xmlns:mc="http://schemas.openxmlformats.org/markup-compatibility/2006" xmlns:a14="http://schemas.microsoft.com/office/drawing/2010/main">
          <mc:Choice Requires="a14">
            <p:sp>
              <p:nvSpPr>
                <p:cNvPr id="1520" name="TextBox 1519">
                  <a:extLst>
                    <a:ext uri="{FF2B5EF4-FFF2-40B4-BE49-F238E27FC236}">
                      <a16:creationId xmlns:a16="http://schemas.microsoft.com/office/drawing/2014/main" id="{46218722-B32F-81E1-C24F-22017EB90EB7}"/>
                    </a:ext>
                  </a:extLst>
                </p:cNvPr>
                <p:cNvSpPr txBox="1"/>
                <p:nvPr/>
              </p:nvSpPr>
              <p:spPr>
                <a:xfrm>
                  <a:off x="15450668" y="31314132"/>
                  <a:ext cx="14399999" cy="954107"/>
                </a:xfrm>
                <a:prstGeom prst="rect">
                  <a:avLst/>
                </a:prstGeom>
                <a:noFill/>
              </p:spPr>
              <p:txBody>
                <a:bodyPr wrap="square" rtlCol="0">
                  <a:spAutoFit/>
                </a:bodyPr>
                <a:lstStyle/>
                <a:p>
                  <a:r>
                    <a:rPr lang="en-GB" sz="2800" b="0" i="0" dirty="0">
                      <a:solidFill>
                        <a:srgbClr val="374151"/>
                      </a:solidFill>
                      <a:effectLst/>
                      <a:latin typeface="Söhne"/>
                    </a:rPr>
                    <a:t>FIG. 3</a:t>
                  </a:r>
                  <a:r>
                    <a:rPr lang="en-GB" sz="2800" dirty="0">
                      <a:solidFill>
                        <a:srgbClr val="374151"/>
                      </a:solidFill>
                      <a:latin typeface="Söhne"/>
                    </a:rPr>
                    <a:t>. Figure illustrates outcomes from 96 simulations, comparing </a:t>
                  </a:r>
                  <a14:m>
                    <m:oMath xmlns:m="http://schemas.openxmlformats.org/officeDocument/2006/math">
                      <m:r>
                        <a:rPr lang="en-GB" sz="2800" b="0" i="1" dirty="0" smtClean="0">
                          <a:solidFill>
                            <a:srgbClr val="374151"/>
                          </a:solidFill>
                          <a:latin typeface="Cambria Math" panose="02040503050406030204" pitchFamily="18" charset="0"/>
                        </a:rPr>
                        <m:t>𝛼</m:t>
                      </m:r>
                    </m:oMath>
                  </a14:m>
                  <a:r>
                    <a:rPr lang="en-GB" sz="2800" dirty="0">
                      <a:solidFill>
                        <a:srgbClr val="374151"/>
                      </a:solidFill>
                      <a:latin typeface="Söhne"/>
                    </a:rPr>
                    <a:t>-particle losses across different ELM mitigation coil parameters. The column arrangement mirrors that of Fig. 2. </a:t>
                  </a:r>
                  <a:endParaRPr lang="en-GB" sz="2800" dirty="0"/>
                </a:p>
              </p:txBody>
            </p:sp>
          </mc:Choice>
          <mc:Fallback xmlns="">
            <p:sp>
              <p:nvSpPr>
                <p:cNvPr id="1520" name="TextBox 1519">
                  <a:extLst>
                    <a:ext uri="{FF2B5EF4-FFF2-40B4-BE49-F238E27FC236}">
                      <a16:creationId xmlns:a16="http://schemas.microsoft.com/office/drawing/2014/main" id="{46218722-B32F-81E1-C24F-22017EB90EB7}"/>
                    </a:ext>
                  </a:extLst>
                </p:cNvPr>
                <p:cNvSpPr txBox="1">
                  <a:spLocks noRot="1" noChangeAspect="1" noMove="1" noResize="1" noEditPoints="1" noAdjustHandles="1" noChangeArrowheads="1" noChangeShapeType="1" noTextEdit="1"/>
                </p:cNvSpPr>
                <p:nvPr/>
              </p:nvSpPr>
              <p:spPr>
                <a:xfrm>
                  <a:off x="15450668" y="31314132"/>
                  <a:ext cx="14399999" cy="954107"/>
                </a:xfrm>
                <a:prstGeom prst="rect">
                  <a:avLst/>
                </a:prstGeom>
                <a:blipFill>
                  <a:blip r:embed="rId13"/>
                  <a:stretch>
                    <a:fillRect l="-889" t="-5732" b="-17197"/>
                  </a:stretch>
                </a:blipFill>
              </p:spPr>
              <p:txBody>
                <a:bodyPr/>
                <a:lstStyle/>
                <a:p>
                  <a:r>
                    <a:rPr lang="en-GB">
                      <a:noFill/>
                    </a:rPr>
                    <a:t> </a:t>
                  </a:r>
                </a:p>
              </p:txBody>
            </p:sp>
          </mc:Fallback>
        </mc:AlternateContent>
      </p:grpSp>
      <mc:AlternateContent xmlns:mc="http://schemas.openxmlformats.org/markup-compatibility/2006" xmlns:a14="http://schemas.microsoft.com/office/drawing/2010/main">
        <mc:Choice Requires="a14">
          <p:sp>
            <p:nvSpPr>
              <p:cNvPr id="1524" name="Text Box 242">
                <a:extLst>
                  <a:ext uri="{FF2B5EF4-FFF2-40B4-BE49-F238E27FC236}">
                    <a16:creationId xmlns:a16="http://schemas.microsoft.com/office/drawing/2014/main" id="{2845BC9C-5D52-DEB6-1C41-AE61C85C2A96}"/>
                  </a:ext>
                </a:extLst>
              </p:cNvPr>
              <p:cNvSpPr txBox="1">
                <a:spLocks noChangeArrowheads="1"/>
              </p:cNvSpPr>
              <p:nvPr/>
            </p:nvSpPr>
            <p:spPr bwMode="auto">
              <a:xfrm>
                <a:off x="662025" y="38778871"/>
                <a:ext cx="14400000" cy="3861955"/>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For ELM mitigation, we plan to set </a:t>
                </a:r>
                <a14:m>
                  <m:oMath xmlns:m="http://schemas.openxmlformats.org/officeDocument/2006/math">
                    <m:r>
                      <a:rPr lang="en-GB" altLang="ja-JP" sz="2800" b="0" i="1" dirty="0" smtClean="0">
                        <a:solidFill>
                          <a:schemeClr val="tx1">
                            <a:lumMod val="75000"/>
                            <a:lumOff val="25000"/>
                          </a:schemeClr>
                        </a:solidFill>
                        <a:latin typeface="Cambria Math" panose="02040503050406030204" pitchFamily="18" charset="0"/>
                        <a:ea typeface="ＭＳ Ｐゴシック" charset="-128"/>
                      </a:rPr>
                      <m:t>𝑛</m:t>
                    </m:r>
                    <m:r>
                      <a:rPr lang="en-GB" altLang="ja-JP" sz="2800" b="0" i="1" dirty="0" smtClean="0">
                        <a:solidFill>
                          <a:schemeClr val="tx1">
                            <a:lumMod val="75000"/>
                            <a:lumOff val="25000"/>
                          </a:schemeClr>
                        </a:solidFill>
                        <a:latin typeface="Cambria Math" panose="02040503050406030204" pitchFamily="18" charset="0"/>
                        <a:ea typeface="ＭＳ Ｐゴシック" charset="-128"/>
                      </a:rPr>
                      <m:t>=3</m:t>
                    </m:r>
                  </m:oMath>
                </a14:m>
                <a:r>
                  <a:rPr lang="en-GB" altLang="ja-JP" sz="2800" dirty="0">
                    <a:solidFill>
                      <a:schemeClr val="tx1">
                        <a:lumMod val="75000"/>
                        <a:lumOff val="25000"/>
                      </a:schemeClr>
                    </a:solidFill>
                    <a:latin typeface="+mn-lt"/>
                    <a:ea typeface="ＭＳ Ｐゴシック" charset="-128"/>
                  </a:rPr>
                  <a:t>. Greater values of </a:t>
                </a:r>
                <a14:m>
                  <m:oMath xmlns:m="http://schemas.openxmlformats.org/officeDocument/2006/math">
                    <m:r>
                      <a:rPr lang="en-GB" altLang="ja-JP" sz="2800" b="0" i="1" smtClean="0">
                        <a:solidFill>
                          <a:schemeClr val="tx1">
                            <a:lumMod val="75000"/>
                            <a:lumOff val="25000"/>
                          </a:schemeClr>
                        </a:solidFill>
                        <a:latin typeface="Cambria Math" panose="02040503050406030204" pitchFamily="18" charset="0"/>
                        <a:ea typeface="ＭＳ Ｐゴシック" charset="-128"/>
                      </a:rPr>
                      <m:t>𝑛</m:t>
                    </m:r>
                  </m:oMath>
                </a14:m>
                <a:r>
                  <a:rPr lang="en-GB" altLang="ja-JP" sz="2800" dirty="0">
                    <a:solidFill>
                      <a:schemeClr val="tx1">
                        <a:lumMod val="75000"/>
                        <a:lumOff val="25000"/>
                      </a:schemeClr>
                    </a:solidFill>
                    <a:latin typeface="+mn-lt"/>
                    <a:ea typeface="ＭＳ Ｐゴシック" charset="-128"/>
                  </a:rPr>
                  <a:t> dissipate more quickly away from the coils, decreasing the power efficiency. Smaller values of </a:t>
                </a:r>
                <a14:m>
                  <m:oMath xmlns:m="http://schemas.openxmlformats.org/officeDocument/2006/math">
                    <m:r>
                      <a:rPr lang="en-GB" altLang="ja-JP" sz="2800" b="0" i="1" dirty="0" smtClean="0">
                        <a:solidFill>
                          <a:schemeClr val="tx1">
                            <a:lumMod val="75000"/>
                            <a:lumOff val="25000"/>
                          </a:schemeClr>
                        </a:solidFill>
                        <a:latin typeface="Cambria Math" panose="02040503050406030204" pitchFamily="18" charset="0"/>
                        <a:ea typeface="ＭＳ Ｐゴシック" charset="-128"/>
                      </a:rPr>
                      <m:t>𝑛</m:t>
                    </m:r>
                  </m:oMath>
                </a14:m>
                <a:r>
                  <a:rPr lang="en-GB" altLang="ja-JP" sz="2800" dirty="0">
                    <a:solidFill>
                      <a:schemeClr val="tx1">
                        <a:lumMod val="75000"/>
                        <a:lumOff val="25000"/>
                      </a:schemeClr>
                    </a:solidFill>
                    <a:latin typeface="+mn-lt"/>
                    <a:ea typeface="ＭＳ Ｐゴシック" charset="-128"/>
                  </a:rPr>
                  <a:t> may activate locked modes [3].</a:t>
                </a:r>
              </a:p>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Nevertheless, the decision to use </a:t>
                </a:r>
                <a14:m>
                  <m:oMath xmlns:m="http://schemas.openxmlformats.org/officeDocument/2006/math">
                    <m:r>
                      <a:rPr lang="en-GB" altLang="ja-JP" sz="2800" b="0" i="1" dirty="0" smtClean="0">
                        <a:solidFill>
                          <a:schemeClr val="tx1">
                            <a:lumMod val="75000"/>
                            <a:lumOff val="25000"/>
                          </a:schemeClr>
                        </a:solidFill>
                        <a:latin typeface="Cambria Math" panose="02040503050406030204" pitchFamily="18" charset="0"/>
                        <a:ea typeface="ＭＳ Ｐゴシック" charset="-128"/>
                      </a:rPr>
                      <m:t>𝑛</m:t>
                    </m:r>
                  </m:oMath>
                </a14:m>
                <a:r>
                  <a:rPr lang="en-GB" altLang="ja-JP" sz="2800" dirty="0">
                    <a:solidFill>
                      <a:schemeClr val="tx1">
                        <a:lumMod val="75000"/>
                        <a:lumOff val="25000"/>
                      </a:schemeClr>
                    </a:solidFill>
                    <a:latin typeface="+mn-lt"/>
                    <a:ea typeface="ＭＳ Ｐゴシック" charset="-128"/>
                  </a:rPr>
                  <a:t> may change and so we also model the case where </a:t>
                </a:r>
                <a14:m>
                  <m:oMath xmlns:m="http://schemas.openxmlformats.org/officeDocument/2006/math">
                    <m:r>
                      <a:rPr lang="en-GB" altLang="ja-JP" sz="2800" b="0" i="1" smtClean="0">
                        <a:solidFill>
                          <a:schemeClr val="tx1">
                            <a:lumMod val="75000"/>
                            <a:lumOff val="25000"/>
                          </a:schemeClr>
                        </a:solidFill>
                        <a:latin typeface="Cambria Math" panose="02040503050406030204" pitchFamily="18" charset="0"/>
                        <a:ea typeface="ＭＳ Ｐゴシック" charset="-128"/>
                      </a:rPr>
                      <m:t>𝑛</m:t>
                    </m:r>
                    <m:r>
                      <a:rPr lang="en-GB" altLang="ja-JP" sz="2800" b="0" i="1" smtClean="0">
                        <a:solidFill>
                          <a:schemeClr val="tx1">
                            <a:lumMod val="75000"/>
                            <a:lumOff val="25000"/>
                          </a:schemeClr>
                        </a:solidFill>
                        <a:latin typeface="Cambria Math" panose="02040503050406030204" pitchFamily="18" charset="0"/>
                        <a:ea typeface="ＭＳ Ｐゴシック" charset="-128"/>
                      </a:rPr>
                      <m:t>=2</m:t>
                    </m:r>
                  </m:oMath>
                </a14:m>
                <a:r>
                  <a:rPr lang="en-GB" altLang="ja-JP" sz="2800" dirty="0">
                    <a:solidFill>
                      <a:schemeClr val="tx1">
                        <a:lumMod val="75000"/>
                        <a:lumOff val="25000"/>
                      </a:schemeClr>
                    </a:solidFill>
                    <a:latin typeface="+mn-lt"/>
                    <a:ea typeface="ＭＳ Ｐゴシック" charset="-128"/>
                  </a:rPr>
                  <a:t> and </a:t>
                </a:r>
                <a14:m>
                  <m:oMath xmlns:m="http://schemas.openxmlformats.org/officeDocument/2006/math">
                    <m:r>
                      <a:rPr lang="en-GB" altLang="ja-JP" sz="2800" b="0" i="1" smtClean="0">
                        <a:solidFill>
                          <a:schemeClr val="tx1">
                            <a:lumMod val="75000"/>
                            <a:lumOff val="25000"/>
                          </a:schemeClr>
                        </a:solidFill>
                        <a:latin typeface="Cambria Math" panose="02040503050406030204" pitchFamily="18" charset="0"/>
                        <a:ea typeface="ＭＳ Ｐゴシック" charset="-128"/>
                      </a:rPr>
                      <m:t>𝑛</m:t>
                    </m:r>
                    <m:r>
                      <a:rPr lang="en-GB" altLang="ja-JP" sz="2800" b="0" i="1" smtClean="0">
                        <a:solidFill>
                          <a:schemeClr val="tx1">
                            <a:lumMod val="75000"/>
                            <a:lumOff val="25000"/>
                          </a:schemeClr>
                        </a:solidFill>
                        <a:latin typeface="Cambria Math" panose="02040503050406030204" pitchFamily="18" charset="0"/>
                        <a:ea typeface="ＭＳ Ｐゴシック" charset="-128"/>
                      </a:rPr>
                      <m:t>=4</m:t>
                    </m:r>
                  </m:oMath>
                </a14:m>
                <a:r>
                  <a:rPr lang="en-GB" altLang="ja-JP" sz="2800" dirty="0">
                    <a:solidFill>
                      <a:schemeClr val="tx1">
                        <a:lumMod val="75000"/>
                        <a:lumOff val="25000"/>
                      </a:schemeClr>
                    </a:solidFill>
                    <a:latin typeface="+mn-lt"/>
                    <a:ea typeface="ＭＳ Ｐゴシック" charset="-128"/>
                  </a:rPr>
                  <a:t> (see Fig. 3).</a:t>
                </a:r>
              </a:p>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To suppress ELMs, </a:t>
                </a:r>
                <a14:m>
                  <m:oMath xmlns:m="http://schemas.openxmlformats.org/officeDocument/2006/math">
                    <m:sSub>
                      <m:sSubPr>
                        <m:ctrlPr>
                          <a:rPr lang="en-GB" altLang="ja-JP" sz="2800" b="0" i="1" dirty="0" smtClean="0">
                            <a:solidFill>
                              <a:schemeClr val="tx1">
                                <a:lumMod val="75000"/>
                                <a:lumOff val="25000"/>
                              </a:schemeClr>
                            </a:solidFill>
                            <a:latin typeface="Cambria Math" panose="02040503050406030204" pitchFamily="18" charset="0"/>
                            <a:ea typeface="ＭＳ Ｐゴシック" charset="-128"/>
                          </a:rPr>
                        </m:ctrlPr>
                      </m:sSubPr>
                      <m:e>
                        <m:r>
                          <a:rPr lang="en-GB" altLang="ja-JP" sz="2800" b="0" i="1" dirty="0" smtClean="0">
                            <a:solidFill>
                              <a:schemeClr val="tx1">
                                <a:lumMod val="75000"/>
                                <a:lumOff val="25000"/>
                              </a:schemeClr>
                            </a:solidFill>
                            <a:latin typeface="Cambria Math" panose="02040503050406030204" pitchFamily="18" charset="0"/>
                            <a:ea typeface="ＭＳ Ｐゴシック" charset="-128"/>
                          </a:rPr>
                          <m:t>𝐼</m:t>
                        </m:r>
                      </m:e>
                      <m:sub>
                        <m:r>
                          <a:rPr lang="en-GB" altLang="ja-JP" sz="2800" b="0" i="1" dirty="0" smtClean="0">
                            <a:solidFill>
                              <a:schemeClr val="tx1">
                                <a:lumMod val="75000"/>
                                <a:lumOff val="25000"/>
                              </a:schemeClr>
                            </a:solidFill>
                            <a:latin typeface="Cambria Math" panose="02040503050406030204" pitchFamily="18" charset="0"/>
                            <a:ea typeface="ＭＳ Ｐゴシック" charset="-128"/>
                          </a:rPr>
                          <m:t>0</m:t>
                        </m:r>
                      </m:sub>
                    </m:sSub>
                  </m:oMath>
                </a14:m>
                <a:r>
                  <a:rPr lang="en-GB" altLang="ja-JP" sz="2800" dirty="0">
                    <a:solidFill>
                      <a:schemeClr val="tx1">
                        <a:lumMod val="75000"/>
                        <a:lumOff val="25000"/>
                      </a:schemeClr>
                    </a:solidFill>
                    <a:latin typeface="+mn-lt"/>
                    <a:ea typeface="ＭＳ Ｐゴシック" charset="-128"/>
                  </a:rPr>
                  <a:t> must be large enough, but not so large that it reduces </a:t>
                </a:r>
                <a14:m>
                  <m:oMath xmlns:m="http://schemas.openxmlformats.org/officeDocument/2006/math">
                    <m:r>
                      <a:rPr lang="en-GB" altLang="ja-JP" sz="2800" b="0" i="1" dirty="0" smtClean="0">
                        <a:solidFill>
                          <a:schemeClr val="tx1">
                            <a:lumMod val="75000"/>
                            <a:lumOff val="25000"/>
                          </a:schemeClr>
                        </a:solidFill>
                        <a:latin typeface="Cambria Math" panose="02040503050406030204" pitchFamily="18" charset="0"/>
                        <a:ea typeface="ＭＳ Ｐゴシック" charset="-128"/>
                      </a:rPr>
                      <m:t>𝛼</m:t>
                    </m:r>
                  </m:oMath>
                </a14:m>
                <a:r>
                  <a:rPr lang="en-GB" altLang="ja-JP" sz="2800" dirty="0">
                    <a:solidFill>
                      <a:schemeClr val="tx1">
                        <a:lumMod val="75000"/>
                        <a:lumOff val="25000"/>
                      </a:schemeClr>
                    </a:solidFill>
                    <a:latin typeface="+mn-lt"/>
                    <a:ea typeface="ＭＳ Ｐゴシック" charset="-128"/>
                  </a:rPr>
                  <a:t>-particle confinement by too much.</a:t>
                </a:r>
              </a:p>
            </p:txBody>
          </p:sp>
        </mc:Choice>
        <mc:Fallback xmlns="">
          <p:sp>
            <p:nvSpPr>
              <p:cNvPr id="1524" name="Text Box 242">
                <a:extLst>
                  <a:ext uri="{FF2B5EF4-FFF2-40B4-BE49-F238E27FC236}">
                    <a16:creationId xmlns:a16="http://schemas.microsoft.com/office/drawing/2014/main" id="{2845BC9C-5D52-DEB6-1C41-AE61C85C2A96}"/>
                  </a:ext>
                </a:extLst>
              </p:cNvPr>
              <p:cNvSpPr txBox="1">
                <a:spLocks noRot="1" noChangeAspect="1" noMove="1" noResize="1" noEditPoints="1" noAdjustHandles="1" noChangeArrowheads="1" noChangeShapeType="1" noTextEdit="1"/>
              </p:cNvSpPr>
              <p:nvPr/>
            </p:nvSpPr>
            <p:spPr bwMode="auto">
              <a:xfrm>
                <a:off x="662025" y="38778871"/>
                <a:ext cx="14400000" cy="3861955"/>
              </a:xfrm>
              <a:prstGeom prst="rect">
                <a:avLst/>
              </a:prstGeom>
              <a:blipFill>
                <a:blip r:embed="rId14"/>
                <a:stretch>
                  <a:fillRect l="-127" r="-212"/>
                </a:stretch>
              </a:blipFill>
              <a:ln w="57150" cmpd="thinThick">
                <a:noFill/>
                <a:miter lim="800000"/>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527" name="Text Box 242">
                <a:extLst>
                  <a:ext uri="{FF2B5EF4-FFF2-40B4-BE49-F238E27FC236}">
                    <a16:creationId xmlns:a16="http://schemas.microsoft.com/office/drawing/2014/main" id="{852DBA31-6CD0-7D99-2D03-18340E78BE39}"/>
                  </a:ext>
                </a:extLst>
              </p:cNvPr>
              <p:cNvSpPr txBox="1">
                <a:spLocks noChangeArrowheads="1"/>
              </p:cNvSpPr>
              <p:nvPr/>
            </p:nvSpPr>
            <p:spPr bwMode="auto">
              <a:xfrm>
                <a:off x="15449224" y="5781771"/>
                <a:ext cx="14400000" cy="2310761"/>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[3] suggests that for </a:t>
                </a:r>
                <a14:m>
                  <m:oMath xmlns:m="http://schemas.openxmlformats.org/officeDocument/2006/math">
                    <m:r>
                      <a:rPr lang="en-GB" altLang="ja-JP" sz="2800" i="1">
                        <a:solidFill>
                          <a:schemeClr val="tx1">
                            <a:lumMod val="75000"/>
                            <a:lumOff val="25000"/>
                          </a:schemeClr>
                        </a:solidFill>
                        <a:latin typeface="Cambria Math" panose="02040503050406030204" pitchFamily="18" charset="0"/>
                        <a:ea typeface="ＭＳ Ｐゴシック" charset="-128"/>
                      </a:rPr>
                      <m:t>𝑛</m:t>
                    </m:r>
                    <m:r>
                      <a:rPr lang="en-GB" altLang="ja-JP" sz="2800" i="1">
                        <a:solidFill>
                          <a:schemeClr val="tx1">
                            <a:lumMod val="75000"/>
                            <a:lumOff val="25000"/>
                          </a:schemeClr>
                        </a:solidFill>
                        <a:latin typeface="Cambria Math" panose="02040503050406030204" pitchFamily="18" charset="0"/>
                        <a:ea typeface="ＭＳ Ｐゴシック" charset="-128"/>
                      </a:rPr>
                      <m:t>=2</m:t>
                    </m:r>
                  </m:oMath>
                </a14:m>
                <a:r>
                  <a:rPr lang="en-GB" altLang="ja-JP" sz="2800" dirty="0">
                    <a:solidFill>
                      <a:schemeClr val="tx1">
                        <a:lumMod val="75000"/>
                        <a:lumOff val="25000"/>
                      </a:schemeClr>
                    </a:solidFill>
                    <a:latin typeface="+mn-lt"/>
                    <a:ea typeface="ＭＳ Ｐゴシック" charset="-128"/>
                  </a:rPr>
                  <a:t>, </a:t>
                </a:r>
                <a14:m>
                  <m:oMath xmlns:m="http://schemas.openxmlformats.org/officeDocument/2006/math">
                    <m:sSub>
                      <m:sSubPr>
                        <m:ctrlPr>
                          <a:rPr lang="en-GB" altLang="ja-JP" sz="2800" i="1">
                            <a:solidFill>
                              <a:schemeClr val="tx1">
                                <a:lumMod val="75000"/>
                                <a:lumOff val="25000"/>
                              </a:schemeClr>
                            </a:solidFill>
                            <a:latin typeface="Cambria Math" panose="02040503050406030204" pitchFamily="18" charset="0"/>
                            <a:ea typeface="ＭＳ Ｐゴシック" charset="-128"/>
                          </a:rPr>
                        </m:ctrlPr>
                      </m:sSubPr>
                      <m:e>
                        <m:r>
                          <a:rPr lang="en-GB" altLang="ja-JP" sz="2800" i="1">
                            <a:solidFill>
                              <a:schemeClr val="tx1">
                                <a:lumMod val="75000"/>
                                <a:lumOff val="25000"/>
                              </a:schemeClr>
                            </a:solidFill>
                            <a:latin typeface="Cambria Math" panose="02040503050406030204" pitchFamily="18" charset="0"/>
                            <a:ea typeface="ＭＳ Ｐゴシック" charset="-128"/>
                          </a:rPr>
                          <m:t>𝐼</m:t>
                        </m:r>
                      </m:e>
                      <m:sub>
                        <m:r>
                          <a:rPr lang="en-GB" altLang="ja-JP" sz="2800" i="1">
                            <a:solidFill>
                              <a:schemeClr val="tx1">
                                <a:lumMod val="75000"/>
                                <a:lumOff val="25000"/>
                              </a:schemeClr>
                            </a:solidFill>
                            <a:latin typeface="Cambria Math" panose="02040503050406030204" pitchFamily="18" charset="0"/>
                            <a:ea typeface="ＭＳ Ｐゴシック" charset="-128"/>
                          </a:rPr>
                          <m:t>0 </m:t>
                        </m:r>
                      </m:sub>
                    </m:sSub>
                    <m:r>
                      <a:rPr lang="en-GB" altLang="ja-JP" sz="2800" i="1">
                        <a:solidFill>
                          <a:schemeClr val="tx1">
                            <a:lumMod val="75000"/>
                            <a:lumOff val="25000"/>
                          </a:schemeClr>
                        </a:solidFill>
                        <a:latin typeface="Cambria Math" panose="02040503050406030204" pitchFamily="18" charset="0"/>
                        <a:ea typeface="ＭＳ Ｐゴシック" charset="-128"/>
                      </a:rPr>
                      <m:t>=50</m:t>
                    </m:r>
                  </m:oMath>
                </a14:m>
                <a:r>
                  <a:rPr lang="en-GB" altLang="ja-JP" sz="2800" dirty="0">
                    <a:solidFill>
                      <a:schemeClr val="tx1">
                        <a:lumMod val="75000"/>
                        <a:lumOff val="25000"/>
                      </a:schemeClr>
                    </a:solidFill>
                    <a:latin typeface="+mn-lt"/>
                    <a:ea typeface="ＭＳ Ｐゴシック" charset="-128"/>
                  </a:rPr>
                  <a:t> </a:t>
                </a:r>
                <a:r>
                  <a:rPr lang="en-GB" altLang="ja-JP" sz="2800" dirty="0" err="1">
                    <a:solidFill>
                      <a:schemeClr val="tx1">
                        <a:lumMod val="75000"/>
                        <a:lumOff val="25000"/>
                      </a:schemeClr>
                    </a:solidFill>
                    <a:latin typeface="+mn-lt"/>
                    <a:ea typeface="ＭＳ Ｐゴシック" charset="-128"/>
                  </a:rPr>
                  <a:t>kAt</a:t>
                </a:r>
                <a:r>
                  <a:rPr lang="en-GB" altLang="ja-JP" sz="2800" dirty="0">
                    <a:solidFill>
                      <a:schemeClr val="tx1">
                        <a:lumMod val="75000"/>
                        <a:lumOff val="25000"/>
                      </a:schemeClr>
                    </a:solidFill>
                    <a:latin typeface="+mn-lt"/>
                    <a:ea typeface="ＭＳ Ｐゴシック" charset="-128"/>
                  </a:rPr>
                  <a:t> is necessary, for </a:t>
                </a:r>
                <a14:m>
                  <m:oMath xmlns:m="http://schemas.openxmlformats.org/officeDocument/2006/math">
                    <m:r>
                      <a:rPr lang="en-GB" altLang="ja-JP" sz="2800" i="1">
                        <a:solidFill>
                          <a:schemeClr val="tx1">
                            <a:lumMod val="75000"/>
                            <a:lumOff val="25000"/>
                          </a:schemeClr>
                        </a:solidFill>
                        <a:latin typeface="Cambria Math" panose="02040503050406030204" pitchFamily="18" charset="0"/>
                        <a:ea typeface="ＭＳ Ｐゴシック" charset="-128"/>
                      </a:rPr>
                      <m:t>𝑛</m:t>
                    </m:r>
                    <m:r>
                      <a:rPr lang="en-GB" altLang="ja-JP" sz="2800" i="1">
                        <a:solidFill>
                          <a:schemeClr val="tx1">
                            <a:lumMod val="75000"/>
                            <a:lumOff val="25000"/>
                          </a:schemeClr>
                        </a:solidFill>
                        <a:latin typeface="Cambria Math" panose="02040503050406030204" pitchFamily="18" charset="0"/>
                        <a:ea typeface="ＭＳ Ｐゴシック" charset="-128"/>
                      </a:rPr>
                      <m:t>=3</m:t>
                    </m:r>
                  </m:oMath>
                </a14:m>
                <a:r>
                  <a:rPr lang="en-GB" altLang="ja-JP" sz="2800" dirty="0">
                    <a:solidFill>
                      <a:schemeClr val="tx1">
                        <a:lumMod val="75000"/>
                        <a:lumOff val="25000"/>
                      </a:schemeClr>
                    </a:solidFill>
                    <a:latin typeface="+mn-lt"/>
                    <a:ea typeface="ＭＳ Ｐゴシック" charset="-128"/>
                  </a:rPr>
                  <a:t>, </a:t>
                </a:r>
                <a14:m>
                  <m:oMath xmlns:m="http://schemas.openxmlformats.org/officeDocument/2006/math">
                    <m:sSub>
                      <m:sSubPr>
                        <m:ctrlPr>
                          <a:rPr lang="en-GB" altLang="ja-JP" sz="2800" i="1" dirty="0">
                            <a:solidFill>
                              <a:schemeClr val="tx1">
                                <a:lumMod val="75000"/>
                                <a:lumOff val="25000"/>
                              </a:schemeClr>
                            </a:solidFill>
                            <a:latin typeface="Cambria Math" panose="02040503050406030204" pitchFamily="18" charset="0"/>
                            <a:ea typeface="ＭＳ Ｐゴシック" charset="-128"/>
                          </a:rPr>
                        </m:ctrlPr>
                      </m:sSubPr>
                      <m:e>
                        <m:r>
                          <a:rPr lang="en-GB" altLang="ja-JP" sz="2800" i="1" dirty="0">
                            <a:solidFill>
                              <a:schemeClr val="tx1">
                                <a:lumMod val="75000"/>
                                <a:lumOff val="25000"/>
                              </a:schemeClr>
                            </a:solidFill>
                            <a:latin typeface="Cambria Math" panose="02040503050406030204" pitchFamily="18" charset="0"/>
                            <a:ea typeface="ＭＳ Ｐゴシック" charset="-128"/>
                          </a:rPr>
                          <m:t>𝐼</m:t>
                        </m:r>
                      </m:e>
                      <m:sub>
                        <m:r>
                          <a:rPr lang="en-GB" altLang="ja-JP" sz="2800" i="1" dirty="0">
                            <a:solidFill>
                              <a:schemeClr val="tx1">
                                <a:lumMod val="75000"/>
                                <a:lumOff val="25000"/>
                              </a:schemeClr>
                            </a:solidFill>
                            <a:latin typeface="Cambria Math" panose="02040503050406030204" pitchFamily="18" charset="0"/>
                            <a:ea typeface="ＭＳ Ｐゴシック" charset="-128"/>
                          </a:rPr>
                          <m:t>0</m:t>
                        </m:r>
                      </m:sub>
                    </m:sSub>
                  </m:oMath>
                </a14:m>
                <a:r>
                  <a:rPr lang="en-GB" altLang="ja-JP" sz="2800" dirty="0">
                    <a:solidFill>
                      <a:schemeClr val="tx1">
                        <a:lumMod val="75000"/>
                        <a:lumOff val="25000"/>
                      </a:schemeClr>
                    </a:solidFill>
                    <a:latin typeface="+mn-lt"/>
                    <a:ea typeface="ＭＳ Ｐゴシック" charset="-128"/>
                  </a:rPr>
                  <a:t>= 90 </a:t>
                </a:r>
                <a:r>
                  <a:rPr lang="en-GB" altLang="ja-JP" sz="2800" dirty="0" err="1">
                    <a:solidFill>
                      <a:schemeClr val="tx1">
                        <a:lumMod val="75000"/>
                        <a:lumOff val="25000"/>
                      </a:schemeClr>
                    </a:solidFill>
                    <a:latin typeface="+mn-lt"/>
                    <a:ea typeface="ＭＳ Ｐゴシック" charset="-128"/>
                  </a:rPr>
                  <a:t>kAt</a:t>
                </a:r>
                <a:r>
                  <a:rPr lang="en-GB" altLang="ja-JP" sz="2800" dirty="0">
                    <a:solidFill>
                      <a:schemeClr val="tx1">
                        <a:lumMod val="75000"/>
                        <a:lumOff val="25000"/>
                      </a:schemeClr>
                    </a:solidFill>
                    <a:latin typeface="+mn-lt"/>
                    <a:ea typeface="ＭＳ Ｐゴシック" charset="-128"/>
                  </a:rPr>
                  <a:t> is required, and for </a:t>
                </a:r>
                <a14:m>
                  <m:oMath xmlns:m="http://schemas.openxmlformats.org/officeDocument/2006/math">
                    <m:r>
                      <a:rPr lang="en-GB" altLang="ja-JP" sz="2800" b="0" i="1" smtClean="0">
                        <a:solidFill>
                          <a:schemeClr val="tx1">
                            <a:lumMod val="75000"/>
                            <a:lumOff val="25000"/>
                          </a:schemeClr>
                        </a:solidFill>
                        <a:latin typeface="Cambria Math" panose="02040503050406030204" pitchFamily="18" charset="0"/>
                        <a:ea typeface="ＭＳ Ｐゴシック" charset="-128"/>
                      </a:rPr>
                      <m:t>𝑛</m:t>
                    </m:r>
                    <m:r>
                      <a:rPr lang="en-GB" altLang="ja-JP" sz="2800" b="0" i="1" smtClean="0">
                        <a:solidFill>
                          <a:schemeClr val="tx1">
                            <a:lumMod val="75000"/>
                            <a:lumOff val="25000"/>
                          </a:schemeClr>
                        </a:solidFill>
                        <a:latin typeface="Cambria Math" panose="02040503050406030204" pitchFamily="18" charset="0"/>
                        <a:ea typeface="ＭＳ Ｐゴシック" charset="-128"/>
                      </a:rPr>
                      <m:t>=4</m:t>
                    </m:r>
                  </m:oMath>
                </a14:m>
                <a:r>
                  <a:rPr lang="en-GB" altLang="ja-JP" sz="2800" dirty="0">
                    <a:solidFill>
                      <a:schemeClr val="tx1">
                        <a:lumMod val="75000"/>
                        <a:lumOff val="25000"/>
                      </a:schemeClr>
                    </a:solidFill>
                    <a:latin typeface="+mn-lt"/>
                    <a:ea typeface="ＭＳ Ｐゴシック" charset="-128"/>
                  </a:rPr>
                  <a:t> a current of 150 </a:t>
                </a:r>
                <a:r>
                  <a:rPr lang="en-GB" altLang="ja-JP" sz="2800" dirty="0" err="1">
                    <a:solidFill>
                      <a:schemeClr val="tx1">
                        <a:lumMod val="75000"/>
                        <a:lumOff val="25000"/>
                      </a:schemeClr>
                    </a:solidFill>
                    <a:latin typeface="+mn-lt"/>
                    <a:ea typeface="ＭＳ Ｐゴシック" charset="-128"/>
                  </a:rPr>
                  <a:t>kAt</a:t>
                </a:r>
                <a:r>
                  <a:rPr lang="en-GB" altLang="ja-JP" sz="2800" dirty="0">
                    <a:solidFill>
                      <a:schemeClr val="tx1">
                        <a:lumMod val="75000"/>
                        <a:lumOff val="25000"/>
                      </a:schemeClr>
                    </a:solidFill>
                    <a:latin typeface="+mn-lt"/>
                    <a:ea typeface="ＭＳ Ｐゴシック" charset="-128"/>
                  </a:rPr>
                  <a:t> is needed.</a:t>
                </a:r>
              </a:p>
              <a:p>
                <a:pPr marL="457200" indent="-457200" algn="just">
                  <a:lnSpc>
                    <a:spcPct val="120000"/>
                  </a:lnSpc>
                  <a:buFont typeface="Arial" panose="020B0604020202020204" pitchFamily="34" charset="0"/>
                  <a:buChar char="•"/>
                </a:pPr>
                <a:r>
                  <a:rPr lang="en-GB" altLang="ja-JP" sz="2800" dirty="0">
                    <a:solidFill>
                      <a:schemeClr val="tx1">
                        <a:lumMod val="75000"/>
                        <a:lumOff val="25000"/>
                      </a:schemeClr>
                    </a:solidFill>
                    <a:latin typeface="+mn-lt"/>
                    <a:ea typeface="ＭＳ Ｐゴシック" charset="-128"/>
                  </a:rPr>
                  <a:t>However, there is a high degree of uncertainty over what current is needed, so we also model a current with twice these values. </a:t>
                </a:r>
                <a:endParaRPr lang="en-US" altLang="ja-JP" sz="2800" dirty="0">
                  <a:solidFill>
                    <a:schemeClr val="tx1">
                      <a:lumMod val="75000"/>
                      <a:lumOff val="25000"/>
                    </a:schemeClr>
                  </a:solidFill>
                  <a:latin typeface="+mn-lt"/>
                  <a:ea typeface="ＭＳ Ｐゴシック" charset="-128"/>
                </a:endParaRPr>
              </a:p>
            </p:txBody>
          </p:sp>
        </mc:Choice>
        <mc:Fallback xmlns="">
          <p:sp>
            <p:nvSpPr>
              <p:cNvPr id="1527" name="Text Box 242">
                <a:extLst>
                  <a:ext uri="{FF2B5EF4-FFF2-40B4-BE49-F238E27FC236}">
                    <a16:creationId xmlns:a16="http://schemas.microsoft.com/office/drawing/2014/main" id="{852DBA31-6CD0-7D99-2D03-18340E78BE39}"/>
                  </a:ext>
                </a:extLst>
              </p:cNvPr>
              <p:cNvSpPr txBox="1">
                <a:spLocks noRot="1" noChangeAspect="1" noMove="1" noResize="1" noEditPoints="1" noAdjustHandles="1" noChangeArrowheads="1" noChangeShapeType="1" noTextEdit="1"/>
              </p:cNvSpPr>
              <p:nvPr/>
            </p:nvSpPr>
            <p:spPr bwMode="auto">
              <a:xfrm>
                <a:off x="15449224" y="5781771"/>
                <a:ext cx="14400000" cy="2310761"/>
              </a:xfrm>
              <a:prstGeom prst="rect">
                <a:avLst/>
              </a:prstGeom>
              <a:blipFill>
                <a:blip r:embed="rId15"/>
                <a:stretch>
                  <a:fillRect l="-127" r="-212" b="-526"/>
                </a:stretch>
              </a:blipFill>
              <a:ln w="57150" cmpd="thinThick">
                <a:noFill/>
                <a:miter lim="800000"/>
              </a:ln>
            </p:spPr>
            <p:txBody>
              <a:bodyPr/>
              <a:lstStyle/>
              <a:p>
                <a:r>
                  <a:rPr lang="en-GB">
                    <a:noFill/>
                  </a:rPr>
                  <a:t> </a:t>
                </a:r>
              </a:p>
            </p:txBody>
          </p:sp>
        </mc:Fallback>
      </mc:AlternateContent>
      <p:pic>
        <p:nvPicPr>
          <p:cNvPr id="10" name="Picture 4">
            <a:extLst>
              <a:ext uri="{FF2B5EF4-FFF2-40B4-BE49-F238E27FC236}">
                <a16:creationId xmlns:a16="http://schemas.microsoft.com/office/drawing/2014/main" id="{799C8AE4-D3D3-D8F6-07CE-571BA578C9E9}"/>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08001" y="809770"/>
            <a:ext cx="4150644" cy="414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178536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4" name="Picture 3" descr="A graph of energy&#10;&#10;Description automatically generated">
            <a:extLst>
              <a:ext uri="{FF2B5EF4-FFF2-40B4-BE49-F238E27FC236}">
                <a16:creationId xmlns:a16="http://schemas.microsoft.com/office/drawing/2014/main" id="{EB01F2B3-E732-7BA5-8AE6-75F9D61A8C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450670" y="17841790"/>
            <a:ext cx="14399999" cy="7932311"/>
          </a:xfrm>
          <a:prstGeom prst="rect">
            <a:avLst/>
          </a:prstGeom>
        </p:spPr>
      </p:pic>
      <p:sp>
        <p:nvSpPr>
          <p:cNvPr id="6" name="Text Box 242">
            <a:extLst>
              <a:ext uri="{FF2B5EF4-FFF2-40B4-BE49-F238E27FC236}">
                <a16:creationId xmlns:a16="http://schemas.microsoft.com/office/drawing/2014/main" id="{AD0A4C71-F130-AF73-E1D5-C53DD7BEF274}"/>
              </a:ext>
            </a:extLst>
          </p:cNvPr>
          <p:cNvSpPr txBox="1">
            <a:spLocks noChangeArrowheads="1"/>
          </p:cNvSpPr>
          <p:nvPr/>
        </p:nvSpPr>
        <p:spPr bwMode="auto">
          <a:xfrm>
            <a:off x="642256" y="7005171"/>
            <a:ext cx="14400000" cy="8210261"/>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GB" altLang="ja-JP" sz="3600" dirty="0">
                <a:solidFill>
                  <a:schemeClr val="tx1">
                    <a:lumMod val="75000"/>
                    <a:lumOff val="25000"/>
                  </a:schemeClr>
                </a:solidFill>
                <a:latin typeface="+mn-lt"/>
                <a:ea typeface="ＭＳ Ｐゴシック" charset="-128"/>
              </a:rPr>
              <a:t>In STEP, fusion-born </a:t>
            </a:r>
            <a:r>
              <a:rPr lang="ja-JP" altLang="en-GB" sz="3600" dirty="0">
                <a:solidFill>
                  <a:schemeClr val="tx1">
                    <a:lumMod val="75000"/>
                    <a:lumOff val="25000"/>
                  </a:schemeClr>
                </a:solidFill>
                <a:latin typeface="+mn-lt"/>
                <a:ea typeface="ＭＳ Ｐゴシック" charset="-128"/>
              </a:rPr>
              <a:t>𝛼</a:t>
            </a:r>
            <a:r>
              <a:rPr lang="en-GB" altLang="ja-JP" sz="3600" dirty="0">
                <a:solidFill>
                  <a:schemeClr val="tx1">
                    <a:lumMod val="75000"/>
                    <a:lumOff val="25000"/>
                  </a:schemeClr>
                </a:solidFill>
                <a:latin typeface="+mn-lt"/>
                <a:ea typeface="ＭＳ Ｐゴシック" charset="-128"/>
              </a:rPr>
              <a:t>-particles are the primary fast ion species, possessing an initial energy of 3.5 MeV—significantly higher than the background plasma, which has a temperature around 10 keV. Owing to their comparatively large Larmor radius, the confinement of these </a:t>
            </a:r>
            <a:r>
              <a:rPr lang="ja-JP" altLang="en-GB" sz="3600" dirty="0">
                <a:solidFill>
                  <a:schemeClr val="tx1">
                    <a:lumMod val="75000"/>
                    <a:lumOff val="25000"/>
                  </a:schemeClr>
                </a:solidFill>
                <a:latin typeface="+mn-lt"/>
                <a:ea typeface="ＭＳ Ｐゴシック" charset="-128"/>
              </a:rPr>
              <a:t>𝛼</a:t>
            </a:r>
            <a:r>
              <a:rPr lang="en-GB" altLang="ja-JP" sz="3600" dirty="0">
                <a:solidFill>
                  <a:schemeClr val="tx1">
                    <a:lumMod val="75000"/>
                    <a:lumOff val="25000"/>
                  </a:schemeClr>
                </a:solidFill>
                <a:latin typeface="+mn-lt"/>
                <a:ea typeface="ＭＳ Ｐゴシック" charset="-128"/>
              </a:rPr>
              <a:t>-particles becomes notably vulnerable to 3D perturbations in the background magnetic field. This study examines the 3D fields from the ripple effect produced by the TF coils and the field generated by the ELM mitigation coils (refer to Fig. 1). Our analysis reveals that the ripple field's impact on confinement is minimal unless the TF coil position is altered. However, the field from the ELM mitigation coils substantially affects confinement, with variations reaching up to a factor of 10 when these coils are rotated relative to one another.</a:t>
            </a:r>
            <a:endParaRPr lang="en-US" altLang="ja-JP" sz="3600" dirty="0">
              <a:solidFill>
                <a:schemeClr val="tx1">
                  <a:lumMod val="75000"/>
                  <a:lumOff val="25000"/>
                </a:schemeClr>
              </a:solidFill>
              <a:latin typeface="+mn-lt"/>
              <a:ea typeface="ＭＳ Ｐゴシック" charset="-128"/>
            </a:endParaRPr>
          </a:p>
        </p:txBody>
      </p:sp>
    </p:spTree>
    <p:extLst>
      <p:ext uri="{BB962C8B-B14F-4D97-AF65-F5344CB8AC3E}">
        <p14:creationId xmlns:p14="http://schemas.microsoft.com/office/powerpoint/2010/main" val="3059423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bg>
      <p:bgPr>
        <a:solidFill>
          <a:srgbClr val="DAE3F3"/>
        </a:solidFill>
        <a:effectLst/>
      </p:bgPr>
    </p:bg>
    <p:spTree>
      <p:nvGrpSpPr>
        <p:cNvPr id="1" name=""/>
        <p:cNvGrpSpPr/>
        <p:nvPr/>
      </p:nvGrpSpPr>
      <p:grpSpPr>
        <a:xfrm>
          <a:off x="0" y="0"/>
          <a:ext cx="0" cy="0"/>
          <a:chOff x="0" y="0"/>
          <a:chExt cx="0" cy="0"/>
        </a:xfrm>
      </p:grpSpPr>
      <p:sp>
        <p:nvSpPr>
          <p:cNvPr id="6" name="TextBox 5"/>
          <p:cNvSpPr txBox="1"/>
          <p:nvPr/>
        </p:nvSpPr>
        <p:spPr>
          <a:xfrm>
            <a:off x="-1" y="-68002"/>
            <a:ext cx="30275213" cy="5616922"/>
          </a:xfrm>
          <a:prstGeom prst="rect">
            <a:avLst/>
          </a:prstGeom>
          <a:solidFill>
            <a:schemeClr val="tx2"/>
          </a:solidFill>
        </p:spPr>
        <p:txBody>
          <a:bodyPr wrap="square" rtlCol="0">
            <a:spAutoFit/>
          </a:bodyPr>
          <a:lstStyle/>
          <a:p>
            <a:pPr algn="ctr">
              <a:lnSpc>
                <a:spcPct val="150000"/>
              </a:lnSpc>
            </a:pPr>
            <a:r>
              <a:rPr lang="en-US" sz="9600" b="1" dirty="0">
                <a:solidFill>
                  <a:schemeClr val="bg1"/>
                </a:solidFill>
              </a:rPr>
              <a:t>Title of Your Paper</a:t>
            </a:r>
            <a:endParaRPr lang="en-US" sz="23900" b="1" dirty="0">
              <a:solidFill>
                <a:schemeClr val="bg1"/>
              </a:solidFill>
            </a:endParaRPr>
          </a:p>
          <a:p>
            <a:pPr algn="ctr">
              <a:lnSpc>
                <a:spcPts val="6000"/>
              </a:lnSpc>
            </a:pPr>
            <a:r>
              <a:rPr lang="en-US" sz="6000" dirty="0">
                <a:solidFill>
                  <a:schemeClr val="bg1"/>
                </a:solidFill>
              </a:rPr>
              <a:t>Name of Author(s)</a:t>
            </a:r>
          </a:p>
          <a:p>
            <a:pPr algn="ctr">
              <a:lnSpc>
                <a:spcPts val="6000"/>
              </a:lnSpc>
            </a:pPr>
            <a:r>
              <a:rPr lang="en-US" sz="6000" dirty="0">
                <a:solidFill>
                  <a:schemeClr val="bg1"/>
                </a:solidFill>
              </a:rPr>
              <a:t>Name of Author(s)</a:t>
            </a:r>
          </a:p>
          <a:p>
            <a:pPr algn="ctr">
              <a:lnSpc>
                <a:spcPts val="6914"/>
              </a:lnSpc>
            </a:pPr>
            <a:r>
              <a:rPr lang="en-US" sz="6000" dirty="0">
                <a:solidFill>
                  <a:schemeClr val="bg1"/>
                </a:solidFill>
              </a:rPr>
              <a:t>Department Name and/or Institution Name</a:t>
            </a:r>
          </a:p>
          <a:p>
            <a:pPr algn="ctr">
              <a:lnSpc>
                <a:spcPts val="6914"/>
              </a:lnSpc>
            </a:pPr>
            <a:r>
              <a:rPr lang="en-US" sz="5400" dirty="0">
                <a:solidFill>
                  <a:schemeClr val="bg1"/>
                </a:solidFill>
              </a:rPr>
              <a:t>your-email@email.com</a:t>
            </a:r>
            <a:endParaRPr lang="en-US" sz="6600" b="1" dirty="0">
              <a:solidFill>
                <a:schemeClr val="bg1"/>
              </a:solidFill>
            </a:endParaRPr>
          </a:p>
        </p:txBody>
      </p:sp>
      <p:sp>
        <p:nvSpPr>
          <p:cNvPr id="14" name="Text Box 242"/>
          <p:cNvSpPr txBox="1">
            <a:spLocks noChangeArrowheads="1"/>
          </p:cNvSpPr>
          <p:nvPr/>
        </p:nvSpPr>
        <p:spPr bwMode="auto">
          <a:xfrm>
            <a:off x="642256" y="7919571"/>
            <a:ext cx="14400000" cy="5551071"/>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Please write summary of your paper in bullet points. Summary should  only address key points of your paper.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The poster should be drafted to orient towards “Session Objectives” indicated in [ANNEX 2] sent to you in separate email.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Your primary contribution in ‘Interactive Corner’ will be to share your views and expertise during facilitated discussion. This poster will be used as basis of discussion during the Session and/or to supplement your statement.</a:t>
            </a:r>
          </a:p>
        </p:txBody>
      </p:sp>
      <p:sp>
        <p:nvSpPr>
          <p:cNvPr id="17" name="Text Box 248"/>
          <p:cNvSpPr txBox="1">
            <a:spLocks noChangeArrowheads="1"/>
          </p:cNvSpPr>
          <p:nvPr/>
        </p:nvSpPr>
        <p:spPr bwMode="auto">
          <a:xfrm>
            <a:off x="642256" y="7136224"/>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ABSTRACT</a:t>
            </a:r>
            <a:endParaRPr lang="en-US" altLang="zh-CN" sz="3200" b="1" dirty="0">
              <a:solidFill>
                <a:schemeClr val="bg1"/>
              </a:solidFill>
              <a:latin typeface="+mn-lt"/>
              <a:ea typeface="SimSun" pitchFamily="2" charset="-122"/>
              <a:cs typeface="Lucida Sans" pitchFamily="34" charset="0"/>
            </a:endParaRPr>
          </a:p>
        </p:txBody>
      </p:sp>
      <p:sp>
        <p:nvSpPr>
          <p:cNvPr id="18" name="Text Box 263"/>
          <p:cNvSpPr txBox="1">
            <a:spLocks noChangeArrowheads="1"/>
          </p:cNvSpPr>
          <p:nvPr/>
        </p:nvSpPr>
        <p:spPr bwMode="auto">
          <a:xfrm>
            <a:off x="15450670" y="7946288"/>
            <a:ext cx="14400000" cy="10664458"/>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3600" b="1" dirty="0">
                <a:latin typeface="+mn-lt"/>
                <a:ea typeface="ＭＳ Ｐゴシック" charset="-128"/>
              </a:rPr>
              <a:t>TITLE ONE</a:t>
            </a:r>
          </a:p>
          <a:p>
            <a:pPr>
              <a:lnSpc>
                <a:spcPct val="125000"/>
              </a:lnSpc>
            </a:pPr>
            <a:r>
              <a:rPr lang="en-US" altLang="ja-JP" sz="3600" dirty="0">
                <a:latin typeface="+mn-lt"/>
                <a:ea typeface="ＭＳ Ｐゴシック" charset="-128"/>
              </a:rPr>
              <a:t>Be sure that your outcome is clear and self-explanatory. Explain how this outcome is meaningful for the theme/topic of your Session. </a:t>
            </a:r>
          </a:p>
          <a:p>
            <a:pPr marL="457200" lvl="1" indent="0">
              <a:lnSpc>
                <a:spcPct val="125000"/>
              </a:lnSpc>
            </a:pPr>
            <a:endParaRPr lang="en-US" altLang="zh-CN" sz="3600" dirty="0">
              <a:latin typeface="+mn-lt"/>
              <a:ea typeface="ＭＳ Ｐゴシック" charset="-128"/>
            </a:endParaRPr>
          </a:p>
          <a:p>
            <a:pPr marL="0" lvl="1" indent="0">
              <a:lnSpc>
                <a:spcPct val="125000"/>
              </a:lnSpc>
            </a:pPr>
            <a:r>
              <a:rPr lang="en-US" altLang="zh-CN" sz="3600" b="1" dirty="0">
                <a:latin typeface="+mn-lt"/>
                <a:ea typeface="ＭＳ Ｐゴシック" charset="-128"/>
              </a:rPr>
              <a:t>TITLE TWO</a:t>
            </a:r>
          </a:p>
          <a:p>
            <a:pPr lvl="0">
              <a:lnSpc>
                <a:spcPct val="125000"/>
              </a:lnSpc>
            </a:pPr>
            <a:r>
              <a:rPr lang="en-US" altLang="ja-JP" sz="3600" dirty="0">
                <a:solidFill>
                  <a:prstClr val="black"/>
                </a:solidFill>
                <a:latin typeface="Calibri" panose="020F0502020204030204"/>
                <a:ea typeface="ＭＳ Ｐゴシック" charset="-128"/>
              </a:rPr>
              <a:t>Bear in mind and try to generate linkages between your outcome and three objective of the Symposium. </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Innovate</a:t>
            </a:r>
            <a:r>
              <a:rPr lang="en-US" altLang="zh-CN" sz="3600" dirty="0">
                <a:solidFill>
                  <a:prstClr val="black"/>
                </a:solidFill>
                <a:latin typeface="Calibri" panose="020F0502020204030204"/>
                <a:ea typeface="ＭＳ Ｐゴシック" charset="-128"/>
              </a:rPr>
              <a:t>: Generate and explore new ideas on methods and technologies to aid the work of the Department, ‘crowdsourcing’ the collective expertise of the participants.</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Partner</a:t>
            </a:r>
            <a:r>
              <a:rPr lang="en-US" altLang="zh-CN" sz="3600" dirty="0">
                <a:solidFill>
                  <a:prstClr val="black"/>
                </a:solidFill>
                <a:latin typeface="Calibri" panose="020F0502020204030204"/>
                <a:ea typeface="ＭＳ Ｐゴシック" charset="-128"/>
              </a:rPr>
              <a:t>: Mobilize partnerships to further explore the generated ideas and support the needs identified in the Department’s R&amp;D Plan</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Improve</a:t>
            </a:r>
            <a:r>
              <a:rPr lang="en-US" altLang="zh-CN" sz="3600" dirty="0">
                <a:solidFill>
                  <a:prstClr val="black"/>
                </a:solidFill>
                <a:latin typeface="Calibri" panose="020F0502020204030204"/>
                <a:ea typeface="ＭＳ Ｐゴシック" charset="-128"/>
              </a:rPr>
              <a:t>: Engage the safeguards community to identify ways to work smarter together in daily implementation, addressing both challenges and opportunities.</a:t>
            </a:r>
            <a:endParaRPr lang="en-US" altLang="zh-CN" sz="3600" dirty="0">
              <a:latin typeface="+mn-lt"/>
              <a:ea typeface="SimSun" pitchFamily="2" charset="-122"/>
            </a:endParaRPr>
          </a:p>
        </p:txBody>
      </p:sp>
      <p:sp>
        <p:nvSpPr>
          <p:cNvPr id="25" name="Text Box 248"/>
          <p:cNvSpPr txBox="1">
            <a:spLocks noChangeArrowheads="1"/>
          </p:cNvSpPr>
          <p:nvPr/>
        </p:nvSpPr>
        <p:spPr bwMode="auto">
          <a:xfrm>
            <a:off x="15450670" y="7176847"/>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OUTCOME</a:t>
            </a:r>
            <a:endParaRPr lang="en-US" altLang="zh-CN" sz="3200" b="1" dirty="0">
              <a:solidFill>
                <a:schemeClr val="bg1"/>
              </a:solidFill>
              <a:latin typeface="+mn-lt"/>
              <a:ea typeface="SimSun" pitchFamily="2" charset="-122"/>
              <a:cs typeface="Lucida Sans" pitchFamily="34" charset="0"/>
            </a:endParaRPr>
          </a:p>
        </p:txBody>
      </p:sp>
      <p:sp>
        <p:nvSpPr>
          <p:cNvPr id="26" name="Text Box 242"/>
          <p:cNvSpPr txBox="1">
            <a:spLocks noChangeArrowheads="1"/>
          </p:cNvSpPr>
          <p:nvPr/>
        </p:nvSpPr>
        <p:spPr bwMode="auto">
          <a:xfrm>
            <a:off x="627247" y="14594692"/>
            <a:ext cx="14400000" cy="8254567"/>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This section should be used to explain background of your paper. Make sure you identify objective and/or key challenges of your topic.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should also address justification on why your theme/topic is important for International Safeguards.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The discussion should bear in mind specified Theme [CHA/TEC/NEW/SGI] of the Symposium and topics of your assigned Session.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Make sure your poster orient towards “Session Objective”, and seek to draw discussion topic or suggestion towards “Key Challenges”.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If you have any question regarding the Session, please contact Wedge Owner indicated in [ANNEX 2].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adjust size of these text boxes as needed. You may also change layout/colors/titles to best fit your paper.</a:t>
            </a:r>
          </a:p>
        </p:txBody>
      </p:sp>
      <p:sp>
        <p:nvSpPr>
          <p:cNvPr id="27" name="Text Box 248"/>
          <p:cNvSpPr txBox="1">
            <a:spLocks noChangeArrowheads="1"/>
          </p:cNvSpPr>
          <p:nvPr/>
        </p:nvSpPr>
        <p:spPr bwMode="auto">
          <a:xfrm>
            <a:off x="642256" y="13808802"/>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BACKGROUND</a:t>
            </a:r>
            <a:endParaRPr lang="en-US" altLang="zh-CN" sz="3200" b="1" dirty="0">
              <a:solidFill>
                <a:schemeClr val="bg1"/>
              </a:solidFill>
              <a:latin typeface="+mn-lt"/>
              <a:ea typeface="SimSun" pitchFamily="2" charset="-122"/>
              <a:cs typeface="Lucida Sans" pitchFamily="34" charset="0"/>
            </a:endParaRPr>
          </a:p>
        </p:txBody>
      </p:sp>
      <p:sp>
        <p:nvSpPr>
          <p:cNvPr id="28" name="Text Box 242"/>
          <p:cNvSpPr txBox="1">
            <a:spLocks noChangeArrowheads="1"/>
          </p:cNvSpPr>
          <p:nvPr/>
        </p:nvSpPr>
        <p:spPr bwMode="auto">
          <a:xfrm>
            <a:off x="642256" y="24210746"/>
            <a:ext cx="14400000" cy="10913757"/>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US" altLang="ja-JP" sz="3600" b="1" dirty="0">
                <a:solidFill>
                  <a:schemeClr val="tx1">
                    <a:lumMod val="75000"/>
                    <a:lumOff val="25000"/>
                  </a:schemeClr>
                </a:solidFill>
                <a:latin typeface="+mn-lt"/>
                <a:ea typeface="ＭＳ Ｐゴシック" charset="-128"/>
              </a:rPr>
              <a:t>TITLE ONE</a:t>
            </a:r>
          </a:p>
          <a:p>
            <a:pPr marL="0" indent="0" algn="just">
              <a:lnSpc>
                <a:spcPct val="120000"/>
              </a:lnSpc>
            </a:pPr>
            <a:r>
              <a:rPr lang="en-AU" sz="3600" dirty="0">
                <a:solidFill>
                  <a:schemeClr val="tx1">
                    <a:lumMod val="75000"/>
                    <a:lumOff val="25000"/>
                  </a:schemeClr>
                </a:solidFill>
                <a:latin typeface="+mn-lt"/>
              </a:rPr>
              <a:t>This section can be adjusted to address “challenges”, “methods”, “implementation” or others depending on contents of your paper. Each point should demonstrate clear view/vision of your topic. </a:t>
            </a:r>
          </a:p>
          <a:p>
            <a:pPr marL="0" indent="0" algn="just">
              <a:lnSpc>
                <a:spcPct val="120000"/>
              </a:lnSpc>
            </a:pPr>
            <a:endParaRPr lang="en-US" altLang="ja-JP" sz="3600" dirty="0">
              <a:solidFill>
                <a:schemeClr val="tx1">
                  <a:lumMod val="75000"/>
                  <a:lumOff val="25000"/>
                </a:schemeClr>
              </a:solidFill>
              <a:latin typeface="+mn-lt"/>
              <a:ea typeface="ＭＳ Ｐゴシック" charset="-128"/>
            </a:endParaRPr>
          </a:p>
          <a:p>
            <a:pPr marL="0" indent="0" algn="just">
              <a:lnSpc>
                <a:spcPct val="120000"/>
              </a:lnSpc>
            </a:pPr>
            <a:r>
              <a:rPr lang="en-US" altLang="ja-JP" sz="3600" b="1" dirty="0">
                <a:solidFill>
                  <a:schemeClr val="tx1">
                    <a:lumMod val="75000"/>
                    <a:lumOff val="25000"/>
                  </a:schemeClr>
                </a:solidFill>
                <a:latin typeface="+mn-lt"/>
                <a:ea typeface="ＭＳ Ｐゴシック" charset="-128"/>
              </a:rPr>
              <a:t>TITLE TWO</a:t>
            </a:r>
          </a:p>
          <a:p>
            <a:pPr marL="0" indent="0" algn="just">
              <a:lnSpc>
                <a:spcPct val="120000"/>
              </a:lnSpc>
            </a:pPr>
            <a:r>
              <a:rPr lang="en-US" altLang="ja-JP" sz="3600" dirty="0">
                <a:solidFill>
                  <a:schemeClr val="tx1">
                    <a:lumMod val="75000"/>
                    <a:lumOff val="25000"/>
                  </a:schemeClr>
                </a:solidFill>
                <a:latin typeface="+mn-lt"/>
                <a:ea typeface="ＭＳ Ｐゴシック" charset="-128"/>
              </a:rPr>
              <a:t>Using graphs/figures are recommended to provide information visually. Authors are responsible for ensuring that nothing in their papers infringes any existing copyright. Make sure to label the graph/figures clearly, and indicate source as necessary.</a:t>
            </a:r>
          </a:p>
          <a:p>
            <a:pPr marL="0" indent="0" algn="just">
              <a:lnSpc>
                <a:spcPct val="120000"/>
              </a:lnSpc>
            </a:pPr>
            <a:endParaRPr lang="en-US" altLang="ja-JP" sz="3600" dirty="0">
              <a:solidFill>
                <a:schemeClr val="tx1">
                  <a:lumMod val="75000"/>
                  <a:lumOff val="25000"/>
                </a:schemeClr>
              </a:solidFill>
              <a:latin typeface="+mn-lt"/>
              <a:ea typeface="ＭＳ Ｐゴシック" charset="-128"/>
            </a:endParaRPr>
          </a:p>
          <a:p>
            <a:pPr algn="just">
              <a:lnSpc>
                <a:spcPct val="120000"/>
              </a:lnSpc>
            </a:pPr>
            <a:r>
              <a:rPr lang="en-US" altLang="ja-JP" sz="3600" b="1" dirty="0">
                <a:solidFill>
                  <a:schemeClr val="tx1">
                    <a:lumMod val="75000"/>
                    <a:lumOff val="25000"/>
                  </a:schemeClr>
                </a:solidFill>
                <a:latin typeface="+mn-lt"/>
                <a:ea typeface="ＭＳ Ｐゴシック" charset="-128"/>
              </a:rPr>
              <a:t>TITLE THREE</a:t>
            </a:r>
          </a:p>
          <a:p>
            <a:pPr marL="0" indent="0" algn="just">
              <a:lnSpc>
                <a:spcPct val="120000"/>
              </a:lnSpc>
            </a:pPr>
            <a:r>
              <a:rPr lang="en-US" altLang="ja-JP" sz="3600" dirty="0">
                <a:solidFill>
                  <a:schemeClr val="tx1">
                    <a:lumMod val="75000"/>
                    <a:lumOff val="25000"/>
                  </a:schemeClr>
                </a:solidFill>
                <a:latin typeface="+mn-lt"/>
                <a:ea typeface="ＭＳ Ｐゴシック" charset="-128"/>
              </a:rPr>
              <a:t>If you have equipment, we advise to coordinate with Wedge Owner to demonstrate during the Session. Pictures can be added to this poster if the equipment is in size unable to demonstrate.</a:t>
            </a:r>
          </a:p>
          <a:p>
            <a:pPr algn="just">
              <a:lnSpc>
                <a:spcPct val="120000"/>
              </a:lnSpc>
            </a:pPr>
            <a:endParaRPr lang="en-US" altLang="ja-JP" sz="3600" dirty="0">
              <a:solidFill>
                <a:schemeClr val="tx1">
                  <a:lumMod val="75000"/>
                  <a:lumOff val="25000"/>
                </a:schemeClr>
              </a:solidFill>
              <a:latin typeface="+mn-lt"/>
              <a:ea typeface="ＭＳ Ｐゴシック" charset="-128"/>
            </a:endParaRPr>
          </a:p>
        </p:txBody>
      </p:sp>
      <p:sp>
        <p:nvSpPr>
          <p:cNvPr id="29" name="Text Box 248"/>
          <p:cNvSpPr txBox="1">
            <a:spLocks noChangeArrowheads="1"/>
          </p:cNvSpPr>
          <p:nvPr/>
        </p:nvSpPr>
        <p:spPr bwMode="auto">
          <a:xfrm>
            <a:off x="642256" y="23441305"/>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CHALLENGES / METHODS / IMPLEMENTATION</a:t>
            </a:r>
            <a:endParaRPr lang="en-US" altLang="zh-CN" sz="3200" b="1" dirty="0">
              <a:solidFill>
                <a:schemeClr val="bg1"/>
              </a:solidFill>
              <a:latin typeface="+mn-lt"/>
              <a:ea typeface="SimSun" pitchFamily="2" charset="-122"/>
              <a:cs typeface="Lucida Sans" pitchFamily="34" charset="0"/>
            </a:endParaRPr>
          </a:p>
        </p:txBody>
      </p:sp>
      <p:pic>
        <p:nvPicPr>
          <p:cNvPr id="1027" name="Picture 3" descr="a22687"/>
          <p:cNvPicPr>
            <a:picLocks noChangeAspect="1" noChangeArrowheads="1"/>
          </p:cNvPicPr>
          <p:nvPr/>
        </p:nvPicPr>
        <p:blipFill>
          <a:blip r:embed="rId2">
            <a:extLst>
              <a:ext uri="{28A0092B-C50C-407E-A947-70E740481C1C}">
                <a14:useLocalDpi xmlns:a14="http://schemas.microsoft.com/office/drawing/2010/main" val="0"/>
              </a:ext>
            </a:extLst>
          </a:blip>
          <a:srcRect l="10025"/>
          <a:stretch>
            <a:fillRect/>
          </a:stretch>
        </p:blipFill>
        <p:spPr bwMode="auto">
          <a:xfrm>
            <a:off x="17568669" y="25244065"/>
            <a:ext cx="9079560" cy="708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18" y="36095925"/>
            <a:ext cx="7045395" cy="535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1118" y="36127235"/>
            <a:ext cx="7056129" cy="532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767742" y="41803785"/>
            <a:ext cx="5046574" cy="646331"/>
          </a:xfrm>
          <a:prstGeom prst="rect">
            <a:avLst/>
          </a:prstGeom>
          <a:noFill/>
        </p:spPr>
        <p:txBody>
          <a:bodyPr wrap="none" rtlCol="0">
            <a:spAutoFit/>
          </a:bodyPr>
          <a:lstStyle/>
          <a:p>
            <a:r>
              <a:rPr lang="en-US" sz="3600" i="1" dirty="0"/>
              <a:t>Title of the graphs/figures</a:t>
            </a:r>
          </a:p>
        </p:txBody>
      </p:sp>
      <p:sp>
        <p:nvSpPr>
          <p:cNvPr id="34" name="Text Box 242"/>
          <p:cNvSpPr txBox="1">
            <a:spLocks noChangeArrowheads="1"/>
          </p:cNvSpPr>
          <p:nvPr/>
        </p:nvSpPr>
        <p:spPr bwMode="auto">
          <a:xfrm>
            <a:off x="15754569" y="33586362"/>
            <a:ext cx="14096100" cy="6260175"/>
          </a:xfrm>
          <a:prstGeom prst="rect">
            <a:avLst/>
          </a:prstGeom>
          <a:solidFill>
            <a:schemeClr val="bg1">
              <a:lumMod val="85000"/>
            </a:schemeClr>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Draw conclusion which orient towards “objective” of your assigned Session/Wedge.</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Raise conclusion or suggestion to “Key Challenges” identified for the Session.</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Note this conclusion will be base of further discussion for the Session. </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also raise further question or discussion topic for the Session. </a:t>
            </a:r>
          </a:p>
        </p:txBody>
      </p:sp>
      <p:sp>
        <p:nvSpPr>
          <p:cNvPr id="35" name="Text Box 248"/>
          <p:cNvSpPr txBox="1">
            <a:spLocks noChangeArrowheads="1"/>
          </p:cNvSpPr>
          <p:nvPr/>
        </p:nvSpPr>
        <p:spPr bwMode="auto">
          <a:xfrm>
            <a:off x="15754569" y="32799477"/>
            <a:ext cx="140961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CONCLUSION</a:t>
            </a:r>
            <a:endParaRPr lang="en-US" altLang="zh-CN" sz="3200" b="1" dirty="0">
              <a:solidFill>
                <a:schemeClr val="bg1"/>
              </a:solidFill>
              <a:latin typeface="+mn-lt"/>
              <a:ea typeface="SimSun" pitchFamily="2" charset="-122"/>
              <a:cs typeface="Lucida Sans" pitchFamily="34" charset="0"/>
            </a:endParaRPr>
          </a:p>
        </p:txBody>
      </p:sp>
      <p:graphicFrame>
        <p:nvGraphicFramePr>
          <p:cNvPr id="31" name="Table 30"/>
          <p:cNvGraphicFramePr>
            <a:graphicFrameLocks noGrp="1"/>
          </p:cNvGraphicFramePr>
          <p:nvPr/>
        </p:nvGraphicFramePr>
        <p:xfrm>
          <a:off x="15674554" y="19841102"/>
          <a:ext cx="14176115" cy="4354517"/>
        </p:xfrm>
        <a:graphic>
          <a:graphicData uri="http://schemas.openxmlformats.org/drawingml/2006/table">
            <a:tbl>
              <a:tblPr>
                <a:tableStyleId>{5940675A-B579-460E-94D1-54222C63F5DA}</a:tableStyleId>
              </a:tblPr>
              <a:tblGrid>
                <a:gridCol w="4947572">
                  <a:extLst>
                    <a:ext uri="{9D8B030D-6E8A-4147-A177-3AD203B41FA5}">
                      <a16:colId xmlns:a16="http://schemas.microsoft.com/office/drawing/2014/main" val="2481822686"/>
                    </a:ext>
                  </a:extLst>
                </a:gridCol>
                <a:gridCol w="2673014">
                  <a:extLst>
                    <a:ext uri="{9D8B030D-6E8A-4147-A177-3AD203B41FA5}">
                      <a16:colId xmlns:a16="http://schemas.microsoft.com/office/drawing/2014/main" val="3263251299"/>
                    </a:ext>
                  </a:extLst>
                </a:gridCol>
                <a:gridCol w="3495954">
                  <a:extLst>
                    <a:ext uri="{9D8B030D-6E8A-4147-A177-3AD203B41FA5}">
                      <a16:colId xmlns:a16="http://schemas.microsoft.com/office/drawing/2014/main" val="110523913"/>
                    </a:ext>
                  </a:extLst>
                </a:gridCol>
                <a:gridCol w="3059575">
                  <a:extLst>
                    <a:ext uri="{9D8B030D-6E8A-4147-A177-3AD203B41FA5}">
                      <a16:colId xmlns:a16="http://schemas.microsoft.com/office/drawing/2014/main" val="3960639441"/>
                    </a:ext>
                  </a:extLst>
                </a:gridCol>
              </a:tblGrid>
              <a:tr h="1209678">
                <a:tc>
                  <a:txBody>
                    <a:bodyPr/>
                    <a:lstStyle/>
                    <a:p>
                      <a:pPr algn="l">
                        <a:lnSpc>
                          <a:spcPts val="4000"/>
                        </a:lnSpc>
                        <a:spcAft>
                          <a:spcPts val="0"/>
                        </a:spcAft>
                      </a:pPr>
                      <a:r>
                        <a:rPr lang="en-GB" sz="3600" dirty="0">
                          <a:effectLst/>
                        </a:rPr>
                        <a:t>Facility</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IFMIF, HF module</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Fusion Power Reactor, first wall</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Fast research Reactor, Petten</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9007765"/>
                  </a:ext>
                </a:extLst>
              </a:tr>
              <a:tr h="293243">
                <a:tc>
                  <a:txBody>
                    <a:bodyPr/>
                    <a:lstStyle/>
                    <a:p>
                      <a:pPr algn="l">
                        <a:lnSpc>
                          <a:spcPts val="4000"/>
                        </a:lnSpc>
                        <a:spcAft>
                          <a:spcPts val="0"/>
                        </a:spcAft>
                      </a:pPr>
                      <a:r>
                        <a:rPr lang="en-GB" sz="3600">
                          <a:effectLst/>
                        </a:rPr>
                        <a:t>power (th), MW</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3400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45</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6668470"/>
                  </a:ext>
                </a:extLst>
              </a:tr>
              <a:tr h="0">
                <a:tc>
                  <a:txBody>
                    <a:bodyPr/>
                    <a:lstStyle/>
                    <a:p>
                      <a:pPr algn="l">
                        <a:lnSpc>
                          <a:spcPts val="4000"/>
                        </a:lnSpc>
                        <a:spcAft>
                          <a:spcPts val="0"/>
                        </a:spcAft>
                      </a:pPr>
                      <a:r>
                        <a:rPr lang="en-GB" sz="3600">
                          <a:effectLst/>
                        </a:rPr>
                        <a:t>n-Flux, 10</a:t>
                      </a:r>
                      <a:r>
                        <a:rPr lang="en-GB" sz="3600" baseline="30000">
                          <a:effectLst/>
                        </a:rPr>
                        <a:t>+14</a:t>
                      </a:r>
                      <a:r>
                        <a:rPr lang="en-GB" sz="3600">
                          <a:effectLst/>
                        </a:rPr>
                        <a:t> n/cm</a:t>
                      </a:r>
                      <a:r>
                        <a:rPr lang="en-GB" sz="3600" baseline="30000">
                          <a:effectLst/>
                        </a:rPr>
                        <a:t>2</a:t>
                      </a:r>
                      <a:r>
                        <a:rPr lang="en-GB" sz="3600">
                          <a:effectLst/>
                        </a:rPr>
                        <a:t>/s</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7.3</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11</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12</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9319646"/>
                  </a:ext>
                </a:extLst>
              </a:tr>
              <a:tr h="239769">
                <a:tc>
                  <a:txBody>
                    <a:bodyPr/>
                    <a:lstStyle/>
                    <a:p>
                      <a:pPr algn="l">
                        <a:lnSpc>
                          <a:spcPts val="4000"/>
                        </a:lnSpc>
                        <a:spcAft>
                          <a:spcPts val="0"/>
                        </a:spcAft>
                      </a:pPr>
                      <a:r>
                        <a:rPr lang="en-GB" sz="3600">
                          <a:effectLst/>
                        </a:rPr>
                        <a:t>max. PKA energy, MeV</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3.7</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2.7</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1.2</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1154263"/>
                  </a:ext>
                </a:extLst>
              </a:tr>
              <a:tr h="92716">
                <a:tc>
                  <a:txBody>
                    <a:bodyPr/>
                    <a:lstStyle/>
                    <a:p>
                      <a:pPr algn="l">
                        <a:lnSpc>
                          <a:spcPts val="4000"/>
                        </a:lnSpc>
                        <a:spcAft>
                          <a:spcPts val="0"/>
                        </a:spcAft>
                      </a:pPr>
                      <a:r>
                        <a:rPr lang="en-GB" sz="3600">
                          <a:effectLst/>
                        </a:rPr>
                        <a:t>dpa (NRT), 1/fpy</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30</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20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491105"/>
                  </a:ext>
                </a:extLst>
              </a:tr>
              <a:tr h="162232">
                <a:tc>
                  <a:txBody>
                    <a:bodyPr/>
                    <a:lstStyle/>
                    <a:p>
                      <a:pPr algn="l">
                        <a:lnSpc>
                          <a:spcPts val="4000"/>
                        </a:lnSpc>
                        <a:spcAft>
                          <a:spcPts val="0"/>
                        </a:spcAft>
                      </a:pPr>
                      <a:r>
                        <a:rPr lang="en-GB" sz="3600">
                          <a:effectLst/>
                        </a:rPr>
                        <a:t>dpa (MD: Frankel pairs)</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9.7</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6.7</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3.3</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483518"/>
                  </a:ext>
                </a:extLst>
              </a:tr>
              <a:tr h="604839">
                <a:tc>
                  <a:txBody>
                    <a:bodyPr/>
                    <a:lstStyle/>
                    <a:p>
                      <a:pPr algn="l">
                        <a:lnSpc>
                          <a:spcPts val="4000"/>
                        </a:lnSpc>
                        <a:spcAft>
                          <a:spcPts val="0"/>
                        </a:spcAft>
                      </a:pPr>
                      <a:r>
                        <a:rPr lang="en-GB" sz="3600" dirty="0" err="1">
                          <a:effectLst/>
                        </a:rPr>
                        <a:t>dpa</a:t>
                      </a:r>
                      <a:r>
                        <a:rPr lang="en-GB" sz="3600" dirty="0">
                          <a:effectLst/>
                        </a:rPr>
                        <a:t> (MD: </a:t>
                      </a:r>
                      <a:r>
                        <a:rPr lang="en-GB" sz="3600" dirty="0" err="1">
                          <a:effectLst/>
                        </a:rPr>
                        <a:t>interst</a:t>
                      </a:r>
                      <a:r>
                        <a:rPr lang="en-GB" sz="3600" dirty="0">
                          <a:effectLst/>
                        </a:rPr>
                        <a:t>. clusters)</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5.6</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3.8</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1.9</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0667719"/>
                  </a:ext>
                </a:extLst>
              </a:tr>
            </a:tbl>
          </a:graphicData>
        </a:graphic>
      </p:graphicFrame>
      <p:sp>
        <p:nvSpPr>
          <p:cNvPr id="38" name="TextBox 37"/>
          <p:cNvSpPr txBox="1"/>
          <p:nvPr/>
        </p:nvSpPr>
        <p:spPr>
          <a:xfrm>
            <a:off x="15674554" y="18991700"/>
            <a:ext cx="5046574" cy="646331"/>
          </a:xfrm>
          <a:prstGeom prst="rect">
            <a:avLst/>
          </a:prstGeom>
          <a:noFill/>
        </p:spPr>
        <p:txBody>
          <a:bodyPr wrap="none" rtlCol="0">
            <a:spAutoFit/>
          </a:bodyPr>
          <a:lstStyle/>
          <a:p>
            <a:r>
              <a:rPr lang="en-US" sz="3600" i="1" dirty="0"/>
              <a:t>Title of the graphs/figures</a:t>
            </a:r>
          </a:p>
        </p:txBody>
      </p:sp>
      <p:sp>
        <p:nvSpPr>
          <p:cNvPr id="39" name="TextBox 38"/>
          <p:cNvSpPr txBox="1"/>
          <p:nvPr/>
        </p:nvSpPr>
        <p:spPr>
          <a:xfrm>
            <a:off x="19585162" y="24707040"/>
            <a:ext cx="5046574" cy="646331"/>
          </a:xfrm>
          <a:prstGeom prst="rect">
            <a:avLst/>
          </a:prstGeom>
          <a:noFill/>
        </p:spPr>
        <p:txBody>
          <a:bodyPr wrap="none" rtlCol="0">
            <a:spAutoFit/>
          </a:bodyPr>
          <a:lstStyle/>
          <a:p>
            <a:r>
              <a:rPr lang="en-US" sz="3600" i="1" dirty="0"/>
              <a:t>Title of the graphs/figures</a:t>
            </a:r>
          </a:p>
        </p:txBody>
      </p:sp>
      <p:sp>
        <p:nvSpPr>
          <p:cNvPr id="2" name="Rectangle 1"/>
          <p:cNvSpPr/>
          <p:nvPr/>
        </p:nvSpPr>
        <p:spPr>
          <a:xfrm>
            <a:off x="1655546" y="5788868"/>
            <a:ext cx="26773420" cy="1200329"/>
          </a:xfrm>
          <a:prstGeom prst="rect">
            <a:avLst/>
          </a:prstGeom>
        </p:spPr>
        <p:txBody>
          <a:bodyPr wrap="none">
            <a:spAutoFit/>
          </a:bodyPr>
          <a:lstStyle/>
          <a:p>
            <a:r>
              <a:rPr lang="en-GB" sz="7200" b="1" dirty="0">
                <a:solidFill>
                  <a:srgbClr val="1F497D"/>
                </a:solidFill>
                <a:latin typeface="Arial" panose="020B0604020202020204" pitchFamily="34" charset="0"/>
                <a:ea typeface="Times New Roman" panose="02020603050405020304" pitchFamily="18" charset="0"/>
                <a:cs typeface="Times New Roman" panose="02020603050405020304" pitchFamily="18" charset="0"/>
              </a:rPr>
              <a:t>Print on A0 paper size (1189x841 mm); use portrait for layout</a:t>
            </a:r>
            <a:endParaRPr lang="en-US" sz="7200" dirty="0"/>
          </a:p>
        </p:txBody>
      </p:sp>
      <p:sp>
        <p:nvSpPr>
          <p:cNvPr id="3" name="TextBox 2"/>
          <p:cNvSpPr txBox="1"/>
          <p:nvPr/>
        </p:nvSpPr>
        <p:spPr>
          <a:xfrm>
            <a:off x="28033901" y="0"/>
            <a:ext cx="2024743" cy="769441"/>
          </a:xfrm>
          <a:prstGeom prst="rect">
            <a:avLst/>
          </a:prstGeom>
          <a:noFill/>
        </p:spPr>
        <p:txBody>
          <a:bodyPr wrap="square" rtlCol="0">
            <a:spAutoFit/>
          </a:bodyPr>
          <a:lstStyle/>
          <a:p>
            <a:r>
              <a:rPr lang="en-US" sz="4400" b="1" dirty="0">
                <a:solidFill>
                  <a:schemeClr val="bg1"/>
                </a:solidFill>
              </a:rPr>
              <a:t>ID: xxx </a:t>
            </a:r>
          </a:p>
        </p:txBody>
      </p:sp>
      <p:sp>
        <p:nvSpPr>
          <p:cNvPr id="23" name="Text Box 242"/>
          <p:cNvSpPr txBox="1">
            <a:spLocks noChangeArrowheads="1"/>
          </p:cNvSpPr>
          <p:nvPr/>
        </p:nvSpPr>
        <p:spPr bwMode="auto">
          <a:xfrm>
            <a:off x="15754569" y="40995497"/>
            <a:ext cx="14096100" cy="1606594"/>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add a section for acknowledgements or references</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p:txBody>
      </p:sp>
      <p:sp>
        <p:nvSpPr>
          <p:cNvPr id="24" name="Text Box 248"/>
          <p:cNvSpPr txBox="1">
            <a:spLocks noChangeArrowheads="1"/>
          </p:cNvSpPr>
          <p:nvPr/>
        </p:nvSpPr>
        <p:spPr bwMode="auto">
          <a:xfrm>
            <a:off x="15754569" y="40212150"/>
            <a:ext cx="140961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ACKNOWLEDGEMENTS / REFERENCES</a:t>
            </a:r>
            <a:endParaRPr lang="en-US" altLang="zh-CN" sz="3200" b="1" dirty="0">
              <a:solidFill>
                <a:schemeClr val="bg1"/>
              </a:solidFill>
              <a:latin typeface="+mn-lt"/>
              <a:ea typeface="SimSun" pitchFamily="2" charset="-122"/>
              <a:cs typeface="Lucida Sans" pitchFamily="34" charset="0"/>
            </a:endParaRPr>
          </a:p>
        </p:txBody>
      </p:sp>
    </p:spTree>
    <p:extLst>
      <p:ext uri="{BB962C8B-B14F-4D97-AF65-F5344CB8AC3E}">
        <p14:creationId xmlns:p14="http://schemas.microsoft.com/office/powerpoint/2010/main" val="40052064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558321CBD14A40ADC97F4E1EC88580" ma:contentTypeVersion="16" ma:contentTypeDescription="Create a new document." ma:contentTypeScope="" ma:versionID="7f10ada2703ab5a87e36b2d3130c569b">
  <xsd:schema xmlns:xsd="http://www.w3.org/2001/XMLSchema" xmlns:xs="http://www.w3.org/2001/XMLSchema" xmlns:p="http://schemas.microsoft.com/office/2006/metadata/properties" xmlns:ns3="e1e2823e-0627-4f7b-8512-977cf2b75da5" xmlns:ns4="841e8680-4293-4076-bfcf-f9a2b2231bdd" targetNamespace="http://schemas.microsoft.com/office/2006/metadata/properties" ma:root="true" ma:fieldsID="88152dd14bd4b30630478ce455527e6b" ns3:_="" ns4:_="">
    <xsd:import namespace="e1e2823e-0627-4f7b-8512-977cf2b75da5"/>
    <xsd:import namespace="841e8680-4293-4076-bfcf-f9a2b2231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LengthInSeconds" minOccurs="0"/>
                <xsd:element ref="ns4:MediaServiceDateTaken" minOccurs="0"/>
                <xsd:element ref="ns4:MediaServiceLocation"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e2823e-0627-4f7b-8512-977cf2b75da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1e8680-4293-4076-bfcf-f9a2b2231bd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41e8680-4293-4076-bfcf-f9a2b2231bd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26009-A018-4ABA-BD27-B3B4148E85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e2823e-0627-4f7b-8512-977cf2b75da5"/>
    <ds:schemaRef ds:uri="841e8680-4293-4076-bfcf-f9a2b2231b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FEF923-5265-4CF9-82A3-3E5F50E7A64D}">
  <ds:schemaRefs>
    <ds:schemaRef ds:uri="e1e2823e-0627-4f7b-8512-977cf2b75da5"/>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841e8680-4293-4076-bfcf-f9a2b2231bdd"/>
    <ds:schemaRef ds:uri="http://purl.org/dc/term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76DA871C-37EA-4583-ADDD-3415916579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2234</TotalTime>
  <Words>1792</Words>
  <Application>Microsoft Office PowerPoint</Application>
  <PresentationFormat>Custom</PresentationFormat>
  <Paragraphs>138</Paragraphs>
  <Slides>3</Slides>
  <Notes>0</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Calibri Light</vt:lpstr>
      <vt:lpstr>Cambria Math</vt:lpstr>
      <vt:lpstr>Helvetica</vt:lpstr>
      <vt:lpstr>Söhne</vt:lpstr>
      <vt:lpstr>Office Theme</vt:lpstr>
      <vt:lpstr>PowerPoint Presentation</vt:lpstr>
      <vt:lpstr>PowerPoint Presentation</vt:lpstr>
      <vt:lpstr>PowerPoint Presentation</vt:lpstr>
    </vt:vector>
  </TitlesOfParts>
  <Company>IAEA-SG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FUKUYAMA, Yukiko</dc:creator>
  <cp:lastModifiedBy>Prokopyszyn, Alex</cp:lastModifiedBy>
  <cp:revision>168</cp:revision>
  <dcterms:created xsi:type="dcterms:W3CDTF">2018-07-03T09:22:24Z</dcterms:created>
  <dcterms:modified xsi:type="dcterms:W3CDTF">2023-09-05T10:45:10Z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2759de7-3255-46b5-8dfe-736652f9c6c1_Enabled">
    <vt:lpwstr>true</vt:lpwstr>
  </property>
  <property fmtid="{D5CDD505-2E9C-101B-9397-08002B2CF9AE}" pid="3" name="MSIP_Label_22759de7-3255-46b5-8dfe-736652f9c6c1_SetDate">
    <vt:lpwstr>2023-08-02T13:09:49Z</vt:lpwstr>
  </property>
  <property fmtid="{D5CDD505-2E9C-101B-9397-08002B2CF9AE}" pid="4" name="MSIP_Label_22759de7-3255-46b5-8dfe-736652f9c6c1_Method">
    <vt:lpwstr>Standard</vt:lpwstr>
  </property>
  <property fmtid="{D5CDD505-2E9C-101B-9397-08002B2CF9AE}" pid="5" name="MSIP_Label_22759de7-3255-46b5-8dfe-736652f9c6c1_Name">
    <vt:lpwstr>22759de7-3255-46b5-8dfe-736652f9c6c1</vt:lpwstr>
  </property>
  <property fmtid="{D5CDD505-2E9C-101B-9397-08002B2CF9AE}" pid="6" name="MSIP_Label_22759de7-3255-46b5-8dfe-736652f9c6c1_SiteId">
    <vt:lpwstr>c6ac664b-ae27-4d5d-b4e6-bb5717196fc7</vt:lpwstr>
  </property>
  <property fmtid="{D5CDD505-2E9C-101B-9397-08002B2CF9AE}" pid="7" name="MSIP_Label_22759de7-3255-46b5-8dfe-736652f9c6c1_ActionId">
    <vt:lpwstr>76f0a620-030d-43c8-baad-4c271c9893b7</vt:lpwstr>
  </property>
  <property fmtid="{D5CDD505-2E9C-101B-9397-08002B2CF9AE}" pid="8" name="MSIP_Label_22759de7-3255-46b5-8dfe-736652f9c6c1_ContentBits">
    <vt:lpwstr>0</vt:lpwstr>
  </property>
  <property fmtid="{D5CDD505-2E9C-101B-9397-08002B2CF9AE}" pid="9" name="ContentTypeId">
    <vt:lpwstr>0x010100D8558321CBD14A40ADC97F4E1EC88580</vt:lpwstr>
  </property>
</Properties>
</file>