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7" autoAdjust="0"/>
    <p:restoredTop sz="94660"/>
  </p:normalViewPr>
  <p:slideViewPr>
    <p:cSldViewPr snapToGrid="0">
      <p:cViewPr varScale="1">
        <p:scale>
          <a:sx n="18" d="100"/>
          <a:sy n="18" d="100"/>
        </p:scale>
        <p:origin x="302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en-US"/>
              <a:t>Click to edit Master title style</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124305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42982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258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6CCE9EA-F87E-449B-A760-0CFB0069B4F4}"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2609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en-US"/>
              <a:t>Click to edit Master title style</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6CCE9EA-F87E-449B-A760-0CFB0069B4F4}" type="datetimeFigureOut">
              <a:rPr lang="en-US" smtClean="0"/>
              <a:t>8/21/2023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4629851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6CCE9EA-F87E-449B-A760-0CFB0069B4F4}"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682285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4" name="Content Placeholder 3"/>
          <p:cNvSpPr>
            <a:spLocks noGrp="1"/>
          </p:cNvSpPr>
          <p:nvPr>
            <p:ph sz="half" idx="2"/>
          </p:nvPr>
        </p:nvSpPr>
        <p:spPr>
          <a:xfrm>
            <a:off x="2085368" y="15635264"/>
            <a:ext cx="12807832"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Edit Master text styles</a:t>
            </a:r>
          </a:p>
        </p:txBody>
      </p:sp>
      <p:sp>
        <p:nvSpPr>
          <p:cNvPr id="6" name="Content Placeholder 5"/>
          <p:cNvSpPr>
            <a:spLocks noGrp="1"/>
          </p:cNvSpPr>
          <p:nvPr>
            <p:ph sz="quarter" idx="4"/>
          </p:nvPr>
        </p:nvSpPr>
        <p:spPr>
          <a:xfrm>
            <a:off x="15326828" y="15635264"/>
            <a:ext cx="12870909" cy="22997117"/>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6CCE9EA-F87E-449B-A760-0CFB0069B4F4}" type="datetimeFigureOut">
              <a:rPr lang="en-US" smtClean="0"/>
              <a:t>8/21/2023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41770994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6CCE9EA-F87E-449B-A760-0CFB0069B4F4}" type="datetimeFigureOut">
              <a:rPr lang="en-US" smtClean="0"/>
              <a:t>8/21/2023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406527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CCE9EA-F87E-449B-A760-0CFB0069B4F4}" type="datetimeFigureOut">
              <a:rPr lang="en-US" smtClean="0"/>
              <a:t>8/21/2023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1935351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38345007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Edit Master text styles</a:t>
            </a:r>
          </a:p>
        </p:txBody>
      </p:sp>
      <p:sp>
        <p:nvSpPr>
          <p:cNvPr id="5" name="Date Placeholder 4"/>
          <p:cNvSpPr>
            <a:spLocks noGrp="1"/>
          </p:cNvSpPr>
          <p:nvPr>
            <p:ph type="dt" sz="half" idx="10"/>
          </p:nvPr>
        </p:nvSpPr>
        <p:spPr/>
        <p:txBody>
          <a:bodyPr/>
          <a:lstStyle/>
          <a:p>
            <a:fld id="{D6CCE9EA-F87E-449B-A760-0CFB0069B4F4}" type="datetimeFigureOut">
              <a:rPr lang="en-US" smtClean="0"/>
              <a:t>8/21/2023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922C54-ADC4-49B9-91B8-5E4CFF9AFDD4}" type="slidenum">
              <a:rPr lang="en-US" smtClean="0"/>
              <a:t>‹#›</a:t>
            </a:fld>
            <a:endParaRPr lang="en-US"/>
          </a:p>
        </p:txBody>
      </p:sp>
    </p:spTree>
    <p:extLst>
      <p:ext uri="{BB962C8B-B14F-4D97-AF65-F5344CB8AC3E}">
        <p14:creationId xmlns:p14="http://schemas.microsoft.com/office/powerpoint/2010/main" val="20581738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6CCE9EA-F87E-449B-A760-0CFB0069B4F4}" type="datetimeFigureOut">
              <a:rPr lang="en-US" smtClean="0"/>
              <a:t>8/21/2023</a:t>
            </a:fld>
            <a:endParaRPr lang="en-US"/>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08922C54-ADC4-49B9-91B8-5E4CFF9AFDD4}" type="slidenum">
              <a:rPr lang="en-US" smtClean="0"/>
              <a:t>‹#›</a:t>
            </a:fld>
            <a:endParaRPr lang="en-US"/>
          </a:p>
        </p:txBody>
      </p:sp>
    </p:spTree>
    <p:extLst>
      <p:ext uri="{BB962C8B-B14F-4D97-AF65-F5344CB8AC3E}">
        <p14:creationId xmlns:p14="http://schemas.microsoft.com/office/powerpoint/2010/main" val="59071030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6" name="TextBox 5"/>
          <p:cNvSpPr txBox="1"/>
          <p:nvPr/>
        </p:nvSpPr>
        <p:spPr>
          <a:xfrm>
            <a:off x="-1" y="-68002"/>
            <a:ext cx="30275213" cy="6663427"/>
          </a:xfrm>
          <a:prstGeom prst="rect">
            <a:avLst/>
          </a:prstGeom>
          <a:solidFill>
            <a:schemeClr val="tx2"/>
          </a:solidFill>
        </p:spPr>
        <p:txBody>
          <a:bodyPr wrap="square" rtlCol="0">
            <a:spAutoFit/>
          </a:bodyPr>
          <a:lstStyle/>
          <a:p>
            <a:pPr algn="ctr"/>
            <a:r>
              <a:rPr lang="en-US" sz="9600" b="1" kern="0" spc="-100" dirty="0">
                <a:solidFill>
                  <a:schemeClr val="bg1"/>
                </a:solidFill>
              </a:rPr>
              <a:t>Confinement of Fusion </a:t>
            </a:r>
            <a:r>
              <a:rPr lang="el-GR" sz="9600" b="1" kern="0" spc="-100" dirty="0">
                <a:solidFill>
                  <a:schemeClr val="bg1"/>
                </a:solidFill>
              </a:rPr>
              <a:t>α</a:t>
            </a:r>
            <a:r>
              <a:rPr lang="en-US" sz="9600" b="1" kern="0" spc="-100" dirty="0">
                <a:solidFill>
                  <a:schemeClr val="bg1"/>
                </a:solidFill>
              </a:rPr>
              <a:t>-Particles and </a:t>
            </a:r>
            <a:r>
              <a:rPr lang="en-US" sz="9600" b="1" kern="0" spc="-100" dirty="0" err="1">
                <a:solidFill>
                  <a:schemeClr val="bg1"/>
                </a:solidFill>
              </a:rPr>
              <a:t>Alfv</a:t>
            </a:r>
            <a:r>
              <a:rPr lang="az-Cyrl-AZ" sz="9600" b="1" kern="0" spc="-100" dirty="0">
                <a:solidFill>
                  <a:schemeClr val="bg1"/>
                </a:solidFill>
              </a:rPr>
              <a:t>ѐ</a:t>
            </a:r>
            <a:r>
              <a:rPr lang="en-GB" sz="9600" b="1" kern="0" spc="-100" dirty="0">
                <a:solidFill>
                  <a:schemeClr val="bg1"/>
                </a:solidFill>
              </a:rPr>
              <a:t>n </a:t>
            </a:r>
            <a:r>
              <a:rPr lang="en-US" sz="9600" b="1" kern="0" spc="-100" dirty="0">
                <a:solidFill>
                  <a:schemeClr val="bg1"/>
                </a:solidFill>
              </a:rPr>
              <a:t>Eigenmode Stability in STEP</a:t>
            </a:r>
          </a:p>
          <a:p>
            <a:pPr algn="ctr"/>
            <a:r>
              <a:rPr lang="en-US" sz="6000" kern="0" spc="-100" dirty="0">
                <a:solidFill>
                  <a:schemeClr val="bg1"/>
                </a:solidFill>
              </a:rPr>
              <a:t>Name of Author(s)</a:t>
            </a:r>
          </a:p>
          <a:p>
            <a:pPr algn="ctr"/>
            <a:r>
              <a:rPr lang="en-US" sz="6000" kern="0" spc="-100" dirty="0">
                <a:solidFill>
                  <a:schemeClr val="bg1"/>
                </a:solidFill>
              </a:rPr>
              <a:t>Name of Author(s)</a:t>
            </a:r>
          </a:p>
          <a:p>
            <a:pPr algn="ctr"/>
            <a:r>
              <a:rPr lang="en-US" sz="6000" kern="0" spc="-100" dirty="0">
                <a:solidFill>
                  <a:schemeClr val="bg1"/>
                </a:solidFill>
              </a:rPr>
              <a:t>Department Name and/or Institution </a:t>
            </a:r>
            <a:r>
              <a:rPr lang="en-US" sz="6000" dirty="0">
                <a:solidFill>
                  <a:schemeClr val="bg1"/>
                </a:solidFill>
              </a:rPr>
              <a:t>Name</a:t>
            </a:r>
          </a:p>
          <a:p>
            <a:pPr algn="ctr">
              <a:lnSpc>
                <a:spcPts val="6914"/>
              </a:lnSpc>
            </a:pPr>
            <a:r>
              <a:rPr lang="en-US" sz="5400" dirty="0">
                <a:solidFill>
                  <a:schemeClr val="bg1"/>
                </a:solidFill>
              </a:rPr>
              <a:t>your-email@email.com</a:t>
            </a:r>
            <a:endParaRPr lang="en-US" sz="6600" b="1" dirty="0">
              <a:solidFill>
                <a:schemeClr val="bg1"/>
              </a:solidFill>
            </a:endParaRPr>
          </a:p>
        </p:txBody>
      </p:sp>
      <p:sp>
        <p:nvSpPr>
          <p:cNvPr id="14" name="Text Box 242"/>
          <p:cNvSpPr txBox="1">
            <a:spLocks noChangeArrowheads="1"/>
          </p:cNvSpPr>
          <p:nvPr/>
        </p:nvSpPr>
        <p:spPr bwMode="auto">
          <a:xfrm>
            <a:off x="642256" y="7919571"/>
            <a:ext cx="14400000" cy="5551071"/>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Please write summary of your paper in bullet points. Summary should  only address key points of your paper.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poster should be drafted to orient towards “Session Objectives” indicated in [ANNEX 2] sent to you in separate email.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Your primary contribution in ‘Interactive Corner’ will be to share your views and expertise during facilitated discussion. This poster will be used as basis of discussion during the Session and/or to supplement your statement.</a:t>
            </a:r>
          </a:p>
        </p:txBody>
      </p:sp>
      <p:sp>
        <p:nvSpPr>
          <p:cNvPr id="17" name="Text Box 248"/>
          <p:cNvSpPr txBox="1">
            <a:spLocks noChangeArrowheads="1"/>
          </p:cNvSpPr>
          <p:nvPr/>
        </p:nvSpPr>
        <p:spPr bwMode="auto">
          <a:xfrm>
            <a:off x="642256" y="7136224"/>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ABSTRACT</a:t>
            </a:r>
            <a:endParaRPr lang="en-US" altLang="zh-CN" sz="3200" b="1" dirty="0">
              <a:solidFill>
                <a:schemeClr val="bg1"/>
              </a:solidFill>
              <a:latin typeface="+mn-lt"/>
              <a:ea typeface="SimSun" pitchFamily="2" charset="-122"/>
              <a:cs typeface="Lucida Sans" pitchFamily="34" charset="0"/>
            </a:endParaRPr>
          </a:p>
        </p:txBody>
      </p:sp>
      <p:sp>
        <p:nvSpPr>
          <p:cNvPr id="18" name="Text Box 263"/>
          <p:cNvSpPr txBox="1">
            <a:spLocks noChangeArrowheads="1"/>
          </p:cNvSpPr>
          <p:nvPr/>
        </p:nvSpPr>
        <p:spPr bwMode="auto">
          <a:xfrm>
            <a:off x="15450670" y="7946288"/>
            <a:ext cx="14400000" cy="10664458"/>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a:defRPr sz="2400">
                <a:solidFill>
                  <a:schemeClr val="tx1"/>
                </a:solidFill>
                <a:latin typeface="Times New Roman" pitchFamily="18" charset="0"/>
              </a:defRPr>
            </a:lvl1pPr>
            <a:lvl2pPr marL="685800" indent="-22860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25000"/>
              </a:lnSpc>
            </a:pPr>
            <a:r>
              <a:rPr lang="en-US" altLang="ja-JP" sz="3600" b="1" dirty="0">
                <a:latin typeface="+mn-lt"/>
                <a:ea typeface="ＭＳ Ｐゴシック" charset="-128"/>
              </a:rPr>
              <a:t>TITLE ONE</a:t>
            </a:r>
          </a:p>
          <a:p>
            <a:pPr>
              <a:lnSpc>
                <a:spcPct val="125000"/>
              </a:lnSpc>
            </a:pPr>
            <a:r>
              <a:rPr lang="en-US" altLang="ja-JP" sz="3600" dirty="0">
                <a:latin typeface="+mn-lt"/>
                <a:ea typeface="ＭＳ Ｐゴシック" charset="-128"/>
              </a:rPr>
              <a:t>Be sure that your outcome is clear and self-explanatory. Explain how this outcome is meaningful for the theme/topic of your Session. </a:t>
            </a:r>
          </a:p>
          <a:p>
            <a:pPr marL="457200" lvl="1" indent="0">
              <a:lnSpc>
                <a:spcPct val="125000"/>
              </a:lnSpc>
            </a:pPr>
            <a:endParaRPr lang="en-US" altLang="zh-CN" sz="3600" dirty="0">
              <a:latin typeface="+mn-lt"/>
              <a:ea typeface="ＭＳ Ｐゴシック" charset="-128"/>
            </a:endParaRPr>
          </a:p>
          <a:p>
            <a:pPr marL="0" lvl="1" indent="0">
              <a:lnSpc>
                <a:spcPct val="125000"/>
              </a:lnSpc>
            </a:pPr>
            <a:r>
              <a:rPr lang="en-US" altLang="zh-CN" sz="3600" b="1" dirty="0">
                <a:latin typeface="+mn-lt"/>
                <a:ea typeface="ＭＳ Ｐゴシック" charset="-128"/>
              </a:rPr>
              <a:t>TITLE TWO</a:t>
            </a:r>
          </a:p>
          <a:p>
            <a:pPr lvl="0">
              <a:lnSpc>
                <a:spcPct val="125000"/>
              </a:lnSpc>
            </a:pPr>
            <a:r>
              <a:rPr lang="en-US" altLang="ja-JP" sz="3600" dirty="0">
                <a:solidFill>
                  <a:prstClr val="black"/>
                </a:solidFill>
                <a:latin typeface="Calibri" panose="020F0502020204030204"/>
                <a:ea typeface="ＭＳ Ｐゴシック" charset="-128"/>
              </a:rPr>
              <a:t>Bear in mind and try to generate linkages between your outcome and three objective of the Symposium. </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Innovate</a:t>
            </a:r>
            <a:r>
              <a:rPr lang="en-US" altLang="zh-CN" sz="3600" dirty="0">
                <a:solidFill>
                  <a:prstClr val="black"/>
                </a:solidFill>
                <a:latin typeface="Calibri" panose="020F0502020204030204"/>
                <a:ea typeface="ＭＳ Ｐゴシック" charset="-128"/>
              </a:rPr>
              <a:t>: Generate and explore new ideas on methods and technologies to aid the work of the Department, ‘crowdsourcing’ the collective expertise of the participants.</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Partner</a:t>
            </a:r>
            <a:r>
              <a:rPr lang="en-US" altLang="zh-CN" sz="3600" dirty="0">
                <a:solidFill>
                  <a:prstClr val="black"/>
                </a:solidFill>
                <a:latin typeface="Calibri" panose="020F0502020204030204"/>
                <a:ea typeface="ＭＳ Ｐゴシック" charset="-128"/>
              </a:rPr>
              <a:t>: Mobilize partnerships to further explore the generated ideas and support the needs identified in the Department’s R&amp;D Plan</a:t>
            </a:r>
          </a:p>
          <a:p>
            <a:pPr marL="722313" lvl="1" indent="-265113">
              <a:lnSpc>
                <a:spcPct val="125000"/>
              </a:lnSpc>
              <a:buFontTx/>
              <a:buChar char="•"/>
            </a:pPr>
            <a:r>
              <a:rPr lang="en-US" altLang="zh-CN" sz="3600" b="1" dirty="0">
                <a:solidFill>
                  <a:prstClr val="black"/>
                </a:solidFill>
                <a:latin typeface="Calibri" panose="020F0502020204030204"/>
                <a:ea typeface="ＭＳ Ｐゴシック" charset="-128"/>
              </a:rPr>
              <a:t>Improve</a:t>
            </a:r>
            <a:r>
              <a:rPr lang="en-US" altLang="zh-CN" sz="3600" dirty="0">
                <a:solidFill>
                  <a:prstClr val="black"/>
                </a:solidFill>
                <a:latin typeface="Calibri" panose="020F0502020204030204"/>
                <a:ea typeface="ＭＳ Ｐゴシック" charset="-128"/>
              </a:rPr>
              <a:t>: Engage the safeguards community to identify ways to work smarter together in daily implementation, addressing both challenges and opportunities.</a:t>
            </a:r>
            <a:endParaRPr lang="en-US" altLang="zh-CN" sz="3600" dirty="0">
              <a:latin typeface="+mn-lt"/>
              <a:ea typeface="SimSun" pitchFamily="2" charset="-122"/>
            </a:endParaRPr>
          </a:p>
        </p:txBody>
      </p:sp>
      <p:sp>
        <p:nvSpPr>
          <p:cNvPr id="25" name="Text Box 248"/>
          <p:cNvSpPr txBox="1">
            <a:spLocks noChangeArrowheads="1"/>
          </p:cNvSpPr>
          <p:nvPr/>
        </p:nvSpPr>
        <p:spPr bwMode="auto">
          <a:xfrm>
            <a:off x="15450670" y="7176847"/>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OUTCOME</a:t>
            </a:r>
            <a:endParaRPr lang="en-US" altLang="zh-CN" sz="3200" b="1" dirty="0">
              <a:solidFill>
                <a:schemeClr val="bg1"/>
              </a:solidFill>
              <a:latin typeface="+mn-lt"/>
              <a:ea typeface="SimSun" pitchFamily="2" charset="-122"/>
              <a:cs typeface="Lucida Sans" pitchFamily="34" charset="0"/>
            </a:endParaRPr>
          </a:p>
        </p:txBody>
      </p:sp>
      <p:sp>
        <p:nvSpPr>
          <p:cNvPr id="26" name="Text Box 242"/>
          <p:cNvSpPr txBox="1">
            <a:spLocks noChangeArrowheads="1"/>
          </p:cNvSpPr>
          <p:nvPr/>
        </p:nvSpPr>
        <p:spPr bwMode="auto">
          <a:xfrm>
            <a:off x="627247" y="14594692"/>
            <a:ext cx="14400000" cy="825456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This section should be used to explain background of your paper. Make sure you identify objective and/or key challenges of your topic.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should also address justification on why your theme/topic is important for International Safeguards.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The discussion should bear in mind specified Theme [CHA/TEC/NEW/SGI] of the Symposium and topics of your assigned Session.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Make sure your poster orient towards “Session Objective”, and seek to draw discussion topic or suggestion towards “Key Challenges”.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If you have any question regarding the Session, please contact Wedge Owner indicated in [ANNEX 2]. </a:t>
            </a: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adjust size of these text boxes as needed. You may also change layout/colors/titles to best fit your paper.</a:t>
            </a:r>
          </a:p>
        </p:txBody>
      </p:sp>
      <p:sp>
        <p:nvSpPr>
          <p:cNvPr id="27" name="Text Box 248"/>
          <p:cNvSpPr txBox="1">
            <a:spLocks noChangeArrowheads="1"/>
          </p:cNvSpPr>
          <p:nvPr/>
        </p:nvSpPr>
        <p:spPr bwMode="auto">
          <a:xfrm>
            <a:off x="642256" y="13808802"/>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BACKGROUND</a:t>
            </a:r>
            <a:endParaRPr lang="en-US" altLang="zh-CN" sz="3200" b="1" dirty="0">
              <a:solidFill>
                <a:schemeClr val="bg1"/>
              </a:solidFill>
              <a:latin typeface="+mn-lt"/>
              <a:ea typeface="SimSun" pitchFamily="2" charset="-122"/>
              <a:cs typeface="Lucida Sans" pitchFamily="34" charset="0"/>
            </a:endParaRPr>
          </a:p>
        </p:txBody>
      </p:sp>
      <p:sp>
        <p:nvSpPr>
          <p:cNvPr id="28" name="Text Box 242"/>
          <p:cNvSpPr txBox="1">
            <a:spLocks noChangeArrowheads="1"/>
          </p:cNvSpPr>
          <p:nvPr/>
        </p:nvSpPr>
        <p:spPr bwMode="auto">
          <a:xfrm>
            <a:off x="642256" y="24210746"/>
            <a:ext cx="14400000" cy="10913757"/>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marL="0" indent="0" algn="just">
              <a:lnSpc>
                <a:spcPct val="120000"/>
              </a:lnSpc>
            </a:pPr>
            <a:r>
              <a:rPr lang="en-US" altLang="ja-JP" sz="3600" b="1" dirty="0">
                <a:solidFill>
                  <a:schemeClr val="tx1">
                    <a:lumMod val="75000"/>
                    <a:lumOff val="25000"/>
                  </a:schemeClr>
                </a:solidFill>
                <a:latin typeface="+mn-lt"/>
                <a:ea typeface="ＭＳ Ｐゴシック" charset="-128"/>
              </a:rPr>
              <a:t>TITLE ONE</a:t>
            </a:r>
          </a:p>
          <a:p>
            <a:pPr marL="0" indent="0" algn="just">
              <a:lnSpc>
                <a:spcPct val="120000"/>
              </a:lnSpc>
            </a:pPr>
            <a:r>
              <a:rPr lang="en-AU" sz="3600" dirty="0">
                <a:solidFill>
                  <a:schemeClr val="tx1">
                    <a:lumMod val="75000"/>
                    <a:lumOff val="25000"/>
                  </a:schemeClr>
                </a:solidFill>
                <a:latin typeface="+mn-lt"/>
              </a:rPr>
              <a:t>This section can be adjusted to address “challenges”, “methods”, “implementation” or others depending on contents of your paper. Each point should demonstrate clear view/vision of your topic. </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marL="0" indent="0" algn="just">
              <a:lnSpc>
                <a:spcPct val="120000"/>
              </a:lnSpc>
            </a:pPr>
            <a:r>
              <a:rPr lang="en-US" altLang="ja-JP" sz="3600" b="1" dirty="0">
                <a:solidFill>
                  <a:schemeClr val="tx1">
                    <a:lumMod val="75000"/>
                    <a:lumOff val="25000"/>
                  </a:schemeClr>
                </a:solidFill>
                <a:latin typeface="+mn-lt"/>
                <a:ea typeface="ＭＳ Ｐゴシック" charset="-128"/>
              </a:rPr>
              <a:t>TITLE TWO</a:t>
            </a:r>
          </a:p>
          <a:p>
            <a:pPr marL="0" indent="0" algn="just">
              <a:lnSpc>
                <a:spcPct val="120000"/>
              </a:lnSpc>
            </a:pPr>
            <a:r>
              <a:rPr lang="en-US" altLang="ja-JP" sz="3600" dirty="0">
                <a:solidFill>
                  <a:schemeClr val="tx1">
                    <a:lumMod val="75000"/>
                    <a:lumOff val="25000"/>
                  </a:schemeClr>
                </a:solidFill>
                <a:latin typeface="+mn-lt"/>
                <a:ea typeface="ＭＳ Ｐゴシック" charset="-128"/>
              </a:rPr>
              <a:t>Using graphs/figures are recommended to provide information visually. Authors are responsible for ensuring that nothing in their papers infringes any existing copyright. Make sure to label the graph/figures clearly, and indicate source as necessary.</a:t>
            </a:r>
          </a:p>
          <a:p>
            <a:pPr marL="0" indent="0" algn="just">
              <a:lnSpc>
                <a:spcPct val="120000"/>
              </a:lnSpc>
            </a:pPr>
            <a:endParaRPr lang="en-US" altLang="ja-JP" sz="3600" dirty="0">
              <a:solidFill>
                <a:schemeClr val="tx1">
                  <a:lumMod val="75000"/>
                  <a:lumOff val="25000"/>
                </a:schemeClr>
              </a:solidFill>
              <a:latin typeface="+mn-lt"/>
              <a:ea typeface="ＭＳ Ｐゴシック" charset="-128"/>
            </a:endParaRPr>
          </a:p>
          <a:p>
            <a:pPr algn="just">
              <a:lnSpc>
                <a:spcPct val="120000"/>
              </a:lnSpc>
            </a:pPr>
            <a:r>
              <a:rPr lang="en-US" altLang="ja-JP" sz="3600" b="1" dirty="0">
                <a:solidFill>
                  <a:schemeClr val="tx1">
                    <a:lumMod val="75000"/>
                    <a:lumOff val="25000"/>
                  </a:schemeClr>
                </a:solidFill>
                <a:latin typeface="+mn-lt"/>
                <a:ea typeface="ＭＳ Ｐゴシック" charset="-128"/>
              </a:rPr>
              <a:t>TITLE THREE</a:t>
            </a:r>
          </a:p>
          <a:p>
            <a:pPr marL="0" indent="0" algn="just">
              <a:lnSpc>
                <a:spcPct val="120000"/>
              </a:lnSpc>
            </a:pPr>
            <a:r>
              <a:rPr lang="en-US" altLang="ja-JP" sz="3600" dirty="0">
                <a:solidFill>
                  <a:schemeClr val="tx1">
                    <a:lumMod val="75000"/>
                    <a:lumOff val="25000"/>
                  </a:schemeClr>
                </a:solidFill>
                <a:latin typeface="+mn-lt"/>
                <a:ea typeface="ＭＳ Ｐゴシック" charset="-128"/>
              </a:rPr>
              <a:t>If you have equipment, we advise to coordinate with Wedge Owner to demonstrate during the Session. Pictures can be added to this poster if the equipment is in size unable to demonstrate.</a:t>
            </a:r>
          </a:p>
          <a:p>
            <a:pPr algn="just">
              <a:lnSpc>
                <a:spcPct val="120000"/>
              </a:lnSpc>
            </a:pPr>
            <a:endParaRPr lang="en-US" altLang="ja-JP" sz="3600" dirty="0">
              <a:solidFill>
                <a:schemeClr val="tx1">
                  <a:lumMod val="75000"/>
                  <a:lumOff val="25000"/>
                </a:schemeClr>
              </a:solidFill>
              <a:latin typeface="+mn-lt"/>
              <a:ea typeface="ＭＳ Ｐゴシック" charset="-128"/>
            </a:endParaRPr>
          </a:p>
        </p:txBody>
      </p:sp>
      <p:sp>
        <p:nvSpPr>
          <p:cNvPr id="29" name="Text Box 248"/>
          <p:cNvSpPr txBox="1">
            <a:spLocks noChangeArrowheads="1"/>
          </p:cNvSpPr>
          <p:nvPr/>
        </p:nvSpPr>
        <p:spPr bwMode="auto">
          <a:xfrm>
            <a:off x="642256" y="23441305"/>
            <a:ext cx="144000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CHALLENGES / METHODS / IMPLEMENTATION</a:t>
            </a:r>
            <a:endParaRPr lang="en-US" altLang="zh-CN" sz="3200" b="1" dirty="0">
              <a:solidFill>
                <a:schemeClr val="bg1"/>
              </a:solidFill>
              <a:latin typeface="+mn-lt"/>
              <a:ea typeface="SimSun" pitchFamily="2" charset="-122"/>
              <a:cs typeface="Lucida Sans" pitchFamily="34" charset="0"/>
            </a:endParaRPr>
          </a:p>
        </p:txBody>
      </p:sp>
      <p:pic>
        <p:nvPicPr>
          <p:cNvPr id="1027" name="Picture 3" descr="a22687"/>
          <p:cNvPicPr>
            <a:picLocks noChangeAspect="1" noChangeArrowheads="1"/>
          </p:cNvPicPr>
          <p:nvPr/>
        </p:nvPicPr>
        <p:blipFill>
          <a:blip r:embed="rId2">
            <a:extLst>
              <a:ext uri="{28A0092B-C50C-407E-A947-70E740481C1C}">
                <a14:useLocalDpi xmlns:a14="http://schemas.microsoft.com/office/drawing/2010/main" val="0"/>
              </a:ext>
            </a:extLst>
          </a:blip>
          <a:srcRect l="10025"/>
          <a:stretch>
            <a:fillRect/>
          </a:stretch>
        </p:blipFill>
        <p:spPr bwMode="auto">
          <a:xfrm>
            <a:off x="17568669" y="25244065"/>
            <a:ext cx="9079560" cy="7084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8" name="Picture 5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1118" y="36095925"/>
            <a:ext cx="7045395" cy="53514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71118" y="36127235"/>
            <a:ext cx="7056129" cy="5320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Box 12"/>
          <p:cNvSpPr txBox="1"/>
          <p:nvPr/>
        </p:nvSpPr>
        <p:spPr>
          <a:xfrm>
            <a:off x="5767742" y="41803785"/>
            <a:ext cx="5046574" cy="646331"/>
          </a:xfrm>
          <a:prstGeom prst="rect">
            <a:avLst/>
          </a:prstGeom>
          <a:noFill/>
        </p:spPr>
        <p:txBody>
          <a:bodyPr wrap="none" rtlCol="0">
            <a:spAutoFit/>
          </a:bodyPr>
          <a:lstStyle/>
          <a:p>
            <a:r>
              <a:rPr lang="en-US" sz="3600" i="1" dirty="0"/>
              <a:t>Title of the graphs/figures</a:t>
            </a:r>
          </a:p>
        </p:txBody>
      </p:sp>
      <p:sp>
        <p:nvSpPr>
          <p:cNvPr id="34" name="Text Box 242"/>
          <p:cNvSpPr txBox="1">
            <a:spLocks noChangeArrowheads="1"/>
          </p:cNvSpPr>
          <p:nvPr/>
        </p:nvSpPr>
        <p:spPr bwMode="auto">
          <a:xfrm>
            <a:off x="15754569" y="33586362"/>
            <a:ext cx="14096100" cy="6260175"/>
          </a:xfrm>
          <a:prstGeom prst="rect">
            <a:avLst/>
          </a:prstGeom>
          <a:solidFill>
            <a:schemeClr val="bg1">
              <a:lumMod val="85000"/>
            </a:schemeClr>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Draw conclusion which orient towards “objective” of your assigned Session/Wedge.</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Raise conclusion or suggestion to “Key Challenges” identified for the Session.</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Note this conclusion will be base of further discussion for the Session. </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also raise further question or discussion topic for the Session. </a:t>
            </a:r>
          </a:p>
        </p:txBody>
      </p:sp>
      <p:sp>
        <p:nvSpPr>
          <p:cNvPr id="35" name="Text Box 248"/>
          <p:cNvSpPr txBox="1">
            <a:spLocks noChangeArrowheads="1"/>
          </p:cNvSpPr>
          <p:nvPr/>
        </p:nvSpPr>
        <p:spPr bwMode="auto">
          <a:xfrm>
            <a:off x="15754569" y="32799477"/>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CONCLUSION</a:t>
            </a:r>
            <a:endParaRPr lang="en-US" altLang="zh-CN" sz="3200" b="1" dirty="0">
              <a:solidFill>
                <a:schemeClr val="bg1"/>
              </a:solidFill>
              <a:latin typeface="+mn-lt"/>
              <a:ea typeface="SimSun" pitchFamily="2" charset="-122"/>
              <a:cs typeface="Lucida Sans" pitchFamily="34" charset="0"/>
            </a:endParaRPr>
          </a:p>
        </p:txBody>
      </p:sp>
      <p:graphicFrame>
        <p:nvGraphicFramePr>
          <p:cNvPr id="31" name="Table 30"/>
          <p:cNvGraphicFramePr>
            <a:graphicFrameLocks noGrp="1"/>
          </p:cNvGraphicFramePr>
          <p:nvPr>
            <p:extLst>
              <p:ext uri="{D42A27DB-BD31-4B8C-83A1-F6EECF244321}">
                <p14:modId xmlns:p14="http://schemas.microsoft.com/office/powerpoint/2010/main" val="982822290"/>
              </p:ext>
            </p:extLst>
          </p:nvPr>
        </p:nvGraphicFramePr>
        <p:xfrm>
          <a:off x="15674554" y="19841102"/>
          <a:ext cx="14176115" cy="4354517"/>
        </p:xfrm>
        <a:graphic>
          <a:graphicData uri="http://schemas.openxmlformats.org/drawingml/2006/table">
            <a:tbl>
              <a:tblPr>
                <a:tableStyleId>{5940675A-B579-460E-94D1-54222C63F5DA}</a:tableStyleId>
              </a:tblPr>
              <a:tblGrid>
                <a:gridCol w="4947572">
                  <a:extLst>
                    <a:ext uri="{9D8B030D-6E8A-4147-A177-3AD203B41FA5}">
                      <a16:colId xmlns:a16="http://schemas.microsoft.com/office/drawing/2014/main" val="2481822686"/>
                    </a:ext>
                  </a:extLst>
                </a:gridCol>
                <a:gridCol w="2673014">
                  <a:extLst>
                    <a:ext uri="{9D8B030D-6E8A-4147-A177-3AD203B41FA5}">
                      <a16:colId xmlns:a16="http://schemas.microsoft.com/office/drawing/2014/main" val="3263251299"/>
                    </a:ext>
                  </a:extLst>
                </a:gridCol>
                <a:gridCol w="3495954">
                  <a:extLst>
                    <a:ext uri="{9D8B030D-6E8A-4147-A177-3AD203B41FA5}">
                      <a16:colId xmlns:a16="http://schemas.microsoft.com/office/drawing/2014/main" val="110523913"/>
                    </a:ext>
                  </a:extLst>
                </a:gridCol>
                <a:gridCol w="3059575">
                  <a:extLst>
                    <a:ext uri="{9D8B030D-6E8A-4147-A177-3AD203B41FA5}">
                      <a16:colId xmlns:a16="http://schemas.microsoft.com/office/drawing/2014/main" val="3960639441"/>
                    </a:ext>
                  </a:extLst>
                </a:gridCol>
              </a:tblGrid>
              <a:tr h="1209678">
                <a:tc>
                  <a:txBody>
                    <a:bodyPr/>
                    <a:lstStyle/>
                    <a:p>
                      <a:pPr algn="l">
                        <a:lnSpc>
                          <a:spcPts val="4000"/>
                        </a:lnSpc>
                        <a:spcAft>
                          <a:spcPts val="0"/>
                        </a:spcAft>
                      </a:pPr>
                      <a:r>
                        <a:rPr lang="en-GB" sz="3600" dirty="0">
                          <a:effectLst/>
                        </a:rPr>
                        <a:t>Facility</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IFMIF, HF module</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Fusion Power Reactor, first wall</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Fast research Reactor, Petten</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09007765"/>
                  </a:ext>
                </a:extLst>
              </a:tr>
              <a:tr h="293243">
                <a:tc>
                  <a:txBody>
                    <a:bodyPr/>
                    <a:lstStyle/>
                    <a:p>
                      <a:pPr algn="l">
                        <a:lnSpc>
                          <a:spcPts val="4000"/>
                        </a:lnSpc>
                        <a:spcAft>
                          <a:spcPts val="0"/>
                        </a:spcAft>
                      </a:pPr>
                      <a:r>
                        <a:rPr lang="en-GB" sz="3600">
                          <a:effectLst/>
                        </a:rPr>
                        <a:t>power (th), MW</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3400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45</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76668470"/>
                  </a:ext>
                </a:extLst>
              </a:tr>
              <a:tr h="0">
                <a:tc>
                  <a:txBody>
                    <a:bodyPr/>
                    <a:lstStyle/>
                    <a:p>
                      <a:pPr algn="l">
                        <a:lnSpc>
                          <a:spcPts val="4000"/>
                        </a:lnSpc>
                        <a:spcAft>
                          <a:spcPts val="0"/>
                        </a:spcAft>
                      </a:pPr>
                      <a:r>
                        <a:rPr lang="en-GB" sz="3600">
                          <a:effectLst/>
                        </a:rPr>
                        <a:t>n-Flux, 10</a:t>
                      </a:r>
                      <a:r>
                        <a:rPr lang="en-GB" sz="3600" baseline="30000">
                          <a:effectLst/>
                        </a:rPr>
                        <a:t>+14</a:t>
                      </a:r>
                      <a:r>
                        <a:rPr lang="en-GB" sz="3600">
                          <a:effectLst/>
                        </a:rPr>
                        <a:t> n/cm</a:t>
                      </a:r>
                      <a:r>
                        <a:rPr lang="en-GB" sz="3600" baseline="30000">
                          <a:effectLst/>
                        </a:rPr>
                        <a:t>2</a:t>
                      </a:r>
                      <a:r>
                        <a:rPr lang="en-GB" sz="3600">
                          <a:effectLst/>
                        </a:rPr>
                        <a:t>/s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7.3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11</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59319646"/>
                  </a:ext>
                </a:extLst>
              </a:tr>
              <a:tr h="239769">
                <a:tc>
                  <a:txBody>
                    <a:bodyPr/>
                    <a:lstStyle/>
                    <a:p>
                      <a:pPr algn="l">
                        <a:lnSpc>
                          <a:spcPts val="4000"/>
                        </a:lnSpc>
                        <a:spcAft>
                          <a:spcPts val="0"/>
                        </a:spcAft>
                      </a:pPr>
                      <a:r>
                        <a:rPr lang="en-GB" sz="3600">
                          <a:effectLst/>
                        </a:rPr>
                        <a:t>max. PKA energy, MeV</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1.2</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541154263"/>
                  </a:ext>
                </a:extLst>
              </a:tr>
              <a:tr h="92716">
                <a:tc>
                  <a:txBody>
                    <a:bodyPr/>
                    <a:lstStyle/>
                    <a:p>
                      <a:pPr algn="l">
                        <a:lnSpc>
                          <a:spcPts val="4000"/>
                        </a:lnSpc>
                        <a:spcAft>
                          <a:spcPts val="0"/>
                        </a:spcAft>
                      </a:pPr>
                      <a:r>
                        <a:rPr lang="en-GB" sz="3600">
                          <a:effectLst/>
                        </a:rPr>
                        <a:t>dpa (NRT), 1/fpy</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30</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20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10</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1491105"/>
                  </a:ext>
                </a:extLst>
              </a:tr>
              <a:tr h="162232">
                <a:tc>
                  <a:txBody>
                    <a:bodyPr/>
                    <a:lstStyle/>
                    <a:p>
                      <a:pPr algn="l">
                        <a:lnSpc>
                          <a:spcPts val="4000"/>
                        </a:lnSpc>
                        <a:spcAft>
                          <a:spcPts val="0"/>
                        </a:spcAft>
                      </a:pPr>
                      <a:r>
                        <a:rPr lang="en-GB" sz="3600">
                          <a:effectLst/>
                        </a:rPr>
                        <a:t>dpa (MD: Frankel pairs)</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9.7</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6.7</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3.3</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56483518"/>
                  </a:ext>
                </a:extLst>
              </a:tr>
              <a:tr h="604839">
                <a:tc>
                  <a:txBody>
                    <a:bodyPr/>
                    <a:lstStyle/>
                    <a:p>
                      <a:pPr algn="l">
                        <a:lnSpc>
                          <a:spcPts val="4000"/>
                        </a:lnSpc>
                        <a:spcAft>
                          <a:spcPts val="0"/>
                        </a:spcAft>
                      </a:pPr>
                      <a:r>
                        <a:rPr lang="en-GB" sz="3600" dirty="0" err="1">
                          <a:effectLst/>
                        </a:rPr>
                        <a:t>dpa</a:t>
                      </a:r>
                      <a:r>
                        <a:rPr lang="en-GB" sz="3600" dirty="0">
                          <a:effectLst/>
                        </a:rPr>
                        <a:t> (MD: </a:t>
                      </a:r>
                      <a:r>
                        <a:rPr lang="en-GB" sz="3600" dirty="0" err="1">
                          <a:effectLst/>
                        </a:rPr>
                        <a:t>interst</a:t>
                      </a:r>
                      <a:r>
                        <a:rPr lang="en-GB" sz="3600" dirty="0">
                          <a:effectLst/>
                        </a:rPr>
                        <a:t>. clusters)</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5.6</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a:effectLst/>
                        </a:rPr>
                        <a:t>3.8</a:t>
                      </a:r>
                      <a:endParaRPr lang="en-US" sz="40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algn="ctr">
                        <a:lnSpc>
                          <a:spcPts val="4000"/>
                        </a:lnSpc>
                        <a:spcAft>
                          <a:spcPts val="0"/>
                        </a:spcAft>
                      </a:pPr>
                      <a:r>
                        <a:rPr lang="en-GB" sz="3600" dirty="0">
                          <a:effectLst/>
                        </a:rPr>
                        <a:t>1.9</a:t>
                      </a:r>
                      <a:endParaRPr lang="en-US" sz="40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70667719"/>
                  </a:ext>
                </a:extLst>
              </a:tr>
            </a:tbl>
          </a:graphicData>
        </a:graphic>
      </p:graphicFrame>
      <p:sp>
        <p:nvSpPr>
          <p:cNvPr id="38" name="TextBox 37"/>
          <p:cNvSpPr txBox="1"/>
          <p:nvPr/>
        </p:nvSpPr>
        <p:spPr>
          <a:xfrm>
            <a:off x="15674554" y="18991700"/>
            <a:ext cx="5046574" cy="646331"/>
          </a:xfrm>
          <a:prstGeom prst="rect">
            <a:avLst/>
          </a:prstGeom>
          <a:noFill/>
        </p:spPr>
        <p:txBody>
          <a:bodyPr wrap="none" rtlCol="0">
            <a:spAutoFit/>
          </a:bodyPr>
          <a:lstStyle/>
          <a:p>
            <a:r>
              <a:rPr lang="en-US" sz="3600" i="1" dirty="0"/>
              <a:t>Title of the graphs/figures</a:t>
            </a:r>
          </a:p>
        </p:txBody>
      </p:sp>
      <p:sp>
        <p:nvSpPr>
          <p:cNvPr id="39" name="TextBox 38"/>
          <p:cNvSpPr txBox="1"/>
          <p:nvPr/>
        </p:nvSpPr>
        <p:spPr>
          <a:xfrm>
            <a:off x="19585162" y="24707040"/>
            <a:ext cx="5046574" cy="646331"/>
          </a:xfrm>
          <a:prstGeom prst="rect">
            <a:avLst/>
          </a:prstGeom>
          <a:noFill/>
        </p:spPr>
        <p:txBody>
          <a:bodyPr wrap="none" rtlCol="0">
            <a:spAutoFit/>
          </a:bodyPr>
          <a:lstStyle/>
          <a:p>
            <a:r>
              <a:rPr lang="en-US" sz="3600" i="1" dirty="0"/>
              <a:t>Title of the graphs/figures</a:t>
            </a:r>
          </a:p>
        </p:txBody>
      </p:sp>
      <p:sp>
        <p:nvSpPr>
          <p:cNvPr id="2" name="Rectangle 1"/>
          <p:cNvSpPr/>
          <p:nvPr/>
        </p:nvSpPr>
        <p:spPr>
          <a:xfrm>
            <a:off x="1655546" y="5788868"/>
            <a:ext cx="26773420" cy="1200329"/>
          </a:xfrm>
          <a:prstGeom prst="rect">
            <a:avLst/>
          </a:prstGeom>
        </p:spPr>
        <p:txBody>
          <a:bodyPr wrap="none">
            <a:spAutoFit/>
          </a:bodyPr>
          <a:lstStyle/>
          <a:p>
            <a:r>
              <a:rPr lang="en-GB" sz="7200" b="1" dirty="0">
                <a:solidFill>
                  <a:srgbClr val="1F497D"/>
                </a:solidFill>
                <a:latin typeface="Arial" panose="020B0604020202020204" pitchFamily="34" charset="0"/>
                <a:ea typeface="Times New Roman" panose="02020603050405020304" pitchFamily="18" charset="0"/>
                <a:cs typeface="Times New Roman" panose="02020603050405020304" pitchFamily="18" charset="0"/>
              </a:rPr>
              <a:t>Print on A0 paper size (1189x841 mm); use portrait for layout</a:t>
            </a:r>
            <a:endParaRPr lang="en-US" sz="7200" dirty="0"/>
          </a:p>
        </p:txBody>
      </p:sp>
      <p:sp>
        <p:nvSpPr>
          <p:cNvPr id="3" name="TextBox 2"/>
          <p:cNvSpPr txBox="1"/>
          <p:nvPr/>
        </p:nvSpPr>
        <p:spPr>
          <a:xfrm>
            <a:off x="28033901" y="0"/>
            <a:ext cx="2024743" cy="769441"/>
          </a:xfrm>
          <a:prstGeom prst="rect">
            <a:avLst/>
          </a:prstGeom>
          <a:noFill/>
        </p:spPr>
        <p:txBody>
          <a:bodyPr wrap="square" rtlCol="0">
            <a:spAutoFit/>
          </a:bodyPr>
          <a:lstStyle/>
          <a:p>
            <a:r>
              <a:rPr lang="en-US" sz="4400" b="1" dirty="0">
                <a:solidFill>
                  <a:schemeClr val="bg1"/>
                </a:solidFill>
              </a:rPr>
              <a:t>ID: xxx </a:t>
            </a:r>
          </a:p>
        </p:txBody>
      </p:sp>
      <p:sp>
        <p:nvSpPr>
          <p:cNvPr id="23" name="Text Box 242"/>
          <p:cNvSpPr txBox="1">
            <a:spLocks noChangeArrowheads="1"/>
          </p:cNvSpPr>
          <p:nvPr/>
        </p:nvSpPr>
        <p:spPr bwMode="auto">
          <a:xfrm>
            <a:off x="15754569" y="40995497"/>
            <a:ext cx="14096100" cy="1606594"/>
          </a:xfrm>
          <a:prstGeom prst="rect">
            <a:avLst/>
          </a:prstGeom>
          <a:solidFill>
            <a:schemeClr val="bg1"/>
          </a:solidFill>
          <a:ln w="57150" cmpd="thinThick">
            <a:noFill/>
            <a:miter lim="800000"/>
          </a:ln>
        </p:spPr>
        <p:txBody>
          <a:bodyPr wrap="square" lIns="182880" tIns="91440" rIns="182880" bIns="182880">
            <a:spAutoFit/>
          </a:bodyPr>
          <a:lstStyle>
            <a:defPPr>
              <a:defRPr kern="1200" smtId="4294967295"/>
            </a:defPPr>
            <a:lvl1pPr marL="228600" indent="-228600" defTabSz="612775">
              <a:defRPr sz="2400">
                <a:solidFill>
                  <a:schemeClr val="tx1"/>
                </a:solidFill>
                <a:latin typeface="Times New Roman" pitchFamily="18" charset="0"/>
              </a:defRPr>
            </a:lvl1pPr>
            <a:lvl2pPr marL="742950" indent="-285750" defTabSz="612775">
              <a:defRPr sz="2400">
                <a:solidFill>
                  <a:schemeClr val="tx1"/>
                </a:solidFill>
                <a:latin typeface="Times New Roman" pitchFamily="18" charset="0"/>
              </a:defRPr>
            </a:lvl2pPr>
            <a:lvl3pPr marL="1143000" indent="-228600" defTabSz="612775">
              <a:defRPr sz="2400">
                <a:solidFill>
                  <a:schemeClr val="tx1"/>
                </a:solidFill>
                <a:latin typeface="Times New Roman" pitchFamily="18" charset="0"/>
              </a:defRPr>
            </a:lvl3pPr>
            <a:lvl4pPr marL="1600200" indent="-228600" defTabSz="612775">
              <a:defRPr sz="2400">
                <a:solidFill>
                  <a:schemeClr val="tx1"/>
                </a:solidFill>
                <a:latin typeface="Times New Roman" pitchFamily="18" charset="0"/>
              </a:defRPr>
            </a:lvl4pPr>
            <a:lvl5pPr marL="2057400" indent="-228600" defTabSz="612775">
              <a:defRPr sz="2400">
                <a:solidFill>
                  <a:schemeClr val="tx1"/>
                </a:solidFill>
                <a:latin typeface="Times New Roman" pitchFamily="18" charset="0"/>
              </a:defRPr>
            </a:lvl5pPr>
            <a:lvl6pPr marL="2514600" indent="-228600" defTabSz="612775" eaLnBrk="0" fontAlgn="base" hangingPunct="0">
              <a:spcBef>
                <a:spcPct val="0"/>
              </a:spcBef>
              <a:spcAft>
                <a:spcPct val="0"/>
              </a:spcAft>
              <a:defRPr sz="2400">
                <a:solidFill>
                  <a:schemeClr val="tx1"/>
                </a:solidFill>
                <a:latin typeface="Times New Roman" pitchFamily="18" charset="0"/>
              </a:defRPr>
            </a:lvl6pPr>
            <a:lvl7pPr marL="2971800" indent="-228600" defTabSz="612775" eaLnBrk="0" fontAlgn="base" hangingPunct="0">
              <a:spcBef>
                <a:spcPct val="0"/>
              </a:spcBef>
              <a:spcAft>
                <a:spcPct val="0"/>
              </a:spcAft>
              <a:defRPr sz="2400">
                <a:solidFill>
                  <a:schemeClr val="tx1"/>
                </a:solidFill>
                <a:latin typeface="Times New Roman" pitchFamily="18" charset="0"/>
              </a:defRPr>
            </a:lvl7pPr>
            <a:lvl8pPr marL="3429000" indent="-228600" defTabSz="612775" eaLnBrk="0" fontAlgn="base" hangingPunct="0">
              <a:spcBef>
                <a:spcPct val="0"/>
              </a:spcBef>
              <a:spcAft>
                <a:spcPct val="0"/>
              </a:spcAft>
              <a:defRPr sz="2400">
                <a:solidFill>
                  <a:schemeClr val="tx1"/>
                </a:solidFill>
                <a:latin typeface="Times New Roman" pitchFamily="18" charset="0"/>
              </a:defRPr>
            </a:lvl8pPr>
            <a:lvl9pPr marL="3886200" indent="-228600" defTabSz="612775" eaLnBrk="0" fontAlgn="base" hangingPunct="0">
              <a:spcBef>
                <a:spcPct val="0"/>
              </a:spcBef>
              <a:spcAft>
                <a:spcPct val="0"/>
              </a:spcAft>
              <a:defRPr sz="2400">
                <a:solidFill>
                  <a:schemeClr val="tx1"/>
                </a:solidFill>
                <a:latin typeface="Times New Roman" pitchFamily="18" charset="0"/>
              </a:defRPr>
            </a:lvl9pPr>
          </a:lstStyle>
          <a:p>
            <a:pPr algn="just">
              <a:lnSpc>
                <a:spcPct val="120000"/>
              </a:lnSpc>
              <a:buFontTx/>
              <a:buChar char="•"/>
            </a:pPr>
            <a:r>
              <a:rPr lang="en-US" altLang="ja-JP" sz="3600" dirty="0">
                <a:solidFill>
                  <a:schemeClr val="tx1">
                    <a:lumMod val="75000"/>
                    <a:lumOff val="25000"/>
                  </a:schemeClr>
                </a:solidFill>
                <a:latin typeface="+mn-lt"/>
                <a:ea typeface="ＭＳ Ｐゴシック" charset="-128"/>
              </a:rPr>
              <a:t>You may add a section for acknowledgements or references</a:t>
            </a:r>
          </a:p>
          <a:p>
            <a:pPr algn="just">
              <a:lnSpc>
                <a:spcPct val="120000"/>
              </a:lnSpc>
              <a:buFontTx/>
              <a:buChar char="•"/>
            </a:pPr>
            <a:endParaRPr lang="en-US" altLang="ja-JP" sz="3600" dirty="0">
              <a:solidFill>
                <a:schemeClr val="tx1">
                  <a:lumMod val="75000"/>
                  <a:lumOff val="25000"/>
                </a:schemeClr>
              </a:solidFill>
              <a:latin typeface="+mn-lt"/>
              <a:ea typeface="ＭＳ Ｐゴシック" charset="-128"/>
            </a:endParaRPr>
          </a:p>
        </p:txBody>
      </p:sp>
      <p:sp>
        <p:nvSpPr>
          <p:cNvPr id="24" name="Text Box 248"/>
          <p:cNvSpPr txBox="1">
            <a:spLocks noChangeArrowheads="1"/>
          </p:cNvSpPr>
          <p:nvPr/>
        </p:nvSpPr>
        <p:spPr bwMode="auto">
          <a:xfrm>
            <a:off x="15754569" y="40212150"/>
            <a:ext cx="14096100" cy="769441"/>
          </a:xfrm>
          <a:prstGeom prst="rect">
            <a:avLst/>
          </a:prstGeom>
          <a:solidFill>
            <a:schemeClr val="tx2"/>
          </a:solidFill>
          <a:ln w="19050">
            <a:noFill/>
            <a:miter lim="800000"/>
          </a:ln>
        </p:spPr>
        <p:txBody>
          <a:bodyPr wrap="square">
            <a:spAutoFit/>
          </a:bodyPr>
          <a:lstStyle>
            <a:defPPr>
              <a:defRPr kern="1200" smtId="4294967295"/>
            </a:defPPr>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zh-CN" sz="4400" b="1" dirty="0">
                <a:solidFill>
                  <a:schemeClr val="bg1"/>
                </a:solidFill>
                <a:latin typeface="+mn-lt"/>
                <a:ea typeface="SimSun" pitchFamily="2" charset="-122"/>
                <a:cs typeface="Lucida Sans" pitchFamily="34" charset="0"/>
              </a:rPr>
              <a:t>ACKNOWLEDGEMENTS / REFERENCES</a:t>
            </a:r>
            <a:endParaRPr lang="en-US" altLang="zh-CN" sz="3200" b="1" dirty="0">
              <a:solidFill>
                <a:schemeClr val="bg1"/>
              </a:solidFill>
              <a:latin typeface="+mn-lt"/>
              <a:ea typeface="SimSun" pitchFamily="2" charset="-122"/>
              <a:cs typeface="Lucida Sans" pitchFamily="34" charset="0"/>
            </a:endParaRPr>
          </a:p>
        </p:txBody>
      </p:sp>
    </p:spTree>
    <p:extLst>
      <p:ext uri="{BB962C8B-B14F-4D97-AF65-F5344CB8AC3E}">
        <p14:creationId xmlns:p14="http://schemas.microsoft.com/office/powerpoint/2010/main" val="33317853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8558321CBD14A40ADC97F4E1EC88580" ma:contentTypeVersion="16" ma:contentTypeDescription="Create a new document." ma:contentTypeScope="" ma:versionID="7f10ada2703ab5a87e36b2d3130c569b">
  <xsd:schema xmlns:xsd="http://www.w3.org/2001/XMLSchema" xmlns:xs="http://www.w3.org/2001/XMLSchema" xmlns:p="http://schemas.microsoft.com/office/2006/metadata/properties" xmlns:ns3="e1e2823e-0627-4f7b-8512-977cf2b75da5" xmlns:ns4="841e8680-4293-4076-bfcf-f9a2b2231bdd" targetNamespace="http://schemas.microsoft.com/office/2006/metadata/properties" ma:root="true" ma:fieldsID="88152dd14bd4b30630478ce455527e6b" ns3:_="" ns4:_="">
    <xsd:import namespace="e1e2823e-0627-4f7b-8512-977cf2b75da5"/>
    <xsd:import namespace="841e8680-4293-4076-bfcf-f9a2b2231bdd"/>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GenerationTime" minOccurs="0"/>
                <xsd:element ref="ns4:MediaServiceEventHashCode" minOccurs="0"/>
                <xsd:element ref="ns4:MediaServiceOCR" minOccurs="0"/>
                <xsd:element ref="ns4:MediaServiceAutoKeyPoints" minOccurs="0"/>
                <xsd:element ref="ns4:MediaServiceKeyPoints" minOccurs="0"/>
                <xsd:element ref="ns4:MediaLengthInSeconds" minOccurs="0"/>
                <xsd:element ref="ns4:MediaServiceDateTaken" minOccurs="0"/>
                <xsd:element ref="ns4:MediaServiceLocation" minOccurs="0"/>
                <xsd:element ref="ns4:_activity" minOccurs="0"/>
                <xsd:element ref="ns4: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e2823e-0627-4f7b-8512-977cf2b75da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41e8680-4293-4076-bfcf-f9a2b2231bdd"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MediaLengthInSeconds" ma:hidden="true" ma:internalName="MediaLengthInSeconds" ma:readOnly="true">
      <xsd:simpleType>
        <xsd:restriction base="dms:Unknown"/>
      </xsd:simpleType>
    </xsd:element>
    <xsd:element name="MediaServiceDateTaken" ma:index="20" nillable="true" ma:displayName="MediaServiceDateTaken" ma:hidden="true" ma:internalName="MediaServiceDateTaken" ma:readOnly="true">
      <xsd:simpleType>
        <xsd:restriction base="dms:Text"/>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841e8680-4293-4076-bfcf-f9a2b2231bdd"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F826009-A018-4ABA-BD27-B3B4148E855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e2823e-0627-4f7b-8512-977cf2b75da5"/>
    <ds:schemaRef ds:uri="841e8680-4293-4076-bfcf-f9a2b2231bd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3FEF923-5265-4CF9-82A3-3E5F50E7A64D}">
  <ds:schemaRefs>
    <ds:schemaRef ds:uri="e1e2823e-0627-4f7b-8512-977cf2b75da5"/>
    <ds:schemaRef ds:uri="http://www.w3.org/XML/1998/namespace"/>
    <ds:schemaRef ds:uri="http://schemas.openxmlformats.org/package/2006/metadata/core-properties"/>
    <ds:schemaRef ds:uri="http://purl.org/dc/dcmitype/"/>
    <ds:schemaRef ds:uri="http://schemas.microsoft.com/office/2006/documentManagement/types"/>
    <ds:schemaRef ds:uri="http://schemas.microsoft.com/office/2006/metadata/properties"/>
    <ds:schemaRef ds:uri="841e8680-4293-4076-bfcf-f9a2b2231bdd"/>
    <ds:schemaRef ds:uri="http://purl.org/dc/terms/"/>
    <ds:schemaRef ds:uri="http://schemas.microsoft.com/office/infopath/2007/PartnerControls"/>
    <ds:schemaRef ds:uri="http://purl.org/dc/elements/1.1/"/>
  </ds:schemaRefs>
</ds:datastoreItem>
</file>

<file path=customXml/itemProps3.xml><?xml version="1.0" encoding="utf-8"?>
<ds:datastoreItem xmlns:ds="http://schemas.openxmlformats.org/officeDocument/2006/customXml" ds:itemID="{76DA871C-37EA-4583-ADDD-34159165793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917</TotalTime>
  <Words>686</Words>
  <Application>Microsoft Office PowerPoint</Application>
  <PresentationFormat>Custom</PresentationFormat>
  <Paragraphs>77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Helvetica</vt:lpstr>
      <vt:lpstr>Office Theme</vt:lpstr>
      <vt:lpstr>PowerPoint Presentation</vt:lpstr>
    </vt:vector>
  </TitlesOfParts>
  <Company>IAEA-SG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FUKUYAMA, Yukiko</dc:creator>
  <cp:lastModifiedBy>Prokopyszyn, Alex</cp:lastModifiedBy>
  <cp:revision>134</cp:revision>
  <dcterms:created xsi:type="dcterms:W3CDTF">2018-07-03T09:22:24Z</dcterms:created>
  <dcterms:modified xsi:type="dcterms:W3CDTF">2023-08-21T13:05:19Z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2759de7-3255-46b5-8dfe-736652f9c6c1_Enabled">
    <vt:lpwstr>true</vt:lpwstr>
  </property>
  <property fmtid="{D5CDD505-2E9C-101B-9397-08002B2CF9AE}" pid="3" name="MSIP_Label_22759de7-3255-46b5-8dfe-736652f9c6c1_SetDate">
    <vt:lpwstr>2023-08-02T13:09:49Z</vt:lpwstr>
  </property>
  <property fmtid="{D5CDD505-2E9C-101B-9397-08002B2CF9AE}" pid="4" name="MSIP_Label_22759de7-3255-46b5-8dfe-736652f9c6c1_Method">
    <vt:lpwstr>Standard</vt:lpwstr>
  </property>
  <property fmtid="{D5CDD505-2E9C-101B-9397-08002B2CF9AE}" pid="5" name="MSIP_Label_22759de7-3255-46b5-8dfe-736652f9c6c1_Name">
    <vt:lpwstr>22759de7-3255-46b5-8dfe-736652f9c6c1</vt:lpwstr>
  </property>
  <property fmtid="{D5CDD505-2E9C-101B-9397-08002B2CF9AE}" pid="6" name="MSIP_Label_22759de7-3255-46b5-8dfe-736652f9c6c1_SiteId">
    <vt:lpwstr>c6ac664b-ae27-4d5d-b4e6-bb5717196fc7</vt:lpwstr>
  </property>
  <property fmtid="{D5CDD505-2E9C-101B-9397-08002B2CF9AE}" pid="7" name="MSIP_Label_22759de7-3255-46b5-8dfe-736652f9c6c1_ActionId">
    <vt:lpwstr>76f0a620-030d-43c8-baad-4c271c9893b7</vt:lpwstr>
  </property>
  <property fmtid="{D5CDD505-2E9C-101B-9397-08002B2CF9AE}" pid="8" name="MSIP_Label_22759de7-3255-46b5-8dfe-736652f9c6c1_ContentBits">
    <vt:lpwstr>0</vt:lpwstr>
  </property>
  <property fmtid="{D5CDD505-2E9C-101B-9397-08002B2CF9AE}" pid="9" name="ContentTypeId">
    <vt:lpwstr>0x010100D8558321CBD14A40ADC97F4E1EC88580</vt:lpwstr>
  </property>
</Properties>
</file>