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7" autoAdjust="0"/>
    <p:restoredTop sz="94660"/>
  </p:normalViewPr>
  <p:slideViewPr>
    <p:cSldViewPr snapToGrid="0">
      <p:cViewPr>
        <p:scale>
          <a:sx n="30" d="100"/>
          <a:sy n="30" d="100"/>
        </p:scale>
        <p:origin x="12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smtClean="0"/>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12430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4298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2582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2609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smtClean="0"/>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CCE9EA-F87E-449B-A760-0CFB0069B4F4}" type="datetimeFigureOut">
              <a:rPr lang="en-US" smtClean="0"/>
              <a:t>7/19/2018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46298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CCE9EA-F87E-449B-A760-0CFB0069B4F4}"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8228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smtClean="0"/>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CCE9EA-F87E-449B-A760-0CFB0069B4F4}" type="datetimeFigureOut">
              <a:rPr lang="en-US" smtClean="0"/>
              <a:t>7/19/2018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7709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CCE9EA-F87E-449B-A760-0CFB0069B4F4}" type="datetimeFigureOut">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4065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CE9EA-F87E-449B-A760-0CFB0069B4F4}" type="datetimeFigureOut">
              <a:rPr lang="en-US" smtClean="0"/>
              <a:t>7/19/2018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93535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83450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smtClean="0"/>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smtClean="0"/>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7/19/2018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0581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6CCE9EA-F87E-449B-A760-0CFB0069B4F4}" type="datetimeFigureOut">
              <a:rPr lang="en-US" smtClean="0"/>
              <a:t>7/19/2018</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8922C54-ADC4-49B9-91B8-5E4CFF9AFDD4}" type="slidenum">
              <a:rPr lang="en-US" smtClean="0"/>
              <a:t>‹#›</a:t>
            </a:fld>
            <a:endParaRPr lang="en-US"/>
          </a:p>
        </p:txBody>
      </p:sp>
    </p:spTree>
    <p:extLst>
      <p:ext uri="{BB962C8B-B14F-4D97-AF65-F5344CB8AC3E}">
        <p14:creationId xmlns:p14="http://schemas.microsoft.com/office/powerpoint/2010/main" val="590710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 y="-68002"/>
            <a:ext cx="30275213" cy="5616922"/>
          </a:xfrm>
          <a:prstGeom prst="rect">
            <a:avLst/>
          </a:prstGeom>
          <a:solidFill>
            <a:schemeClr val="tx2"/>
          </a:solidFill>
        </p:spPr>
        <p:txBody>
          <a:bodyPr wrap="square" rtlCol="0">
            <a:spAutoFit/>
          </a:bodyPr>
          <a:lstStyle/>
          <a:p>
            <a:pPr algn="ctr">
              <a:lnSpc>
                <a:spcPct val="150000"/>
              </a:lnSpc>
            </a:pPr>
            <a:r>
              <a:rPr lang="en-US" sz="9600" b="1" dirty="0">
                <a:solidFill>
                  <a:schemeClr val="bg1"/>
                </a:solidFill>
              </a:rPr>
              <a:t>Title of Your </a:t>
            </a:r>
            <a:r>
              <a:rPr lang="en-US" sz="9600" b="1" dirty="0" smtClean="0">
                <a:solidFill>
                  <a:schemeClr val="bg1"/>
                </a:solidFill>
              </a:rPr>
              <a:t>Paper</a:t>
            </a:r>
            <a:endParaRPr lang="en-US" sz="23900" b="1" dirty="0">
              <a:solidFill>
                <a:schemeClr val="bg1"/>
              </a:solidFill>
            </a:endParaRPr>
          </a:p>
          <a:p>
            <a:pPr algn="ctr">
              <a:lnSpc>
                <a:spcPts val="6000"/>
              </a:lnSpc>
            </a:pPr>
            <a:r>
              <a:rPr lang="en-US" sz="6000" dirty="0">
                <a:solidFill>
                  <a:schemeClr val="bg1"/>
                </a:solidFill>
              </a:rPr>
              <a:t>Name of </a:t>
            </a:r>
            <a:r>
              <a:rPr lang="en-US" sz="6000" dirty="0" smtClean="0">
                <a:solidFill>
                  <a:schemeClr val="bg1"/>
                </a:solidFill>
              </a:rPr>
              <a:t>Author(s</a:t>
            </a:r>
            <a:r>
              <a:rPr lang="en-US" sz="6000" dirty="0" smtClean="0">
                <a:solidFill>
                  <a:schemeClr val="bg1"/>
                </a:solidFill>
              </a:rPr>
              <a:t>)</a:t>
            </a:r>
          </a:p>
          <a:p>
            <a:pPr algn="ctr">
              <a:lnSpc>
                <a:spcPts val="6000"/>
              </a:lnSpc>
            </a:pPr>
            <a:r>
              <a:rPr lang="en-US" sz="6000" dirty="0">
                <a:solidFill>
                  <a:schemeClr val="bg1"/>
                </a:solidFill>
              </a:rPr>
              <a:t>Name of Author(s</a:t>
            </a:r>
            <a:r>
              <a:rPr lang="en-US" sz="6000" dirty="0" smtClean="0">
                <a:solidFill>
                  <a:schemeClr val="bg1"/>
                </a:solidFill>
              </a:rPr>
              <a:t>)</a:t>
            </a:r>
            <a:endParaRPr lang="en-US" sz="6000" dirty="0">
              <a:solidFill>
                <a:schemeClr val="bg1"/>
              </a:solidFill>
            </a:endParaRPr>
          </a:p>
          <a:p>
            <a:pPr algn="ctr">
              <a:lnSpc>
                <a:spcPts val="6914"/>
              </a:lnSpc>
            </a:pPr>
            <a:r>
              <a:rPr lang="en-US" sz="6000" dirty="0">
                <a:solidFill>
                  <a:schemeClr val="bg1"/>
                </a:solidFill>
              </a:rPr>
              <a:t>Department Name </a:t>
            </a:r>
            <a:r>
              <a:rPr lang="en-US" sz="6000" dirty="0" smtClean="0">
                <a:solidFill>
                  <a:schemeClr val="bg1"/>
                </a:solidFill>
              </a:rPr>
              <a:t>and/or </a:t>
            </a:r>
            <a:r>
              <a:rPr lang="en-US" sz="6000" dirty="0">
                <a:solidFill>
                  <a:schemeClr val="bg1"/>
                </a:solidFill>
              </a:rPr>
              <a:t>Institution Name</a:t>
            </a:r>
          </a:p>
          <a:p>
            <a:pPr algn="ctr">
              <a:lnSpc>
                <a:spcPts val="6914"/>
              </a:lnSpc>
            </a:pPr>
            <a:r>
              <a:rPr lang="en-US" sz="5400" dirty="0">
                <a:solidFill>
                  <a:schemeClr val="bg1"/>
                </a:solidFill>
              </a:rPr>
              <a:t>y</a:t>
            </a:r>
            <a:r>
              <a:rPr lang="en-US" sz="5400" dirty="0" smtClean="0">
                <a:solidFill>
                  <a:schemeClr val="bg1"/>
                </a:solidFill>
              </a:rPr>
              <a:t>our-email@email.com</a:t>
            </a:r>
            <a:endParaRPr lang="en-US" sz="6600" b="1" dirty="0">
              <a:solidFill>
                <a:schemeClr val="bg1"/>
              </a:solidFill>
            </a:endParaRPr>
          </a:p>
        </p:txBody>
      </p:sp>
      <p:sp>
        <p:nvSpPr>
          <p:cNvPr id="14" name="Text Box 242"/>
          <p:cNvSpPr txBox="1">
            <a:spLocks noChangeArrowheads="1"/>
          </p:cNvSpPr>
          <p:nvPr/>
        </p:nvSpPr>
        <p:spPr bwMode="auto">
          <a:xfrm>
            <a:off x="642256" y="7919571"/>
            <a:ext cx="14400000" cy="5551071"/>
          </a:xfrm>
          <a:prstGeom prst="rect">
            <a:avLst/>
          </a:prstGeom>
          <a:solidFill>
            <a:schemeClr val="bg1"/>
          </a:solidFill>
          <a:ln w="57150" cmpd="thinThick">
            <a:noFill/>
            <a:miter lim="800000"/>
          </a:ln>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Please write summary of your paper in bullet points. Summary should  only address key points of your paper. </a:t>
            </a:r>
          </a:p>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The poster should be drafted to orient towards “Session Objectives” indicated in [ANNEX 2] sent to you in separate email.  </a:t>
            </a: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Your primary contribution in ‘Interactive Corner’ will be to share your views and expertise during facilitated discussion. This poster will be used as basis of discussion during the Session and/or to supplement your statement.</a:t>
            </a:r>
            <a:endParaRPr lang="en-US" altLang="ja-JP" sz="3600" dirty="0">
              <a:solidFill>
                <a:schemeClr val="tx1">
                  <a:lumMod val="75000"/>
                  <a:lumOff val="25000"/>
                </a:schemeClr>
              </a:solidFill>
              <a:latin typeface="+mn-lt"/>
              <a:ea typeface="ＭＳ Ｐゴシック" charset="-128"/>
            </a:endParaRPr>
          </a:p>
        </p:txBody>
      </p:sp>
      <p:sp>
        <p:nvSpPr>
          <p:cNvPr id="17" name="Text Box 248"/>
          <p:cNvSpPr txBox="1">
            <a:spLocks noChangeArrowheads="1"/>
          </p:cNvSpPr>
          <p:nvPr/>
        </p:nvSpPr>
        <p:spPr bwMode="auto">
          <a:xfrm>
            <a:off x="642256" y="7136224"/>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mn-lt"/>
                <a:ea typeface="SimSun" pitchFamily="2" charset="-122"/>
                <a:cs typeface="Lucida Sans" pitchFamily="34" charset="0"/>
              </a:rPr>
              <a:t>ABSTRACT</a:t>
            </a:r>
            <a:endParaRPr lang="en-US" altLang="zh-CN" sz="3200" b="1" dirty="0">
              <a:solidFill>
                <a:schemeClr val="bg1"/>
              </a:solidFill>
              <a:latin typeface="+mn-lt"/>
              <a:ea typeface="SimSun" pitchFamily="2" charset="-122"/>
              <a:cs typeface="Lucida Sans" pitchFamily="34" charset="0"/>
            </a:endParaRPr>
          </a:p>
        </p:txBody>
      </p:sp>
      <p:sp>
        <p:nvSpPr>
          <p:cNvPr id="18" name="Text Box 263"/>
          <p:cNvSpPr txBox="1">
            <a:spLocks noChangeArrowheads="1"/>
          </p:cNvSpPr>
          <p:nvPr/>
        </p:nvSpPr>
        <p:spPr bwMode="auto">
          <a:xfrm>
            <a:off x="15450670" y="7946288"/>
            <a:ext cx="14400000" cy="10664458"/>
          </a:xfrm>
          <a:prstGeom prst="rect">
            <a:avLst/>
          </a:prstGeom>
          <a:solidFill>
            <a:schemeClr val="bg1"/>
          </a:solidFill>
          <a:ln w="57150" cmpd="thinThick">
            <a:noFill/>
            <a:miter lim="800000"/>
          </a:ln>
          <a:extLst/>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3600" b="1" dirty="0" smtClean="0">
                <a:latin typeface="+mn-lt"/>
                <a:ea typeface="ＭＳ Ｐゴシック" charset="-128"/>
              </a:rPr>
              <a:t>TITLE ONE</a:t>
            </a:r>
            <a:endParaRPr lang="en-US" altLang="ja-JP" sz="3600" b="1" dirty="0">
              <a:latin typeface="+mn-lt"/>
              <a:ea typeface="ＭＳ Ｐゴシック" charset="-128"/>
            </a:endParaRPr>
          </a:p>
          <a:p>
            <a:pPr>
              <a:lnSpc>
                <a:spcPct val="125000"/>
              </a:lnSpc>
            </a:pPr>
            <a:r>
              <a:rPr lang="en-US" altLang="ja-JP" sz="3600" dirty="0" smtClean="0">
                <a:latin typeface="+mn-lt"/>
                <a:ea typeface="ＭＳ Ｐゴシック" charset="-128"/>
              </a:rPr>
              <a:t>Be sure that your outcome is clear and self-explanatory. Explain how this outcome is meaningful for the theme/topic of your Session. </a:t>
            </a:r>
          </a:p>
          <a:p>
            <a:pPr marL="457200" lvl="1" indent="0">
              <a:lnSpc>
                <a:spcPct val="125000"/>
              </a:lnSpc>
            </a:pPr>
            <a:endParaRPr lang="en-US" altLang="zh-CN" sz="3600" dirty="0">
              <a:latin typeface="+mn-lt"/>
              <a:ea typeface="ＭＳ Ｐゴシック" charset="-128"/>
            </a:endParaRPr>
          </a:p>
          <a:p>
            <a:pPr marL="0" lvl="1" indent="0">
              <a:lnSpc>
                <a:spcPct val="125000"/>
              </a:lnSpc>
            </a:pPr>
            <a:r>
              <a:rPr lang="en-US" altLang="zh-CN" sz="3600" b="1" dirty="0" smtClean="0">
                <a:latin typeface="+mn-lt"/>
                <a:ea typeface="ＭＳ Ｐゴシック" charset="-128"/>
              </a:rPr>
              <a:t>TITLE TWO</a:t>
            </a:r>
          </a:p>
          <a:p>
            <a:pPr lvl="0">
              <a:lnSpc>
                <a:spcPct val="125000"/>
              </a:lnSpc>
            </a:pPr>
            <a:r>
              <a:rPr lang="en-US" altLang="ja-JP" sz="3600" dirty="0" smtClean="0">
                <a:solidFill>
                  <a:prstClr val="black"/>
                </a:solidFill>
                <a:latin typeface="Calibri" panose="020F0502020204030204"/>
                <a:ea typeface="ＭＳ Ｐゴシック" charset="-128"/>
              </a:rPr>
              <a:t>Bear in mind and try to generate linkages between your outcome and three objective of the Symposium. </a:t>
            </a:r>
            <a:endParaRPr lang="en-US" altLang="ja-JP" sz="3600" dirty="0">
              <a:solidFill>
                <a:prstClr val="black"/>
              </a:solidFill>
              <a:latin typeface="Calibri" panose="020F0502020204030204"/>
              <a:ea typeface="ＭＳ Ｐゴシック" charset="-128"/>
            </a:endParaRP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Innovate</a:t>
            </a:r>
            <a:r>
              <a:rPr lang="en-US" altLang="zh-CN" sz="3600" dirty="0">
                <a:solidFill>
                  <a:prstClr val="black"/>
                </a:solidFill>
                <a:latin typeface="Calibri" panose="020F0502020204030204"/>
                <a:ea typeface="ＭＳ Ｐゴシック" charset="-128"/>
              </a:rPr>
              <a:t>: Generate and explore new ideas on methods and technologies to aid the work of the Department, ‘crowdsourcing’ the collective expertise of the </a:t>
            </a:r>
            <a:r>
              <a:rPr lang="en-US" altLang="zh-CN" sz="3600" dirty="0" smtClean="0">
                <a:solidFill>
                  <a:prstClr val="black"/>
                </a:solidFill>
                <a:latin typeface="Calibri" panose="020F0502020204030204"/>
                <a:ea typeface="ＭＳ Ｐゴシック" charset="-128"/>
              </a:rPr>
              <a:t>participants.</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Partner</a:t>
            </a:r>
            <a:r>
              <a:rPr lang="en-US" altLang="zh-CN" sz="3600" dirty="0">
                <a:solidFill>
                  <a:prstClr val="black"/>
                </a:solidFill>
                <a:latin typeface="Calibri" panose="020F0502020204030204"/>
                <a:ea typeface="ＭＳ Ｐゴシック" charset="-128"/>
              </a:rPr>
              <a:t>: Mobilize partnerships to further explore the generated ideas and support the needs identified in the Department’s R&amp;D </a:t>
            </a:r>
            <a:r>
              <a:rPr lang="en-US" altLang="zh-CN" sz="3600" dirty="0" smtClean="0">
                <a:solidFill>
                  <a:prstClr val="black"/>
                </a:solidFill>
                <a:latin typeface="Calibri" panose="020F0502020204030204"/>
                <a:ea typeface="ＭＳ Ｐゴシック" charset="-128"/>
              </a:rPr>
              <a:t>Plan</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Improve</a:t>
            </a:r>
            <a:r>
              <a:rPr lang="en-US" altLang="zh-CN" sz="3600" dirty="0">
                <a:solidFill>
                  <a:prstClr val="black"/>
                </a:solidFill>
                <a:latin typeface="Calibri" panose="020F0502020204030204"/>
                <a:ea typeface="ＭＳ Ｐゴシック" charset="-128"/>
              </a:rPr>
              <a:t>: Engage the safeguards community to identify ways to work smarter together in daily implementation, addressing both challenges and opportunities.</a:t>
            </a:r>
            <a:endParaRPr lang="en-US" altLang="zh-CN" sz="3600" dirty="0">
              <a:latin typeface="+mn-lt"/>
              <a:ea typeface="SimSun" pitchFamily="2" charset="-122"/>
            </a:endParaRPr>
          </a:p>
        </p:txBody>
      </p:sp>
      <p:sp>
        <p:nvSpPr>
          <p:cNvPr id="25" name="Text Box 248"/>
          <p:cNvSpPr txBox="1">
            <a:spLocks noChangeArrowheads="1"/>
          </p:cNvSpPr>
          <p:nvPr/>
        </p:nvSpPr>
        <p:spPr bwMode="auto">
          <a:xfrm>
            <a:off x="15450670" y="7176847"/>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mn-lt"/>
                <a:ea typeface="SimSun" pitchFamily="2" charset="-122"/>
                <a:cs typeface="Lucida Sans" pitchFamily="34" charset="0"/>
              </a:rPr>
              <a:t>OUTCOME</a:t>
            </a:r>
            <a:endParaRPr lang="en-US" altLang="zh-CN" sz="3200" b="1" dirty="0">
              <a:solidFill>
                <a:schemeClr val="bg1"/>
              </a:solidFill>
              <a:latin typeface="+mn-lt"/>
              <a:ea typeface="SimSun" pitchFamily="2" charset="-122"/>
              <a:cs typeface="Lucida Sans" pitchFamily="34" charset="0"/>
            </a:endParaRPr>
          </a:p>
        </p:txBody>
      </p:sp>
      <p:sp>
        <p:nvSpPr>
          <p:cNvPr id="26" name="Text Box 242"/>
          <p:cNvSpPr txBox="1">
            <a:spLocks noChangeArrowheads="1"/>
          </p:cNvSpPr>
          <p:nvPr/>
        </p:nvSpPr>
        <p:spPr bwMode="auto">
          <a:xfrm>
            <a:off x="627247" y="14594692"/>
            <a:ext cx="14400000" cy="8254567"/>
          </a:xfrm>
          <a:prstGeom prst="rect">
            <a:avLst/>
          </a:prstGeom>
          <a:solidFill>
            <a:schemeClr val="bg1"/>
          </a:solidFill>
          <a:ln w="57150" cmpd="thinThick">
            <a:noFill/>
            <a:miter lim="800000"/>
          </a:ln>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This section should be used to explain background of your paper. Make sure you identify objective and/or key challenges of your topic. </a:t>
            </a:r>
          </a:p>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You should also address justification on why your theme/topic is important for International Safeguards. </a:t>
            </a:r>
          </a:p>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The discussion should bear in mind specified Theme [CHA/TEC/NEW/SGI] of the Symposium and topics of your assigned Session. </a:t>
            </a:r>
          </a:p>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Make sure your poster orient towards “Session Objective”, and seek to draw discussion topic or suggestion towards “Key Challenges”. </a:t>
            </a:r>
          </a:p>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If you have any question regarding the Session, please contact Wedge Owner indicated in [ANNEX 2]. </a:t>
            </a: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You may adjust size of these text boxes as needed. You may also change layout/colors/titles to best fit your paper.</a:t>
            </a:r>
            <a:endParaRPr lang="en-US" altLang="ja-JP" sz="3600" dirty="0">
              <a:solidFill>
                <a:schemeClr val="tx1">
                  <a:lumMod val="75000"/>
                  <a:lumOff val="25000"/>
                </a:schemeClr>
              </a:solidFill>
              <a:latin typeface="+mn-lt"/>
              <a:ea typeface="ＭＳ Ｐゴシック" charset="-128"/>
            </a:endParaRPr>
          </a:p>
        </p:txBody>
      </p:sp>
      <p:sp>
        <p:nvSpPr>
          <p:cNvPr id="27" name="Text Box 248"/>
          <p:cNvSpPr txBox="1">
            <a:spLocks noChangeArrowheads="1"/>
          </p:cNvSpPr>
          <p:nvPr/>
        </p:nvSpPr>
        <p:spPr bwMode="auto">
          <a:xfrm>
            <a:off x="642256" y="13808802"/>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BACKGROUND</a:t>
            </a:r>
            <a:endParaRPr lang="en-US" altLang="zh-CN" sz="3200" b="1" dirty="0">
              <a:solidFill>
                <a:schemeClr val="bg1"/>
              </a:solidFill>
              <a:latin typeface="+mn-lt"/>
              <a:ea typeface="SimSun" pitchFamily="2" charset="-122"/>
              <a:cs typeface="Lucida Sans" pitchFamily="34" charset="0"/>
            </a:endParaRPr>
          </a:p>
        </p:txBody>
      </p:sp>
      <p:sp>
        <p:nvSpPr>
          <p:cNvPr id="28" name="Text Box 242"/>
          <p:cNvSpPr txBox="1">
            <a:spLocks noChangeArrowheads="1"/>
          </p:cNvSpPr>
          <p:nvPr/>
        </p:nvSpPr>
        <p:spPr bwMode="auto">
          <a:xfrm>
            <a:off x="642256" y="24210746"/>
            <a:ext cx="14400000" cy="10913757"/>
          </a:xfrm>
          <a:prstGeom prst="rect">
            <a:avLst/>
          </a:prstGeom>
          <a:solidFill>
            <a:schemeClr val="bg1"/>
          </a:solidFill>
          <a:ln w="57150" cmpd="thinThick">
            <a:noFill/>
            <a:miter lim="800000"/>
          </a:ln>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US" altLang="ja-JP" sz="3600" b="1" dirty="0" smtClean="0">
                <a:solidFill>
                  <a:schemeClr val="tx1">
                    <a:lumMod val="75000"/>
                    <a:lumOff val="25000"/>
                  </a:schemeClr>
                </a:solidFill>
                <a:latin typeface="+mn-lt"/>
                <a:ea typeface="ＭＳ Ｐゴシック" charset="-128"/>
              </a:rPr>
              <a:t>TITLE ONE</a:t>
            </a:r>
            <a:endParaRPr lang="en-US" altLang="ja-JP" sz="3600" b="1" dirty="0">
              <a:solidFill>
                <a:schemeClr val="tx1">
                  <a:lumMod val="75000"/>
                  <a:lumOff val="25000"/>
                </a:schemeClr>
              </a:solidFill>
              <a:latin typeface="+mn-lt"/>
              <a:ea typeface="ＭＳ Ｐゴシック" charset="-128"/>
            </a:endParaRPr>
          </a:p>
          <a:p>
            <a:pPr marL="0" indent="0" algn="just">
              <a:lnSpc>
                <a:spcPct val="120000"/>
              </a:lnSpc>
            </a:pPr>
            <a:r>
              <a:rPr lang="en-AU" sz="3600" dirty="0" smtClean="0">
                <a:solidFill>
                  <a:schemeClr val="tx1">
                    <a:lumMod val="75000"/>
                    <a:lumOff val="25000"/>
                  </a:schemeClr>
                </a:solidFill>
                <a:latin typeface="+mn-lt"/>
              </a:rPr>
              <a:t>This section can be adjusted to address “challenges”, “methods”, “implementation” or others depending on contents of your paper. Each point should demonstrate clear view/vision of your topic. </a:t>
            </a:r>
          </a:p>
          <a:p>
            <a:pPr marL="0" indent="0" algn="just">
              <a:lnSpc>
                <a:spcPct val="120000"/>
              </a:lnSpc>
            </a:pPr>
            <a:endParaRPr lang="en-US" altLang="ja-JP" sz="3600" dirty="0" smtClean="0">
              <a:solidFill>
                <a:schemeClr val="tx1">
                  <a:lumMod val="75000"/>
                  <a:lumOff val="25000"/>
                </a:schemeClr>
              </a:solidFill>
              <a:latin typeface="+mn-lt"/>
              <a:ea typeface="ＭＳ Ｐゴシック" charset="-128"/>
            </a:endParaRPr>
          </a:p>
          <a:p>
            <a:pPr marL="0" indent="0" algn="just">
              <a:lnSpc>
                <a:spcPct val="120000"/>
              </a:lnSpc>
            </a:pPr>
            <a:r>
              <a:rPr lang="en-US" altLang="ja-JP" sz="3600" b="1" dirty="0" smtClean="0">
                <a:solidFill>
                  <a:schemeClr val="tx1">
                    <a:lumMod val="75000"/>
                    <a:lumOff val="25000"/>
                  </a:schemeClr>
                </a:solidFill>
                <a:latin typeface="+mn-lt"/>
                <a:ea typeface="ＭＳ Ｐゴシック" charset="-128"/>
              </a:rPr>
              <a:t>TITLE TWO</a:t>
            </a:r>
            <a:endParaRPr lang="en-US" altLang="ja-JP" sz="3600" b="1" dirty="0">
              <a:solidFill>
                <a:schemeClr val="tx1">
                  <a:lumMod val="75000"/>
                  <a:lumOff val="25000"/>
                </a:schemeClr>
              </a:solidFill>
              <a:latin typeface="+mn-lt"/>
              <a:ea typeface="ＭＳ Ｐゴシック" charset="-128"/>
            </a:endParaRPr>
          </a:p>
          <a:p>
            <a:pPr marL="0" indent="0" algn="just">
              <a:lnSpc>
                <a:spcPct val="120000"/>
              </a:lnSpc>
            </a:pPr>
            <a:r>
              <a:rPr lang="en-US" altLang="ja-JP" sz="3600" dirty="0" smtClean="0">
                <a:solidFill>
                  <a:schemeClr val="tx1">
                    <a:lumMod val="75000"/>
                    <a:lumOff val="25000"/>
                  </a:schemeClr>
                </a:solidFill>
                <a:latin typeface="+mn-lt"/>
                <a:ea typeface="ＭＳ Ｐゴシック" charset="-128"/>
              </a:rPr>
              <a:t>Using graphs/figures are recommended to provide information visually</a:t>
            </a:r>
            <a:r>
              <a:rPr lang="en-US" altLang="ja-JP" sz="3600" dirty="0">
                <a:solidFill>
                  <a:schemeClr val="tx1">
                    <a:lumMod val="75000"/>
                    <a:lumOff val="25000"/>
                  </a:schemeClr>
                </a:solidFill>
                <a:latin typeface="+mn-lt"/>
                <a:ea typeface="ＭＳ Ｐゴシック" charset="-128"/>
              </a:rPr>
              <a:t>. Authors are responsible for ensuring that nothing in their papers infringes any existing copyright. </a:t>
            </a:r>
            <a:r>
              <a:rPr lang="en-US" altLang="ja-JP" sz="3600" dirty="0" smtClean="0">
                <a:solidFill>
                  <a:schemeClr val="tx1">
                    <a:lumMod val="75000"/>
                    <a:lumOff val="25000"/>
                  </a:schemeClr>
                </a:solidFill>
                <a:latin typeface="+mn-lt"/>
                <a:ea typeface="ＭＳ Ｐゴシック" charset="-128"/>
              </a:rPr>
              <a:t>Make sure to label the graph/figures clearly, and indicate source as necessary.</a:t>
            </a:r>
            <a:endParaRPr lang="en-US" altLang="ja-JP" sz="3600" dirty="0">
              <a:solidFill>
                <a:schemeClr val="tx1">
                  <a:lumMod val="75000"/>
                  <a:lumOff val="25000"/>
                </a:schemeClr>
              </a:solidFill>
              <a:latin typeface="+mn-lt"/>
              <a:ea typeface="ＭＳ Ｐゴシック" charset="-128"/>
            </a:endParaRPr>
          </a:p>
          <a:p>
            <a:pPr marL="0" indent="0" algn="just">
              <a:lnSpc>
                <a:spcPct val="120000"/>
              </a:lnSpc>
            </a:pPr>
            <a:endParaRPr lang="en-US" altLang="ja-JP" sz="3600" dirty="0" smtClean="0">
              <a:solidFill>
                <a:schemeClr val="tx1">
                  <a:lumMod val="75000"/>
                  <a:lumOff val="25000"/>
                </a:schemeClr>
              </a:solidFill>
              <a:latin typeface="+mn-lt"/>
              <a:ea typeface="ＭＳ Ｐゴシック" charset="-128"/>
            </a:endParaRPr>
          </a:p>
          <a:p>
            <a:pPr algn="just">
              <a:lnSpc>
                <a:spcPct val="120000"/>
              </a:lnSpc>
            </a:pPr>
            <a:r>
              <a:rPr lang="en-US" altLang="ja-JP" sz="3600" b="1" dirty="0" smtClean="0">
                <a:solidFill>
                  <a:schemeClr val="tx1">
                    <a:lumMod val="75000"/>
                    <a:lumOff val="25000"/>
                  </a:schemeClr>
                </a:solidFill>
                <a:latin typeface="+mn-lt"/>
                <a:ea typeface="ＭＳ Ｐゴシック" charset="-128"/>
              </a:rPr>
              <a:t>TITLE THREE</a:t>
            </a:r>
          </a:p>
          <a:p>
            <a:pPr marL="0" indent="0" algn="just">
              <a:lnSpc>
                <a:spcPct val="120000"/>
              </a:lnSpc>
            </a:pPr>
            <a:r>
              <a:rPr lang="en-US" altLang="ja-JP" sz="3600" dirty="0" smtClean="0">
                <a:solidFill>
                  <a:schemeClr val="tx1">
                    <a:lumMod val="75000"/>
                    <a:lumOff val="25000"/>
                  </a:schemeClr>
                </a:solidFill>
                <a:latin typeface="+mn-lt"/>
                <a:ea typeface="ＭＳ Ｐゴシック" charset="-128"/>
              </a:rPr>
              <a:t>If you have equipment, we advise to coordinate with Wedge Owner to demonstrate during the Session. Pictures can be added to this poster if the equipment is in size unable to demonstrate.</a:t>
            </a:r>
          </a:p>
          <a:p>
            <a:pPr algn="just">
              <a:lnSpc>
                <a:spcPct val="120000"/>
              </a:lnSpc>
            </a:pPr>
            <a:endParaRPr lang="en-US" altLang="ja-JP" sz="3600" dirty="0">
              <a:solidFill>
                <a:schemeClr val="tx1">
                  <a:lumMod val="75000"/>
                  <a:lumOff val="25000"/>
                </a:schemeClr>
              </a:solidFill>
              <a:latin typeface="+mn-lt"/>
              <a:ea typeface="ＭＳ Ｐゴシック" charset="-128"/>
            </a:endParaRPr>
          </a:p>
        </p:txBody>
      </p:sp>
      <p:sp>
        <p:nvSpPr>
          <p:cNvPr id="29" name="Text Box 248"/>
          <p:cNvSpPr txBox="1">
            <a:spLocks noChangeArrowheads="1"/>
          </p:cNvSpPr>
          <p:nvPr/>
        </p:nvSpPr>
        <p:spPr bwMode="auto">
          <a:xfrm>
            <a:off x="642256" y="23441305"/>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mn-lt"/>
                <a:ea typeface="SimSun" pitchFamily="2" charset="-122"/>
                <a:cs typeface="Lucida Sans" pitchFamily="34" charset="0"/>
              </a:rPr>
              <a:t>CHALLENGES / METHODS / IMPLEMENTATION</a:t>
            </a:r>
            <a:endParaRPr lang="en-US" altLang="zh-CN" sz="3200" b="1" dirty="0">
              <a:solidFill>
                <a:schemeClr val="bg1"/>
              </a:solidFill>
              <a:latin typeface="+mn-lt"/>
              <a:ea typeface="SimSun" pitchFamily="2" charset="-122"/>
              <a:cs typeface="Lucida Sans" pitchFamily="34" charset="0"/>
            </a:endParaRPr>
          </a:p>
        </p:txBody>
      </p:sp>
      <p:pic>
        <p:nvPicPr>
          <p:cNvPr id="1027" name="Picture 3" descr="a22687"/>
          <p:cNvPicPr>
            <a:picLocks noChangeAspect="1" noChangeArrowheads="1"/>
          </p:cNvPicPr>
          <p:nvPr/>
        </p:nvPicPr>
        <p:blipFill>
          <a:blip r:embed="rId2">
            <a:extLst>
              <a:ext uri="{28A0092B-C50C-407E-A947-70E740481C1C}">
                <a14:useLocalDpi xmlns:a14="http://schemas.microsoft.com/office/drawing/2010/main" val="0"/>
              </a:ext>
            </a:extLst>
          </a:blip>
          <a:srcRect l="10025"/>
          <a:stretch>
            <a:fillRect/>
          </a:stretch>
        </p:blipFill>
        <p:spPr bwMode="auto">
          <a:xfrm>
            <a:off x="17568669" y="25244065"/>
            <a:ext cx="9079560" cy="708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18" y="36095925"/>
            <a:ext cx="7045395" cy="535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1118" y="36127235"/>
            <a:ext cx="7056129" cy="532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767742" y="41803785"/>
            <a:ext cx="5046574" cy="646331"/>
          </a:xfrm>
          <a:prstGeom prst="rect">
            <a:avLst/>
          </a:prstGeom>
          <a:noFill/>
        </p:spPr>
        <p:txBody>
          <a:bodyPr wrap="none" rtlCol="0">
            <a:spAutoFit/>
          </a:bodyPr>
          <a:lstStyle/>
          <a:p>
            <a:r>
              <a:rPr lang="en-US" sz="3600" i="1" dirty="0" smtClean="0"/>
              <a:t>Title of the graphs/figures</a:t>
            </a:r>
            <a:endParaRPr lang="en-US" sz="3600" i="1" dirty="0"/>
          </a:p>
        </p:txBody>
      </p:sp>
      <p:sp>
        <p:nvSpPr>
          <p:cNvPr id="34" name="Text Box 242"/>
          <p:cNvSpPr txBox="1">
            <a:spLocks noChangeArrowheads="1"/>
          </p:cNvSpPr>
          <p:nvPr/>
        </p:nvSpPr>
        <p:spPr bwMode="auto">
          <a:xfrm>
            <a:off x="15754569" y="33586362"/>
            <a:ext cx="14096100" cy="6260175"/>
          </a:xfrm>
          <a:prstGeom prst="rect">
            <a:avLst/>
          </a:prstGeom>
          <a:solidFill>
            <a:schemeClr val="bg1">
              <a:lumMod val="85000"/>
            </a:schemeClr>
          </a:solidFill>
          <a:ln w="57150" cmpd="thinThick">
            <a:noFill/>
            <a:miter lim="800000"/>
          </a:ln>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Draw </a:t>
            </a:r>
            <a:r>
              <a:rPr lang="en-US" altLang="ja-JP" sz="3600" dirty="0">
                <a:solidFill>
                  <a:schemeClr val="tx1">
                    <a:lumMod val="75000"/>
                    <a:lumOff val="25000"/>
                  </a:schemeClr>
                </a:solidFill>
                <a:latin typeface="+mn-lt"/>
                <a:ea typeface="ＭＳ Ｐゴシック" charset="-128"/>
              </a:rPr>
              <a:t>conclusion which orient towards “</a:t>
            </a:r>
            <a:r>
              <a:rPr lang="en-US" altLang="ja-JP" sz="3600" dirty="0" smtClean="0">
                <a:solidFill>
                  <a:schemeClr val="tx1">
                    <a:lumMod val="75000"/>
                    <a:lumOff val="25000"/>
                  </a:schemeClr>
                </a:solidFill>
                <a:latin typeface="+mn-lt"/>
                <a:ea typeface="ＭＳ Ｐゴシック" charset="-128"/>
              </a:rPr>
              <a:t>objective</a:t>
            </a:r>
            <a:r>
              <a:rPr lang="en-US" altLang="ja-JP" sz="3600" dirty="0">
                <a:solidFill>
                  <a:schemeClr val="tx1">
                    <a:lumMod val="75000"/>
                    <a:lumOff val="25000"/>
                  </a:schemeClr>
                </a:solidFill>
                <a:latin typeface="+mn-lt"/>
                <a:ea typeface="ＭＳ Ｐゴシック" charset="-128"/>
              </a:rPr>
              <a:t>” of your assigned Session/Wedge</a:t>
            </a:r>
            <a:r>
              <a:rPr lang="en-US" altLang="ja-JP" sz="3600" dirty="0" smtClean="0">
                <a:solidFill>
                  <a:schemeClr val="tx1">
                    <a:lumMod val="75000"/>
                    <a:lumOff val="25000"/>
                  </a:schemeClr>
                </a:solidFill>
                <a:latin typeface="+mn-lt"/>
                <a:ea typeface="ＭＳ Ｐゴシック" charset="-128"/>
              </a:rPr>
              <a:t>.</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Raise conclusion or suggestion to “Key Challenges” identified for the Session</a:t>
            </a:r>
            <a:r>
              <a:rPr lang="en-US" altLang="ja-JP" sz="3600" dirty="0" smtClean="0">
                <a:solidFill>
                  <a:schemeClr val="tx1">
                    <a:lumMod val="75000"/>
                    <a:lumOff val="25000"/>
                  </a:schemeClr>
                </a:solidFill>
                <a:latin typeface="+mn-lt"/>
                <a:ea typeface="ＭＳ Ｐゴシック" charset="-128"/>
              </a:rPr>
              <a:t>.</a:t>
            </a:r>
          </a:p>
          <a:p>
            <a:pPr algn="just">
              <a:lnSpc>
                <a:spcPct val="120000"/>
              </a:lnSpc>
              <a:buFontTx/>
              <a:buChar char="•"/>
            </a:pPr>
            <a:endParaRPr lang="en-US" altLang="ja-JP" sz="3600" dirty="0" smtClean="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Note this conclusion will be base of further discussion for the Session. </a:t>
            </a:r>
            <a:endParaRPr lang="en-US" altLang="ja-JP" sz="3600" dirty="0" smtClean="0">
              <a:solidFill>
                <a:schemeClr val="tx1">
                  <a:lumMod val="75000"/>
                  <a:lumOff val="25000"/>
                </a:schemeClr>
              </a:solidFill>
              <a:latin typeface="+mn-lt"/>
              <a:ea typeface="ＭＳ Ｐゴシック" charset="-128"/>
            </a:endParaRPr>
          </a:p>
          <a:p>
            <a:pPr algn="just">
              <a:lnSpc>
                <a:spcPct val="120000"/>
              </a:lnSpc>
              <a:buFontTx/>
              <a:buChar char="•"/>
            </a:pPr>
            <a:endParaRPr lang="en-US" altLang="ja-JP" sz="3600" dirty="0" smtClean="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also raise further question or discussion topic for the Session. </a:t>
            </a:r>
          </a:p>
        </p:txBody>
      </p:sp>
      <p:sp>
        <p:nvSpPr>
          <p:cNvPr id="35" name="Text Box 248"/>
          <p:cNvSpPr txBox="1">
            <a:spLocks noChangeArrowheads="1"/>
          </p:cNvSpPr>
          <p:nvPr/>
        </p:nvSpPr>
        <p:spPr bwMode="auto">
          <a:xfrm>
            <a:off x="15754569" y="32799477"/>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mn-lt"/>
                <a:ea typeface="SimSun" pitchFamily="2" charset="-122"/>
                <a:cs typeface="Lucida Sans" pitchFamily="34" charset="0"/>
              </a:rPr>
              <a:t>CONCLUSION</a:t>
            </a:r>
            <a:endParaRPr lang="en-US" altLang="zh-CN" sz="3200" b="1" dirty="0">
              <a:solidFill>
                <a:schemeClr val="bg1"/>
              </a:solidFill>
              <a:latin typeface="+mn-lt"/>
              <a:ea typeface="SimSun" pitchFamily="2" charset="-122"/>
              <a:cs typeface="Lucida Sans"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982822290"/>
              </p:ext>
            </p:extLst>
          </p:nvPr>
        </p:nvGraphicFramePr>
        <p:xfrm>
          <a:off x="15674554" y="19841102"/>
          <a:ext cx="14176115" cy="4354517"/>
        </p:xfrm>
        <a:graphic>
          <a:graphicData uri="http://schemas.openxmlformats.org/drawingml/2006/table">
            <a:tbl>
              <a:tblPr>
                <a:tableStyleId>{5940675A-B579-460E-94D1-54222C63F5DA}</a:tableStyleId>
              </a:tblPr>
              <a:tblGrid>
                <a:gridCol w="4947572">
                  <a:extLst>
                    <a:ext uri="{9D8B030D-6E8A-4147-A177-3AD203B41FA5}">
                      <a16:colId xmlns:a16="http://schemas.microsoft.com/office/drawing/2014/main" val="2481822686"/>
                    </a:ext>
                  </a:extLst>
                </a:gridCol>
                <a:gridCol w="2673014">
                  <a:extLst>
                    <a:ext uri="{9D8B030D-6E8A-4147-A177-3AD203B41FA5}">
                      <a16:colId xmlns:a16="http://schemas.microsoft.com/office/drawing/2014/main" val="3263251299"/>
                    </a:ext>
                  </a:extLst>
                </a:gridCol>
                <a:gridCol w="3495954">
                  <a:extLst>
                    <a:ext uri="{9D8B030D-6E8A-4147-A177-3AD203B41FA5}">
                      <a16:colId xmlns:a16="http://schemas.microsoft.com/office/drawing/2014/main" val="110523913"/>
                    </a:ext>
                  </a:extLst>
                </a:gridCol>
                <a:gridCol w="3059575">
                  <a:extLst>
                    <a:ext uri="{9D8B030D-6E8A-4147-A177-3AD203B41FA5}">
                      <a16:colId xmlns:a16="http://schemas.microsoft.com/office/drawing/2014/main" val="3960639441"/>
                    </a:ext>
                  </a:extLst>
                </a:gridCol>
              </a:tblGrid>
              <a:tr h="1209678">
                <a:tc>
                  <a:txBody>
                    <a:bodyPr/>
                    <a:lstStyle/>
                    <a:p>
                      <a:pPr algn="l">
                        <a:lnSpc>
                          <a:spcPts val="4000"/>
                        </a:lnSpc>
                        <a:spcAft>
                          <a:spcPts val="0"/>
                        </a:spcAft>
                      </a:pPr>
                      <a:r>
                        <a:rPr lang="en-GB" sz="3600" dirty="0">
                          <a:effectLst/>
                        </a:rPr>
                        <a:t>Facility</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IFMIF, HF module</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Fusion Power Reactor, first wall</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Fast research Reactor, Petten</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9007765"/>
                  </a:ext>
                </a:extLst>
              </a:tr>
              <a:tr h="293243">
                <a:tc>
                  <a:txBody>
                    <a:bodyPr/>
                    <a:lstStyle/>
                    <a:p>
                      <a:pPr algn="l">
                        <a:lnSpc>
                          <a:spcPts val="4000"/>
                        </a:lnSpc>
                        <a:spcAft>
                          <a:spcPts val="0"/>
                        </a:spcAft>
                      </a:pPr>
                      <a:r>
                        <a:rPr lang="en-GB" sz="3600">
                          <a:effectLst/>
                        </a:rPr>
                        <a:t>power (th), MW</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3400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45</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668470"/>
                  </a:ext>
                </a:extLst>
              </a:tr>
              <a:tr h="0">
                <a:tc>
                  <a:txBody>
                    <a:bodyPr/>
                    <a:lstStyle/>
                    <a:p>
                      <a:pPr algn="l">
                        <a:lnSpc>
                          <a:spcPts val="4000"/>
                        </a:lnSpc>
                        <a:spcAft>
                          <a:spcPts val="0"/>
                        </a:spcAft>
                      </a:pPr>
                      <a:r>
                        <a:rPr lang="en-GB" sz="3600">
                          <a:effectLst/>
                        </a:rPr>
                        <a:t>n-Flux, 10</a:t>
                      </a:r>
                      <a:r>
                        <a:rPr lang="en-GB" sz="3600" baseline="30000">
                          <a:effectLst/>
                        </a:rPr>
                        <a:t>+14</a:t>
                      </a:r>
                      <a:r>
                        <a:rPr lang="en-GB" sz="3600">
                          <a:effectLst/>
                        </a:rPr>
                        <a:t> n/cm</a:t>
                      </a:r>
                      <a:r>
                        <a:rPr lang="en-GB" sz="3600" baseline="30000">
                          <a:effectLst/>
                        </a:rPr>
                        <a:t>2</a:t>
                      </a:r>
                      <a:r>
                        <a:rPr lang="en-GB" sz="3600">
                          <a:effectLst/>
                        </a:rPr>
                        <a:t>/s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7.3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11</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9319646"/>
                  </a:ext>
                </a:extLst>
              </a:tr>
              <a:tr h="239769">
                <a:tc>
                  <a:txBody>
                    <a:bodyPr/>
                    <a:lstStyle/>
                    <a:p>
                      <a:pPr algn="l">
                        <a:lnSpc>
                          <a:spcPts val="4000"/>
                        </a:lnSpc>
                        <a:spcAft>
                          <a:spcPts val="0"/>
                        </a:spcAft>
                      </a:pPr>
                      <a:r>
                        <a:rPr lang="en-GB" sz="3600">
                          <a:effectLst/>
                        </a:rPr>
                        <a:t>max. PKA energy, MeV</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1154263"/>
                  </a:ext>
                </a:extLst>
              </a:tr>
              <a:tr h="92716">
                <a:tc>
                  <a:txBody>
                    <a:bodyPr/>
                    <a:lstStyle/>
                    <a:p>
                      <a:pPr algn="l">
                        <a:lnSpc>
                          <a:spcPts val="4000"/>
                        </a:lnSpc>
                        <a:spcAft>
                          <a:spcPts val="0"/>
                        </a:spcAft>
                      </a:pPr>
                      <a:r>
                        <a:rPr lang="en-GB" sz="3600">
                          <a:effectLst/>
                        </a:rPr>
                        <a:t>dpa (NRT), 1/fpy</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30</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491105"/>
                  </a:ext>
                </a:extLst>
              </a:tr>
              <a:tr h="162232">
                <a:tc>
                  <a:txBody>
                    <a:bodyPr/>
                    <a:lstStyle/>
                    <a:p>
                      <a:pPr algn="l">
                        <a:lnSpc>
                          <a:spcPts val="4000"/>
                        </a:lnSpc>
                        <a:spcAft>
                          <a:spcPts val="0"/>
                        </a:spcAft>
                      </a:pPr>
                      <a:r>
                        <a:rPr lang="en-GB" sz="3600">
                          <a:effectLst/>
                        </a:rPr>
                        <a:t>dpa (MD: Frankel pairs)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9.7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6.7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83518"/>
                  </a:ext>
                </a:extLst>
              </a:tr>
              <a:tr h="604839">
                <a:tc>
                  <a:txBody>
                    <a:bodyPr/>
                    <a:lstStyle/>
                    <a:p>
                      <a:pPr algn="l">
                        <a:lnSpc>
                          <a:spcPts val="4000"/>
                        </a:lnSpc>
                        <a:spcAft>
                          <a:spcPts val="0"/>
                        </a:spcAft>
                      </a:pPr>
                      <a:r>
                        <a:rPr lang="en-GB" sz="3600" dirty="0" err="1">
                          <a:effectLst/>
                        </a:rPr>
                        <a:t>dpa</a:t>
                      </a:r>
                      <a:r>
                        <a:rPr lang="en-GB" sz="3600" dirty="0">
                          <a:effectLst/>
                        </a:rPr>
                        <a:t> (MD: </a:t>
                      </a:r>
                      <a:r>
                        <a:rPr lang="en-GB" sz="3600" dirty="0" err="1">
                          <a:effectLst/>
                        </a:rPr>
                        <a:t>interst</a:t>
                      </a:r>
                      <a:r>
                        <a:rPr lang="en-GB" sz="3600" dirty="0">
                          <a:effectLst/>
                        </a:rPr>
                        <a:t>. clusters)</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5.6</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3.8</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1.9</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0667719"/>
                  </a:ext>
                </a:extLst>
              </a:tr>
            </a:tbl>
          </a:graphicData>
        </a:graphic>
      </p:graphicFrame>
      <p:sp>
        <p:nvSpPr>
          <p:cNvPr id="38" name="TextBox 37"/>
          <p:cNvSpPr txBox="1"/>
          <p:nvPr/>
        </p:nvSpPr>
        <p:spPr>
          <a:xfrm>
            <a:off x="15674554" y="18991700"/>
            <a:ext cx="5046574" cy="646331"/>
          </a:xfrm>
          <a:prstGeom prst="rect">
            <a:avLst/>
          </a:prstGeom>
          <a:noFill/>
        </p:spPr>
        <p:txBody>
          <a:bodyPr wrap="none" rtlCol="0">
            <a:spAutoFit/>
          </a:bodyPr>
          <a:lstStyle/>
          <a:p>
            <a:r>
              <a:rPr lang="en-US" sz="3600" i="1" dirty="0" smtClean="0"/>
              <a:t>Title of the graphs/figures</a:t>
            </a:r>
            <a:endParaRPr lang="en-US" sz="3600" i="1" dirty="0"/>
          </a:p>
        </p:txBody>
      </p:sp>
      <p:sp>
        <p:nvSpPr>
          <p:cNvPr id="39" name="TextBox 38"/>
          <p:cNvSpPr txBox="1"/>
          <p:nvPr/>
        </p:nvSpPr>
        <p:spPr>
          <a:xfrm>
            <a:off x="19585162" y="24707040"/>
            <a:ext cx="5046574" cy="646331"/>
          </a:xfrm>
          <a:prstGeom prst="rect">
            <a:avLst/>
          </a:prstGeom>
          <a:noFill/>
        </p:spPr>
        <p:txBody>
          <a:bodyPr wrap="none" rtlCol="0">
            <a:spAutoFit/>
          </a:bodyPr>
          <a:lstStyle/>
          <a:p>
            <a:r>
              <a:rPr lang="en-US" sz="3600" i="1" dirty="0" smtClean="0"/>
              <a:t>Title of the graphs/figures</a:t>
            </a:r>
            <a:endParaRPr lang="en-US" sz="3600" i="1" dirty="0"/>
          </a:p>
        </p:txBody>
      </p:sp>
      <p:sp>
        <p:nvSpPr>
          <p:cNvPr id="2" name="Rectangle 1"/>
          <p:cNvSpPr/>
          <p:nvPr/>
        </p:nvSpPr>
        <p:spPr>
          <a:xfrm>
            <a:off x="1655546" y="5788868"/>
            <a:ext cx="26773420" cy="1200329"/>
          </a:xfrm>
          <a:prstGeom prst="rect">
            <a:avLst/>
          </a:prstGeom>
        </p:spPr>
        <p:txBody>
          <a:bodyPr wrap="none">
            <a:spAutoFit/>
          </a:bodyPr>
          <a:lstStyle/>
          <a:p>
            <a:r>
              <a:rPr lang="en-GB" sz="7200" b="1" dirty="0" smtClean="0">
                <a:solidFill>
                  <a:srgbClr val="1F497D"/>
                </a:solidFill>
                <a:latin typeface="Arial" panose="020B0604020202020204" pitchFamily="34" charset="0"/>
                <a:ea typeface="Times New Roman" panose="02020603050405020304" pitchFamily="18" charset="0"/>
                <a:cs typeface="Times New Roman" panose="02020603050405020304" pitchFamily="18" charset="0"/>
              </a:rPr>
              <a:t>Print on A0 paper size (1189x841 mm); use portrait for layout</a:t>
            </a:r>
            <a:endParaRPr lang="en-US" sz="7200" dirty="0"/>
          </a:p>
        </p:txBody>
      </p:sp>
      <p:sp>
        <p:nvSpPr>
          <p:cNvPr id="3" name="TextBox 2"/>
          <p:cNvSpPr txBox="1"/>
          <p:nvPr/>
        </p:nvSpPr>
        <p:spPr>
          <a:xfrm>
            <a:off x="28033901" y="0"/>
            <a:ext cx="2024743" cy="769441"/>
          </a:xfrm>
          <a:prstGeom prst="rect">
            <a:avLst/>
          </a:prstGeom>
          <a:noFill/>
        </p:spPr>
        <p:txBody>
          <a:bodyPr wrap="square" rtlCol="0">
            <a:spAutoFit/>
          </a:bodyPr>
          <a:lstStyle/>
          <a:p>
            <a:r>
              <a:rPr lang="en-US" sz="4400" b="1" dirty="0" smtClean="0">
                <a:solidFill>
                  <a:schemeClr val="bg1"/>
                </a:solidFill>
              </a:rPr>
              <a:t>ID: xxx </a:t>
            </a:r>
            <a:endParaRPr lang="en-US" sz="4400" b="1" dirty="0">
              <a:solidFill>
                <a:schemeClr val="bg1"/>
              </a:solidFill>
            </a:endParaRPr>
          </a:p>
        </p:txBody>
      </p:sp>
      <p:sp>
        <p:nvSpPr>
          <p:cNvPr id="23" name="Text Box 242"/>
          <p:cNvSpPr txBox="1">
            <a:spLocks noChangeArrowheads="1"/>
          </p:cNvSpPr>
          <p:nvPr/>
        </p:nvSpPr>
        <p:spPr bwMode="auto">
          <a:xfrm>
            <a:off x="15754569" y="40995497"/>
            <a:ext cx="14096100" cy="1606594"/>
          </a:xfrm>
          <a:prstGeom prst="rect">
            <a:avLst/>
          </a:prstGeom>
          <a:solidFill>
            <a:schemeClr val="bg1"/>
          </a:solidFill>
          <a:ln w="57150" cmpd="thinThick">
            <a:noFill/>
            <a:miter lim="800000"/>
          </a:ln>
          <a:extLst/>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smtClean="0">
                <a:solidFill>
                  <a:schemeClr val="tx1">
                    <a:lumMod val="75000"/>
                    <a:lumOff val="25000"/>
                  </a:schemeClr>
                </a:solidFill>
                <a:latin typeface="+mn-lt"/>
                <a:ea typeface="ＭＳ Ｐゴシック" charset="-128"/>
              </a:rPr>
              <a:t>You may add a section for acknowledgements or references</a:t>
            </a:r>
          </a:p>
          <a:p>
            <a:pPr algn="just">
              <a:lnSpc>
                <a:spcPct val="120000"/>
              </a:lnSpc>
              <a:buFontTx/>
              <a:buChar char="•"/>
            </a:pPr>
            <a:endParaRPr lang="en-US" altLang="ja-JP" sz="3600" dirty="0" smtClean="0">
              <a:solidFill>
                <a:schemeClr val="tx1">
                  <a:lumMod val="75000"/>
                  <a:lumOff val="25000"/>
                </a:schemeClr>
              </a:solidFill>
              <a:latin typeface="+mn-lt"/>
              <a:ea typeface="ＭＳ Ｐゴシック" charset="-128"/>
            </a:endParaRPr>
          </a:p>
        </p:txBody>
      </p:sp>
      <p:sp>
        <p:nvSpPr>
          <p:cNvPr id="24" name="Text Box 248"/>
          <p:cNvSpPr txBox="1">
            <a:spLocks noChangeArrowheads="1"/>
          </p:cNvSpPr>
          <p:nvPr/>
        </p:nvSpPr>
        <p:spPr bwMode="auto">
          <a:xfrm>
            <a:off x="15754569" y="40212150"/>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smtClean="0">
                <a:solidFill>
                  <a:schemeClr val="bg1"/>
                </a:solidFill>
                <a:latin typeface="+mn-lt"/>
                <a:ea typeface="SimSun" pitchFamily="2" charset="-122"/>
                <a:cs typeface="Lucida Sans" pitchFamily="34" charset="0"/>
              </a:rPr>
              <a:t>ACKNOWLEDGEMENTS / REFERENCES</a:t>
            </a:r>
            <a:endParaRPr lang="en-US" altLang="zh-CN" sz="3200" b="1" dirty="0">
              <a:solidFill>
                <a:schemeClr val="bg1"/>
              </a:solidFill>
              <a:latin typeface="+mn-lt"/>
              <a:ea typeface="SimSun" pitchFamily="2" charset="-122"/>
              <a:cs typeface="Lucida Sans" pitchFamily="34" charset="0"/>
            </a:endParaRPr>
          </a:p>
        </p:txBody>
      </p:sp>
    </p:spTree>
    <p:extLst>
      <p:ext uri="{BB962C8B-B14F-4D97-AF65-F5344CB8AC3E}">
        <p14:creationId xmlns:p14="http://schemas.microsoft.com/office/powerpoint/2010/main" val="3331785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891</TotalTime>
  <Words>627</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ＭＳ Ｐゴシック</vt:lpstr>
      <vt:lpstr>SimSun</vt:lpstr>
      <vt:lpstr>Arial</vt:lpstr>
      <vt:lpstr>Calibri</vt:lpstr>
      <vt:lpstr>Calibri Light</vt:lpstr>
      <vt:lpstr>Helvetica</vt:lpstr>
      <vt:lpstr>Lucida Sans</vt:lpstr>
      <vt:lpstr>Times New Roman</vt:lpstr>
      <vt:lpstr>Office Theme</vt:lpstr>
      <vt:lpstr>PowerPoint Presentation</vt:lpstr>
    </vt:vector>
  </TitlesOfParts>
  <Company>IAEA-SG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FUKUYAMA, Yukiko</dc:creator>
  <cp:lastModifiedBy>FUKUYAMA, Yukiko</cp:lastModifiedBy>
  <cp:revision>133</cp:revision>
  <dcterms:created xsi:type="dcterms:W3CDTF">2018-07-03T09:22:24Z</dcterms:created>
  <dcterms:modified xsi:type="dcterms:W3CDTF">2018-07-19T09:08:46Z</dcterms:modified>
</cp:coreProperties>
</file>