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68" r:id="rId3"/>
    <p:sldId id="281" r:id="rId4"/>
    <p:sldId id="269" r:id="rId5"/>
    <p:sldId id="270" r:id="rId6"/>
    <p:sldId id="272" r:id="rId7"/>
    <p:sldId id="271" r:id="rId8"/>
    <p:sldId id="273" r:id="rId9"/>
    <p:sldId id="275" r:id="rId10"/>
    <p:sldId id="277" r:id="rId11"/>
    <p:sldId id="282" r:id="rId12"/>
    <p:sldId id="278" r:id="rId13"/>
    <p:sldId id="284" r:id="rId14"/>
    <p:sldId id="291" r:id="rId15"/>
    <p:sldId id="294" r:id="rId16"/>
    <p:sldId id="286" r:id="rId17"/>
    <p:sldId id="295" r:id="rId18"/>
    <p:sldId id="287" r:id="rId19"/>
    <p:sldId id="289" r:id="rId20"/>
    <p:sldId id="290" r:id="rId21"/>
    <p:sldId id="293" r:id="rId22"/>
    <p:sldId id="296" r:id="rId23"/>
    <p:sldId id="297" r:id="rId24"/>
    <p:sldId id="298" r:id="rId25"/>
    <p:sldId id="299" r:id="rId26"/>
    <p:sldId id="300" r:id="rId27"/>
    <p:sldId id="301" r:id="rId28"/>
    <p:sldId id="292" r:id="rId29"/>
    <p:sldId id="285" r:id="rId30"/>
    <p:sldId id="27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63832" autoAdjust="0"/>
  </p:normalViewPr>
  <p:slideViewPr>
    <p:cSldViewPr snapToGrid="0">
      <p:cViewPr varScale="1">
        <p:scale>
          <a:sx n="103" d="100"/>
          <a:sy n="103" d="100"/>
        </p:scale>
        <p:origin x="184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EB899B-6C3D-4978-B2ED-7DF7A3953BBE}" type="datetimeFigureOut">
              <a:rPr lang="en-GB" smtClean="0"/>
              <a:t>27/05/2021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8E2075-CA56-421E-B5CA-3A21695CDA2C}" type="slidenum">
              <a:rPr lang="en-GB" smtClean="0"/>
              <a:t>‹#›</a:t>
            </a:fld>
            <a:endParaRPr lang="en-GB"/>
          </a:p>
        </p:txBody>
      </p:sp>
    </p:spTree>
    <p:extLst>
      <p:ext uri="{BB962C8B-B14F-4D97-AF65-F5344CB8AC3E}">
        <p14:creationId xmlns:p14="http://schemas.microsoft.com/office/powerpoint/2010/main" val="2925916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My goal in this presentation is to give an overview of the thesis, and I will focus on explaining my aims and how I went about trying to achieve these aims.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Feel free to stop me at any point if you want to ask a question or if you want me to slow down or explain something in more detail.</a:t>
            </a:r>
            <a:endParaRPr lang="en-GB" dirty="0"/>
          </a:p>
        </p:txBody>
      </p:sp>
      <p:sp>
        <p:nvSpPr>
          <p:cNvPr id="4" name="Slide Number Placeholder 3"/>
          <p:cNvSpPr>
            <a:spLocks noGrp="1"/>
          </p:cNvSpPr>
          <p:nvPr>
            <p:ph type="sldNum" sz="quarter" idx="5"/>
          </p:nvPr>
        </p:nvSpPr>
        <p:spPr/>
        <p:txBody>
          <a:bodyPr/>
          <a:lstStyle/>
          <a:p>
            <a:fld id="{FF8E2075-CA56-421E-B5CA-3A21695CDA2C}" type="slidenum">
              <a:rPr lang="en-GB" smtClean="0"/>
              <a:t>1</a:t>
            </a:fld>
            <a:endParaRPr lang="en-GB"/>
          </a:p>
        </p:txBody>
      </p:sp>
    </p:spTree>
    <p:extLst>
      <p:ext uri="{BB962C8B-B14F-4D97-AF65-F5344CB8AC3E}">
        <p14:creationId xmlns:p14="http://schemas.microsoft.com/office/powerpoint/2010/main" val="4102873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80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Finally, I talk about the observed power spectra of waves in the corona and how power spectra, in general, is calculated. I introduce the power spectrum here because I refer to it later in Chapter 2 when I look at footpoint driven waves where the driver is noisy. I also use it in Chapter 3 to calculate the heat produced by multiple harmonics of standing phase-mixed Alfven waves. In this section I also go into the maths of how power spectra are calculated in a lot more detail than I would in say a paper. The reason is because in a paper you would normally assume the reader already knows this but for this thesis I wanted to make sure the reader knows precisely how the power spectrum is defined.</a:t>
            </a:r>
          </a:p>
        </p:txBody>
      </p:sp>
      <p:sp>
        <p:nvSpPr>
          <p:cNvPr id="4" name="Slide Number Placeholder 3"/>
          <p:cNvSpPr>
            <a:spLocks noGrp="1"/>
          </p:cNvSpPr>
          <p:nvPr>
            <p:ph type="sldNum" sz="quarter" idx="5"/>
          </p:nvPr>
        </p:nvSpPr>
        <p:spPr/>
        <p:txBody>
          <a:bodyPr/>
          <a:lstStyle/>
          <a:p>
            <a:fld id="{FF8E2075-CA56-421E-B5CA-3A21695CDA2C}" type="slidenum">
              <a:rPr lang="en-GB" smtClean="0"/>
              <a:t>10</a:t>
            </a:fld>
            <a:endParaRPr lang="en-GB"/>
          </a:p>
        </p:txBody>
      </p:sp>
    </p:spTree>
    <p:extLst>
      <p:ext uri="{BB962C8B-B14F-4D97-AF65-F5344CB8AC3E}">
        <p14:creationId xmlns:p14="http://schemas.microsoft.com/office/powerpoint/2010/main" val="4139300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So that’s the introduction part of this talk over.</a:t>
            </a: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In chapter 2, my goal is to introduce some of the most relevant facts about footpoint driven Alfven waves for this thesis. I think this chapter reads like a cross between an introductory chapter and a research chapter. I talk about lots of results that are already quite well known, so I think I would struggle to write a paper based on this content. However, I think I the way I derive many of the results is original so it could perhaps make it in to some sort of review paper.</a:t>
            </a:r>
          </a:p>
        </p:txBody>
      </p:sp>
      <p:sp>
        <p:nvSpPr>
          <p:cNvPr id="4" name="Slide Number Placeholder 3"/>
          <p:cNvSpPr>
            <a:spLocks noGrp="1"/>
          </p:cNvSpPr>
          <p:nvPr>
            <p:ph type="sldNum" sz="quarter" idx="5"/>
          </p:nvPr>
        </p:nvSpPr>
        <p:spPr/>
        <p:txBody>
          <a:bodyPr/>
          <a:lstStyle/>
          <a:p>
            <a:fld id="{FF8E2075-CA56-421E-B5CA-3A21695CDA2C}" type="slidenum">
              <a:rPr lang="en-GB" smtClean="0"/>
              <a:t>11</a:t>
            </a:fld>
            <a:endParaRPr lang="en-GB"/>
          </a:p>
        </p:txBody>
      </p:sp>
    </p:spTree>
    <p:extLst>
      <p:ext uri="{BB962C8B-B14F-4D97-AF65-F5344CB8AC3E}">
        <p14:creationId xmlns:p14="http://schemas.microsoft.com/office/powerpoint/2010/main" val="1275152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More specifically, my first goal in this chapter is to calculate:</a:t>
            </a: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general solution for linear Alfven waves in a closed uniform field line using a method of images approach combined with d'Alembert's formula. The main reason I derive this formula is that I make use of it in Chapter 3 when we calculate the solution for linear, resistive phase-mixed Alfven waves in a leaky loop. It’s really easy to include leakage with this formula. It also comes in handy in the next section when we look at the case where the driver is sinusoidal.</a:t>
            </a:r>
          </a:p>
          <a:p>
            <a:endParaRPr lang="en-GB" dirty="0"/>
          </a:p>
        </p:txBody>
      </p:sp>
      <p:sp>
        <p:nvSpPr>
          <p:cNvPr id="4" name="Slide Number Placeholder 3"/>
          <p:cNvSpPr>
            <a:spLocks noGrp="1"/>
          </p:cNvSpPr>
          <p:nvPr>
            <p:ph type="sldNum" sz="quarter" idx="5"/>
          </p:nvPr>
        </p:nvSpPr>
        <p:spPr/>
        <p:txBody>
          <a:bodyPr/>
          <a:lstStyle/>
          <a:p>
            <a:fld id="{FF8E2075-CA56-421E-B5CA-3A21695CDA2C}" type="slidenum">
              <a:rPr lang="en-GB" smtClean="0"/>
              <a:t>12</a:t>
            </a:fld>
            <a:endParaRPr lang="en-GB"/>
          </a:p>
        </p:txBody>
      </p:sp>
    </p:spTree>
    <p:extLst>
      <p:ext uri="{BB962C8B-B14F-4D97-AF65-F5344CB8AC3E}">
        <p14:creationId xmlns:p14="http://schemas.microsoft.com/office/powerpoint/2010/main" val="1369900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This leads nicely into my second aim which is to calculate the solution for the case where the driver is sinusoidal. The reason I consider a sinusoidal driver is that I think it’s the simplest case to consider. In reality the footpoint driver on the Sun will be much more random but you can model this as a superposition of many sinusoidal drivers. In this section my goal was to introduce some key concepts like resonance and the beating effect. I produced lots of graphs like the ones shown here as I thought this is really useful for building intuition for how the solution changes depending on the frequency of the driver. If the driver is equal to one of the resonant frequencies then the amplitude grows linearly and you can see this in the middle row of the graph here.</a:t>
            </a:r>
            <a:br>
              <a:rPr lang="en-GB" dirty="0"/>
            </a:br>
            <a:r>
              <a:rPr lang="en-GB" dirty="0"/>
              <a:t>(change graph)</a:t>
            </a:r>
            <a:br>
              <a:rPr lang="en-GB" dirty="0"/>
            </a:br>
            <a:r>
              <a:rPr lang="en-GB" dirty="0"/>
              <a:t>If the driver is close to one of the resonant frequencies then the amplitude oscillates with an approximately sinusoidal envelope shown in orange in the middle row here. The frequency of this envelope is the beating frequency which is given by half of the difference between the driver frequency and natural frequency.</a:t>
            </a:r>
            <a:br>
              <a:rPr lang="en-GB" dirty="0"/>
            </a:br>
            <a:r>
              <a:rPr lang="en-GB" dirty="0"/>
              <a:t>(change graph)</a:t>
            </a:r>
            <a:br>
              <a:rPr lang="en-GB" dirty="0"/>
            </a:br>
            <a:r>
              <a:rPr lang="en-GB" dirty="0"/>
              <a:t>Finally if the driver frequency is far away from any of the natural frequencies then you get an interference pattern which looks like this. I thought it was worth showing this as I know lots of authors use sinusoidal drivers in their simulations. So if they ever see an interference pattern which looks something like this they will know that there’s a good chance that a phenomenon similar to this is going on in their simulation.</a:t>
            </a:r>
            <a:br>
              <a:rPr lang="en-GB" dirty="0"/>
            </a:br>
            <a:r>
              <a:rPr lang="en-GB" dirty="0"/>
              <a:t>(change graph)</a:t>
            </a:r>
            <a:br>
              <a:rPr lang="en-GB" dirty="0"/>
            </a:br>
            <a:r>
              <a:rPr lang="en-GB" dirty="0"/>
              <a:t>I also thought this was good opportunity to explain how a slow (or in other words DC) driver where the driver frequency is less than the fundamental frequency of a field line gives different results to a fast (or in other words AC) driver where the driver frequency is greater than the fundamental frequency of the loop. You can see here in the top row a driver frequency of zero is used and this represents a DC driver. You can see the magnetic energy continually builds up but if we look at the velocity graph again</a:t>
            </a:r>
            <a:br>
              <a:rPr lang="en-GB" dirty="0"/>
            </a:br>
            <a:r>
              <a:rPr lang="en-GB" dirty="0"/>
              <a:t>(change graph)</a:t>
            </a:r>
            <a:br>
              <a:rPr lang="en-GB" dirty="0"/>
            </a:br>
            <a:r>
              <a:rPr lang="en-GB" dirty="0"/>
              <a:t>You can see the velocity amplitude in the top row oscillates about a finite value and does not grow linearly like the magnetic field does. This shows one of the key difference between DC drivers is that they generate a large build-up in magnetic energy and a relatively small build-up in kinetic energy. Whereas AC drivers generate approximately equal magnetic and kinetic energy.</a:t>
            </a:r>
            <a:br>
              <a:rPr lang="en-GB" dirty="0"/>
            </a:br>
            <a:endParaRPr lang="en-GB" dirty="0"/>
          </a:p>
        </p:txBody>
      </p:sp>
      <p:sp>
        <p:nvSpPr>
          <p:cNvPr id="4" name="Slide Number Placeholder 3"/>
          <p:cNvSpPr>
            <a:spLocks noGrp="1"/>
          </p:cNvSpPr>
          <p:nvPr>
            <p:ph type="sldNum" sz="quarter" idx="5"/>
          </p:nvPr>
        </p:nvSpPr>
        <p:spPr/>
        <p:txBody>
          <a:bodyPr/>
          <a:lstStyle/>
          <a:p>
            <a:fld id="{FF8E2075-CA56-421E-B5CA-3A21695CDA2C}" type="slidenum">
              <a:rPr lang="en-GB" smtClean="0"/>
              <a:t>13</a:t>
            </a:fld>
            <a:endParaRPr lang="en-GB"/>
          </a:p>
        </p:txBody>
      </p:sp>
    </p:spTree>
    <p:extLst>
      <p:ext uri="{BB962C8B-B14F-4D97-AF65-F5344CB8AC3E}">
        <p14:creationId xmlns:p14="http://schemas.microsoft.com/office/powerpoint/2010/main" val="2532569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This leads nicely into my second aim which is to calculate the solution for the case where the driver is sinusoidal. The reason I consider a sinusoidal driver is that I think it’s the simplest case to consider. In reality the footpoint driver on the Sun will be much more random but you can model this as a superposition of many sinusoidal drivers. In this section my goal was to introduce some key concepts like resonance and the beating effect. I produced lots of graphs like the ones shown here as I thought this is really useful for building intuition for how the solution changes depending on the frequency of the driver. If the driver is equal to one of the resonant frequencies then the amplitude grows linearly and you can see this in the middle row of the graph here.</a:t>
            </a:r>
            <a:br>
              <a:rPr lang="en-GB" dirty="0"/>
            </a:br>
            <a:endParaRPr lang="en-GB" dirty="0"/>
          </a:p>
          <a:p>
            <a:pPr marL="171450" indent="-171450">
              <a:buFont typeface="Arial" panose="020B0604020202020204" pitchFamily="34" charset="0"/>
              <a:buChar char="•"/>
            </a:pPr>
            <a:r>
              <a:rPr lang="en-GB" dirty="0"/>
              <a:t>I also thought this was good opportunity to explain how a slow (or in other words DC) driver where the driver frequency is less than the fundamental frequency of a field line gives different results to a fast (or in other words AC) driver where the driver frequency is greater than the fundamental frequency of the loop. You can see here in the top row a driver frequency of zero is used and this represents a DC driver. You can see the magnetic energy continually builds up but if we look at the top row of the velocity graphs</a:t>
            </a:r>
            <a:br>
              <a:rPr lang="en-GB" dirty="0"/>
            </a:br>
            <a:r>
              <a:rPr lang="en-GB" dirty="0"/>
              <a:t>(change graph)</a:t>
            </a:r>
            <a:br>
              <a:rPr lang="en-GB" dirty="0"/>
            </a:br>
            <a:r>
              <a:rPr lang="en-GB" dirty="0"/>
              <a:t>You can see the velocity amplitude in the top row oscillates about a finite value and does not grow linearly like the magnetic field does. This shows one of the key difference between DC drivers is that they generate a large build-up in magnetic energy and a relatively small build-up in kinetic energy. Whereas AC drivers generate approximately equal magnetic and kinetic energy.</a:t>
            </a:r>
            <a:br>
              <a:rPr lang="en-GB" dirty="0"/>
            </a:br>
            <a:endParaRPr lang="en-GB" dirty="0"/>
          </a:p>
        </p:txBody>
      </p:sp>
      <p:sp>
        <p:nvSpPr>
          <p:cNvPr id="4" name="Slide Number Placeholder 3"/>
          <p:cNvSpPr>
            <a:spLocks noGrp="1"/>
          </p:cNvSpPr>
          <p:nvPr>
            <p:ph type="sldNum" sz="quarter" idx="5"/>
          </p:nvPr>
        </p:nvSpPr>
        <p:spPr/>
        <p:txBody>
          <a:bodyPr/>
          <a:lstStyle/>
          <a:p>
            <a:fld id="{FF8E2075-CA56-421E-B5CA-3A21695CDA2C}" type="slidenum">
              <a:rPr lang="en-GB" smtClean="0"/>
              <a:t>14</a:t>
            </a:fld>
            <a:endParaRPr lang="en-GB"/>
          </a:p>
        </p:txBody>
      </p:sp>
    </p:spTree>
    <p:extLst>
      <p:ext uri="{BB962C8B-B14F-4D97-AF65-F5344CB8AC3E}">
        <p14:creationId xmlns:p14="http://schemas.microsoft.com/office/powerpoint/2010/main" val="3398313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This leads nicely into my second aim which is to calculate the solution for the case where the driver is sinusoidal. The reason I consider a sinusoidal driver is that I think it’s the simplest case to consider. In reality the footpoint driver on the Sun will be much more random but you can model this as a superposition of many sinusoidal drivers. In this section my goal was to introduce some key concepts like resonance and the beating effect. I produced lots of graphs like the ones shown here as I thought this is really useful for building intuition for how the solution changes depending on the frequency of the driver. </a:t>
            </a:r>
            <a:br>
              <a:rPr lang="en-GB" dirty="0"/>
            </a:br>
            <a:endParaRPr lang="en-GB" dirty="0"/>
          </a:p>
        </p:txBody>
      </p:sp>
      <p:sp>
        <p:nvSpPr>
          <p:cNvPr id="4" name="Slide Number Placeholder 3"/>
          <p:cNvSpPr>
            <a:spLocks noGrp="1"/>
          </p:cNvSpPr>
          <p:nvPr>
            <p:ph type="sldNum" sz="quarter" idx="5"/>
          </p:nvPr>
        </p:nvSpPr>
        <p:spPr/>
        <p:txBody>
          <a:bodyPr/>
          <a:lstStyle/>
          <a:p>
            <a:fld id="{FF8E2075-CA56-421E-B5CA-3A21695CDA2C}" type="slidenum">
              <a:rPr lang="en-GB" smtClean="0"/>
              <a:t>15</a:t>
            </a:fld>
            <a:endParaRPr lang="en-GB"/>
          </a:p>
        </p:txBody>
      </p:sp>
    </p:spTree>
    <p:extLst>
      <p:ext uri="{BB962C8B-B14F-4D97-AF65-F5344CB8AC3E}">
        <p14:creationId xmlns:p14="http://schemas.microsoft.com/office/powerpoint/2010/main" val="1594096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My third aim is to calculate the solution for the case where a broadband or noisy driver is used. Throughout this thesis I mainly use sinusoidal drivers but I thought it would be good to at least once consider the case where a noisy driver is used as this more closely resembles what the driver on the sun actually behaves like.</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I was also curious if the energy will grow to infinity or oscillate about a finite value. Before I did these calculations I actually had no idea what would happen because I knew from the sinusoidal solutions that the energy only grows to infinity if the resonant frequency is excited. It turns out that for a resonant loop the energy grows quadratically with time and for a noisy loop the variance (which you can think of as the energy) grows linearly with time. You can see this linear growth in the top row here.</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Another aim I had in this section was to show off the power of some of the ideas from stochastic calculus. You can see in the legend of the graph here I have an exact solution shown in blue and an approximation shown in orange. The exact solution was calculated by modelling the driver as a white noise signal. The orange curve was calculated using an approximate white noise signal which excites all frequencies over a finite range with a constant amount of energy. True white noise excites all frequencies from 0 to infinity with a constant amount of energy, this means it has a variance of infinity. The signal in the bottom right here is actually only approximately a white noise signal as it only excites frequencies over a finite range with a constant amount of energy. True white noise would have a variance of infinity.</a:t>
            </a:r>
          </a:p>
          <a:p>
            <a:pPr marL="0" indent="0">
              <a:buFont typeface="Arial" panose="020B0604020202020204" pitchFamily="34" charset="0"/>
              <a:buNone/>
            </a:pPr>
            <a:r>
              <a:rPr lang="en-GB" dirty="0"/>
              <a:t>Before I did these calculations I was a bit sceptical of the idea of using a white noise signal because it obviously isn’t physical to have a force with a variance of infinity. But it turns out that provided the approximate signal excites the resonant frequency then you get very good agreement between an approximate white noise signal and true white noise. In the middle row here I show the error between the exact and approximate signal and the steep drop in error occurs when the approximate solution includes the resonant frequency in it’s range of frequencies it excites. This shows that although true white noise isn’t physical it still serves as useful concept for making predictions.</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You can see in the thesis that it takes significantly less effort/algebra to calculate the solution when a true white noise driver is used compared with an approximate white noise driver.</a:t>
            </a:r>
          </a:p>
        </p:txBody>
      </p:sp>
      <p:sp>
        <p:nvSpPr>
          <p:cNvPr id="4" name="Slide Number Placeholder 3"/>
          <p:cNvSpPr>
            <a:spLocks noGrp="1"/>
          </p:cNvSpPr>
          <p:nvPr>
            <p:ph type="sldNum" sz="quarter" idx="5"/>
          </p:nvPr>
        </p:nvSpPr>
        <p:spPr/>
        <p:txBody>
          <a:bodyPr/>
          <a:lstStyle/>
          <a:p>
            <a:fld id="{FF8E2075-CA56-421E-B5CA-3A21695CDA2C}" type="slidenum">
              <a:rPr lang="en-GB" smtClean="0"/>
              <a:t>16</a:t>
            </a:fld>
            <a:endParaRPr lang="en-GB"/>
          </a:p>
        </p:txBody>
      </p:sp>
    </p:spTree>
    <p:extLst>
      <p:ext uri="{BB962C8B-B14F-4D97-AF65-F5344CB8AC3E}">
        <p14:creationId xmlns:p14="http://schemas.microsoft.com/office/powerpoint/2010/main" val="1858462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My third aim is to calculate the solution for the case where a broadband or noisy driver is used. Throughout this thesis I mainly use sinusoidal drivers but I thought it would be good to at least once consider the case where a noisy driver is used as this more closely resembles what the driver on the sun actually behaves like.</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I basically had two aims in this section.</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The first was to see if the energy will grow to infinity or oscillate about a finite value. As I thought this was an interesting question to answer and until I did the calculation I actually had no idea if it would grow to infinity or not. You can see here that the variance which, you can think of the energy grows linearly with time. I think its interesting that for a randomly driven loop the energy grows approximately linearly with time but for a resonant loop the energy grows quadratically with time.</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The second aim was to check that a true white noise driver which excites all frequencies with a given amount of energy gives the same results as an approximate white noise signal which only excites the frequencies over a finite range. It turns out that provided the resonant frequency is excited then the true white noise signal and approximate white noise signal give approximately the same answer. The reason I wanted to check this is that a true white noise signal isn’t actually physical because it has a variance of infinity whereas an approximate white noise </a:t>
            </a:r>
            <a:r>
              <a:rPr lang="en-GB" dirty="0" err="1"/>
              <a:t>singal</a:t>
            </a:r>
            <a:r>
              <a:rPr lang="en-GB" dirty="0"/>
              <a:t> has a finite variance so is physical. So its reassuring to know that although true white noise isn’t physical it is still a useful tool for making predictions.</a:t>
            </a:r>
          </a:p>
        </p:txBody>
      </p:sp>
      <p:sp>
        <p:nvSpPr>
          <p:cNvPr id="4" name="Slide Number Placeholder 3"/>
          <p:cNvSpPr>
            <a:spLocks noGrp="1"/>
          </p:cNvSpPr>
          <p:nvPr>
            <p:ph type="sldNum" sz="quarter" idx="5"/>
          </p:nvPr>
        </p:nvSpPr>
        <p:spPr/>
        <p:txBody>
          <a:bodyPr/>
          <a:lstStyle/>
          <a:p>
            <a:fld id="{FF8E2075-CA56-421E-B5CA-3A21695CDA2C}" type="slidenum">
              <a:rPr lang="en-GB" smtClean="0"/>
              <a:t>17</a:t>
            </a:fld>
            <a:endParaRPr lang="en-GB"/>
          </a:p>
        </p:txBody>
      </p:sp>
    </p:spTree>
    <p:extLst>
      <p:ext uri="{BB962C8B-B14F-4D97-AF65-F5344CB8AC3E}">
        <p14:creationId xmlns:p14="http://schemas.microsoft.com/office/powerpoint/2010/main" val="40918887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My fourth aim in chapter 2 is to calculate an estimate for the reflection coefficient, R. This is important as to simulate the leakage I model that a fraction R of the waves reflects each time the waves hit each of the boundaries. To estimate the reflection coefficient I use a method which is similar to what Joe </a:t>
            </a:r>
            <a:r>
              <a:rPr lang="en-GB" dirty="0" err="1"/>
              <a:t>Hollweg</a:t>
            </a:r>
            <a:r>
              <a:rPr lang="en-GB" dirty="0"/>
              <a:t> uses in a in a paper he wrote in 1984.</a:t>
            </a:r>
          </a:p>
        </p:txBody>
      </p:sp>
      <p:sp>
        <p:nvSpPr>
          <p:cNvPr id="4" name="Slide Number Placeholder 3"/>
          <p:cNvSpPr>
            <a:spLocks noGrp="1"/>
          </p:cNvSpPr>
          <p:nvPr>
            <p:ph type="sldNum" sz="quarter" idx="5"/>
          </p:nvPr>
        </p:nvSpPr>
        <p:spPr/>
        <p:txBody>
          <a:bodyPr/>
          <a:lstStyle/>
          <a:p>
            <a:fld id="{FF8E2075-CA56-421E-B5CA-3A21695CDA2C}" type="slidenum">
              <a:rPr lang="en-GB" smtClean="0"/>
              <a:t>18</a:t>
            </a:fld>
            <a:endParaRPr lang="en-GB"/>
          </a:p>
        </p:txBody>
      </p:sp>
    </p:spTree>
    <p:extLst>
      <p:ext uri="{BB962C8B-B14F-4D97-AF65-F5344CB8AC3E}">
        <p14:creationId xmlns:p14="http://schemas.microsoft.com/office/powerpoint/2010/main" val="23288606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My final aim in chapter 2 is to calculate the steady-state solution for a sinusoidal driver in a leaky loop. </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One of the major aims here is to introduce the idea of a steady-state. In other words, that for a leaky loop or resistive loop the system will go through a transient phase where the system can oscillate at different frequencies to the driver frequency but at steady-state the whole system oscillates at the driver frequency.</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Another aim is to convince the reader that to introduce leakage you simply need to modify the formula a little bit by introducing an R to the k factor which is shown in red here. I do this by calculating both a numeric and analytic solution and checking they agree. Confirming this formula is accurate is useful in Chapter 3 when we look at resistive phase mixed Alfven waves in a leaky loop.</a:t>
            </a:r>
          </a:p>
        </p:txBody>
      </p:sp>
      <p:sp>
        <p:nvSpPr>
          <p:cNvPr id="4" name="Slide Number Placeholder 3"/>
          <p:cNvSpPr>
            <a:spLocks noGrp="1"/>
          </p:cNvSpPr>
          <p:nvPr>
            <p:ph type="sldNum" sz="quarter" idx="5"/>
          </p:nvPr>
        </p:nvSpPr>
        <p:spPr/>
        <p:txBody>
          <a:bodyPr/>
          <a:lstStyle/>
          <a:p>
            <a:fld id="{FF8E2075-CA56-421E-B5CA-3A21695CDA2C}" type="slidenum">
              <a:rPr lang="en-GB" smtClean="0"/>
              <a:t>19</a:t>
            </a:fld>
            <a:endParaRPr lang="en-GB"/>
          </a:p>
        </p:txBody>
      </p:sp>
    </p:spTree>
    <p:extLst>
      <p:ext uri="{BB962C8B-B14F-4D97-AF65-F5344CB8AC3E}">
        <p14:creationId xmlns:p14="http://schemas.microsoft.com/office/powerpoint/2010/main" val="2329463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In this talk I intend to summarise the thesis chapter by chapter. The thesis has 5 chapters and 1 appendix. The chapters can be split into 1 introductory chapter, 3ish research chapters (depending on whether you class chapter 2 as a research or an introductory chapter) and 1 conclusion chapter. I will talk about each chapter (excluding the conclusion chapter) in order. </a:t>
            </a:r>
            <a:endParaRPr lang="en-GB" dirty="0"/>
          </a:p>
        </p:txBody>
      </p:sp>
      <p:sp>
        <p:nvSpPr>
          <p:cNvPr id="4" name="Slide Number Placeholder 3"/>
          <p:cNvSpPr>
            <a:spLocks noGrp="1"/>
          </p:cNvSpPr>
          <p:nvPr>
            <p:ph type="sldNum" sz="quarter" idx="5"/>
          </p:nvPr>
        </p:nvSpPr>
        <p:spPr/>
        <p:txBody>
          <a:bodyPr/>
          <a:lstStyle/>
          <a:p>
            <a:fld id="{FF8E2075-CA56-421E-B5CA-3A21695CDA2C}" type="slidenum">
              <a:rPr lang="en-GB" smtClean="0"/>
              <a:t>2</a:t>
            </a:fld>
            <a:endParaRPr lang="en-GB"/>
          </a:p>
        </p:txBody>
      </p:sp>
    </p:spTree>
    <p:extLst>
      <p:ext uri="{BB962C8B-B14F-4D97-AF65-F5344CB8AC3E}">
        <p14:creationId xmlns:p14="http://schemas.microsoft.com/office/powerpoint/2010/main" val="26864138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My final aim in chapter 2 is to introduce phase mixing. I do this by calculating the solution </a:t>
            </a:r>
          </a:p>
        </p:txBody>
      </p:sp>
      <p:sp>
        <p:nvSpPr>
          <p:cNvPr id="4" name="Slide Number Placeholder 3"/>
          <p:cNvSpPr>
            <a:spLocks noGrp="1"/>
          </p:cNvSpPr>
          <p:nvPr>
            <p:ph type="sldNum" sz="quarter" idx="5"/>
          </p:nvPr>
        </p:nvSpPr>
        <p:spPr/>
        <p:txBody>
          <a:bodyPr/>
          <a:lstStyle/>
          <a:p>
            <a:fld id="{FF8E2075-CA56-421E-B5CA-3A21695CDA2C}" type="slidenum">
              <a:rPr lang="en-GB" smtClean="0"/>
              <a:t>20</a:t>
            </a:fld>
            <a:endParaRPr lang="en-GB"/>
          </a:p>
        </p:txBody>
      </p:sp>
    </p:spTree>
    <p:extLst>
      <p:ext uri="{BB962C8B-B14F-4D97-AF65-F5344CB8AC3E}">
        <p14:creationId xmlns:p14="http://schemas.microsoft.com/office/powerpoint/2010/main" val="1736508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that’s all I’m going to say about chapter 2.</a:t>
            </a:r>
          </a:p>
          <a:p>
            <a:endParaRPr lang="en-GB" dirty="0"/>
          </a:p>
          <a:p>
            <a:r>
              <a:rPr lang="en-GB" dirty="0"/>
              <a:t>Chapter 3 is closely related to a paper I published in 2019. The main goal of this chapter is to rule out phase mixing as a potential heating mechanism in the closed corona. I still think its possible that phase mixing could play an indirect role in coronal heating. For example, it could trigger the Kelvin-Helmholtz instability which then causes energy to be dissipated due to gradients parallel to the velocity and magnetic field. But I don’t think the direct dissipation of the transverse gradients produced by phase mixing plays a significant role in coronal heating.</a:t>
            </a:r>
          </a:p>
          <a:p>
            <a:endParaRPr lang="en-GB" dirty="0"/>
          </a:p>
          <a:p>
            <a:r>
              <a:rPr lang="en-GB" dirty="0"/>
              <a:t>I structure this chapter by starting simple with an open loop. Then I keep adding complexity to the model in each subsequent section.</a:t>
            </a:r>
          </a:p>
        </p:txBody>
      </p:sp>
      <p:sp>
        <p:nvSpPr>
          <p:cNvPr id="4" name="Slide Number Placeholder 3"/>
          <p:cNvSpPr>
            <a:spLocks noGrp="1"/>
          </p:cNvSpPr>
          <p:nvPr>
            <p:ph type="sldNum" sz="quarter" idx="5"/>
          </p:nvPr>
        </p:nvSpPr>
        <p:spPr/>
        <p:txBody>
          <a:bodyPr/>
          <a:lstStyle/>
          <a:p>
            <a:fld id="{FF8E2075-CA56-421E-B5CA-3A21695CDA2C}" type="slidenum">
              <a:rPr lang="en-GB" smtClean="0"/>
              <a:t>21</a:t>
            </a:fld>
            <a:endParaRPr lang="en-GB"/>
          </a:p>
        </p:txBody>
      </p:sp>
    </p:spTree>
    <p:extLst>
      <p:ext uri="{BB962C8B-B14F-4D97-AF65-F5344CB8AC3E}">
        <p14:creationId xmlns:p14="http://schemas.microsoft.com/office/powerpoint/2010/main" val="38619022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start this chapter by introducing something I call the heating rate per unit of wave energy which I denote with gamma.</a:t>
            </a:r>
          </a:p>
          <a:p>
            <a:endParaRPr lang="en-GB" dirty="0"/>
          </a:p>
          <a:p>
            <a:r>
              <a:rPr lang="en-GB" dirty="0"/>
              <a:t>I then estimate that we need a gamma of about 10^-1 s-^-1  for something to be a viable coronal heating mechanism. This comes from estimating the heating rate required per unit volume in the corona and dividing by observed wave energy density in the corona.</a:t>
            </a:r>
          </a:p>
          <a:p>
            <a:endParaRPr lang="en-GB" dirty="0"/>
          </a:p>
          <a:p>
            <a:r>
              <a:rPr lang="en-GB" dirty="0"/>
              <a:t>In this chapter I try to show that phase mixing cannot give a high enough gamma and therefore cannot explain coronal heating on its own.</a:t>
            </a:r>
          </a:p>
        </p:txBody>
      </p:sp>
      <p:sp>
        <p:nvSpPr>
          <p:cNvPr id="4" name="Slide Number Placeholder 3"/>
          <p:cNvSpPr>
            <a:spLocks noGrp="1"/>
          </p:cNvSpPr>
          <p:nvPr>
            <p:ph type="sldNum" sz="quarter" idx="5"/>
          </p:nvPr>
        </p:nvSpPr>
        <p:spPr/>
        <p:txBody>
          <a:bodyPr/>
          <a:lstStyle/>
          <a:p>
            <a:fld id="{FF8E2075-CA56-421E-B5CA-3A21695CDA2C}" type="slidenum">
              <a:rPr lang="en-GB" smtClean="0"/>
              <a:t>22</a:t>
            </a:fld>
            <a:endParaRPr lang="en-GB"/>
          </a:p>
        </p:txBody>
      </p:sp>
    </p:spTree>
    <p:extLst>
      <p:ext uri="{BB962C8B-B14F-4D97-AF65-F5344CB8AC3E}">
        <p14:creationId xmlns:p14="http://schemas.microsoft.com/office/powerpoint/2010/main" val="17359942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next section my goal is to introduce phase mixing. To do this I rederive the formulas that were derived in </a:t>
            </a:r>
            <a:r>
              <a:rPr lang="en-GB" dirty="0" err="1"/>
              <a:t>Heyvearts</a:t>
            </a:r>
            <a:r>
              <a:rPr lang="en-GB" dirty="0"/>
              <a:t> and Priest (1983). I then confirm that the analytic approximation agrees with the numerical solution.</a:t>
            </a:r>
          </a:p>
        </p:txBody>
      </p:sp>
      <p:sp>
        <p:nvSpPr>
          <p:cNvPr id="4" name="Slide Number Placeholder 3"/>
          <p:cNvSpPr>
            <a:spLocks noGrp="1"/>
          </p:cNvSpPr>
          <p:nvPr>
            <p:ph type="sldNum" sz="quarter" idx="5"/>
          </p:nvPr>
        </p:nvSpPr>
        <p:spPr/>
        <p:txBody>
          <a:bodyPr/>
          <a:lstStyle/>
          <a:p>
            <a:fld id="{FF8E2075-CA56-421E-B5CA-3A21695CDA2C}" type="slidenum">
              <a:rPr lang="en-GB" smtClean="0"/>
              <a:t>23</a:t>
            </a:fld>
            <a:endParaRPr lang="en-GB"/>
          </a:p>
        </p:txBody>
      </p:sp>
    </p:spTree>
    <p:extLst>
      <p:ext uri="{BB962C8B-B14F-4D97-AF65-F5344CB8AC3E}">
        <p14:creationId xmlns:p14="http://schemas.microsoft.com/office/powerpoint/2010/main" val="29649554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next section my goal was to extend the open loop solution to work for closed loop. I did this by combining the </a:t>
            </a:r>
            <a:r>
              <a:rPr lang="en-GB" dirty="0" err="1"/>
              <a:t>Heyvearts</a:t>
            </a:r>
            <a:r>
              <a:rPr lang="en-GB" dirty="0"/>
              <a:t> and Priest (1983) solution with the d’Alembert solution I derived in the previous chapter. I then confirmed it was accurate by calculating the solution numerically.</a:t>
            </a:r>
          </a:p>
        </p:txBody>
      </p:sp>
      <p:sp>
        <p:nvSpPr>
          <p:cNvPr id="4" name="Slide Number Placeholder 3"/>
          <p:cNvSpPr>
            <a:spLocks noGrp="1"/>
          </p:cNvSpPr>
          <p:nvPr>
            <p:ph type="sldNum" sz="quarter" idx="5"/>
          </p:nvPr>
        </p:nvSpPr>
        <p:spPr/>
        <p:txBody>
          <a:bodyPr/>
          <a:lstStyle/>
          <a:p>
            <a:fld id="{FF8E2075-CA56-421E-B5CA-3A21695CDA2C}" type="slidenum">
              <a:rPr lang="en-GB" smtClean="0"/>
              <a:t>24</a:t>
            </a:fld>
            <a:endParaRPr lang="en-GB"/>
          </a:p>
        </p:txBody>
      </p:sp>
    </p:spTree>
    <p:extLst>
      <p:ext uri="{BB962C8B-B14F-4D97-AF65-F5344CB8AC3E}">
        <p14:creationId xmlns:p14="http://schemas.microsoft.com/office/powerpoint/2010/main" val="28414828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this next section I increase the complexity of the model by considering the case where multiple harmonics are excited. I look at how the heating rate per unit of wave energy changes depending on how many harmonics I excite and the slope of the of the power spectrum.</a:t>
            </a:r>
          </a:p>
        </p:txBody>
      </p:sp>
      <p:sp>
        <p:nvSpPr>
          <p:cNvPr id="4" name="Slide Number Placeholder 3"/>
          <p:cNvSpPr>
            <a:spLocks noGrp="1"/>
          </p:cNvSpPr>
          <p:nvPr>
            <p:ph type="sldNum" sz="quarter" idx="5"/>
          </p:nvPr>
        </p:nvSpPr>
        <p:spPr/>
        <p:txBody>
          <a:bodyPr/>
          <a:lstStyle/>
          <a:p>
            <a:fld id="{FF8E2075-CA56-421E-B5CA-3A21695CDA2C}" type="slidenum">
              <a:rPr lang="en-GB" smtClean="0"/>
              <a:t>25</a:t>
            </a:fld>
            <a:endParaRPr lang="en-GB"/>
          </a:p>
        </p:txBody>
      </p:sp>
    </p:spTree>
    <p:extLst>
      <p:ext uri="{BB962C8B-B14F-4D97-AF65-F5344CB8AC3E}">
        <p14:creationId xmlns:p14="http://schemas.microsoft.com/office/powerpoint/2010/main" val="38191812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this next section I increase the complexity of the model by considering the case where multiple harmonics are excited. I look at how the heating rate per unit of wave energy changes depending on how many harmonics I excite and the slope of the of the power spectrum.</a:t>
            </a:r>
          </a:p>
        </p:txBody>
      </p:sp>
      <p:sp>
        <p:nvSpPr>
          <p:cNvPr id="4" name="Slide Number Placeholder 3"/>
          <p:cNvSpPr>
            <a:spLocks noGrp="1"/>
          </p:cNvSpPr>
          <p:nvPr>
            <p:ph type="sldNum" sz="quarter" idx="5"/>
          </p:nvPr>
        </p:nvSpPr>
        <p:spPr/>
        <p:txBody>
          <a:bodyPr/>
          <a:lstStyle/>
          <a:p>
            <a:fld id="{FF8E2075-CA56-421E-B5CA-3A21695CDA2C}" type="slidenum">
              <a:rPr lang="en-GB" smtClean="0"/>
              <a:t>26</a:t>
            </a:fld>
            <a:endParaRPr lang="en-GB"/>
          </a:p>
        </p:txBody>
      </p:sp>
    </p:spTree>
    <p:extLst>
      <p:ext uri="{BB962C8B-B14F-4D97-AF65-F5344CB8AC3E}">
        <p14:creationId xmlns:p14="http://schemas.microsoft.com/office/powerpoint/2010/main" val="36651205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FF8E2075-CA56-421E-B5CA-3A21695CDA2C}" type="slidenum">
              <a:rPr lang="en-GB" smtClean="0"/>
              <a:t>27</a:t>
            </a:fld>
            <a:endParaRPr lang="en-GB"/>
          </a:p>
        </p:txBody>
      </p:sp>
    </p:spTree>
    <p:extLst>
      <p:ext uri="{BB962C8B-B14F-4D97-AF65-F5344CB8AC3E}">
        <p14:creationId xmlns:p14="http://schemas.microsoft.com/office/powerpoint/2010/main" val="26201327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8E2075-CA56-421E-B5CA-3A21695CDA2C}" type="slidenum">
              <a:rPr lang="en-GB" smtClean="0"/>
              <a:t>28</a:t>
            </a:fld>
            <a:endParaRPr lang="en-GB"/>
          </a:p>
        </p:txBody>
      </p:sp>
    </p:spTree>
    <p:extLst>
      <p:ext uri="{BB962C8B-B14F-4D97-AF65-F5344CB8AC3E}">
        <p14:creationId xmlns:p14="http://schemas.microsoft.com/office/powerpoint/2010/main" val="176885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In the introductory chapter, my goal is to introduce the main equations and terminology I use throughout the thesis.</a:t>
            </a:r>
          </a:p>
          <a:p>
            <a:endParaRPr lang="en-GB" dirty="0"/>
          </a:p>
        </p:txBody>
      </p:sp>
      <p:sp>
        <p:nvSpPr>
          <p:cNvPr id="4" name="Slide Number Placeholder 3"/>
          <p:cNvSpPr>
            <a:spLocks noGrp="1"/>
          </p:cNvSpPr>
          <p:nvPr>
            <p:ph type="sldNum" sz="quarter" idx="5"/>
          </p:nvPr>
        </p:nvSpPr>
        <p:spPr/>
        <p:txBody>
          <a:bodyPr/>
          <a:lstStyle/>
          <a:p>
            <a:fld id="{FF8E2075-CA56-421E-B5CA-3A21695CDA2C}" type="slidenum">
              <a:rPr lang="en-GB" smtClean="0"/>
              <a:t>3</a:t>
            </a:fld>
            <a:endParaRPr lang="en-GB"/>
          </a:p>
        </p:txBody>
      </p:sp>
    </p:spTree>
    <p:extLst>
      <p:ext uri="{BB962C8B-B14F-4D97-AF65-F5344CB8AC3E}">
        <p14:creationId xmlns:p14="http://schemas.microsoft.com/office/powerpoint/2010/main" val="1625897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More specifically, my first goal is to introduce: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terminology which relates to the solar atmosphere. I want to make sure the reader knows what I mean when I say words like chromosphere, active region, quiet sun etc.</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FF8E2075-CA56-421E-B5CA-3A21695CDA2C}" type="slidenum">
              <a:rPr lang="en-GB" smtClean="0"/>
              <a:t>4</a:t>
            </a:fld>
            <a:endParaRPr lang="en-GB"/>
          </a:p>
        </p:txBody>
      </p:sp>
    </p:spTree>
    <p:extLst>
      <p:ext uri="{BB962C8B-B14F-4D97-AF65-F5344CB8AC3E}">
        <p14:creationId xmlns:p14="http://schemas.microsoft.com/office/powerpoint/2010/main" val="440584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80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My second aim is to introduce the coronal heating problem because later on in the thesis I go in to a lot more detail about a specific coronal heating mechanism, namely, phase mixing, so I thought it would be good here to have a brief overview of the coronal heating problem, so we’re ready to go into more detail in the third chapter.</a:t>
            </a:r>
          </a:p>
          <a:p>
            <a:pPr marL="342900" lvl="0" indent="-342900">
              <a:lnSpc>
                <a:spcPct val="107000"/>
              </a:lnSpc>
              <a:spcAft>
                <a:spcPts val="800"/>
              </a:spcAft>
              <a:buFont typeface="Symbol" panose="05050102010706020507" pitchFamily="18" charset="2"/>
              <a:buChar char=""/>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FF8E2075-CA56-421E-B5CA-3A21695CDA2C}" type="slidenum">
              <a:rPr lang="en-GB" smtClean="0"/>
              <a:t>5</a:t>
            </a:fld>
            <a:endParaRPr lang="en-GB"/>
          </a:p>
        </p:txBody>
      </p:sp>
    </p:spTree>
    <p:extLst>
      <p:ext uri="{BB962C8B-B14F-4D97-AF65-F5344CB8AC3E}">
        <p14:creationId xmlns:p14="http://schemas.microsoft.com/office/powerpoint/2010/main" val="2162959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80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My third goal is to introduce the MHD equations and some of the critical assumptions needed for the plasma to be modelled as collisional. I thought it was important to show when the length scales are too short for the plasma to be modelled as collisional because, in the later chapters, very short length scales form due to phase mixing.</a:t>
            </a:r>
          </a:p>
        </p:txBody>
      </p:sp>
      <p:sp>
        <p:nvSpPr>
          <p:cNvPr id="4" name="Slide Number Placeholder 3"/>
          <p:cNvSpPr>
            <a:spLocks noGrp="1"/>
          </p:cNvSpPr>
          <p:nvPr>
            <p:ph type="sldNum" sz="quarter" idx="5"/>
          </p:nvPr>
        </p:nvSpPr>
        <p:spPr/>
        <p:txBody>
          <a:bodyPr/>
          <a:lstStyle/>
          <a:p>
            <a:fld id="{FF8E2075-CA56-421E-B5CA-3A21695CDA2C}" type="slidenum">
              <a:rPr lang="en-GB" smtClean="0"/>
              <a:t>6</a:t>
            </a:fld>
            <a:endParaRPr lang="en-GB"/>
          </a:p>
        </p:txBody>
      </p:sp>
    </p:spTree>
    <p:extLst>
      <p:ext uri="{BB962C8B-B14F-4D97-AF65-F5344CB8AC3E}">
        <p14:creationId xmlns:p14="http://schemas.microsoft.com/office/powerpoint/2010/main" val="3219801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80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My fourth goal is go into quite a lot of detail describing the viscosity tensor, in probably more detail than most other theses would. I do this because, in chapter 3, I make strong claims about phase mixing as a coronal heating mechanism. I also propose the dissipation of fast waves as a possible heating mechanism in the appendix. My claims are heavily reliant on modelling the resistivity and viscosity correctly. So I thought it was worth spending a bit of extra time clearly defining how I model the viscosity.</a:t>
            </a:r>
          </a:p>
        </p:txBody>
      </p:sp>
      <p:sp>
        <p:nvSpPr>
          <p:cNvPr id="4" name="Slide Number Placeholder 3"/>
          <p:cNvSpPr>
            <a:spLocks noGrp="1"/>
          </p:cNvSpPr>
          <p:nvPr>
            <p:ph type="sldNum" sz="quarter" idx="5"/>
          </p:nvPr>
        </p:nvSpPr>
        <p:spPr/>
        <p:txBody>
          <a:bodyPr/>
          <a:lstStyle/>
          <a:p>
            <a:fld id="{FF8E2075-CA56-421E-B5CA-3A21695CDA2C}" type="slidenum">
              <a:rPr lang="en-GB" smtClean="0"/>
              <a:t>7</a:t>
            </a:fld>
            <a:endParaRPr lang="en-GB"/>
          </a:p>
        </p:txBody>
      </p:sp>
    </p:spTree>
    <p:extLst>
      <p:ext uri="{BB962C8B-B14F-4D97-AF65-F5344CB8AC3E}">
        <p14:creationId xmlns:p14="http://schemas.microsoft.com/office/powerpoint/2010/main" val="4114326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80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My fifth aim is to briefly introduce the thermodynamic terms in the MHD equations. This thesis mostly ignores the thermodynamics for simplicity, and I usually model the loops as isothermal. My goal here is to clarify that I don’t think modelling the loop as isothermal is necessarily a good approximation, but it makes the calculations significantly easier. I think the only other time I really mention the thermodynamics is in the discussion section of chapter 3.</a:t>
            </a:r>
          </a:p>
        </p:txBody>
      </p:sp>
      <p:sp>
        <p:nvSpPr>
          <p:cNvPr id="4" name="Slide Number Placeholder 3"/>
          <p:cNvSpPr>
            <a:spLocks noGrp="1"/>
          </p:cNvSpPr>
          <p:nvPr>
            <p:ph type="sldNum" sz="quarter" idx="5"/>
          </p:nvPr>
        </p:nvSpPr>
        <p:spPr/>
        <p:txBody>
          <a:bodyPr/>
          <a:lstStyle/>
          <a:p>
            <a:fld id="{FF8E2075-CA56-421E-B5CA-3A21695CDA2C}" type="slidenum">
              <a:rPr lang="en-GB" smtClean="0"/>
              <a:t>8</a:t>
            </a:fld>
            <a:endParaRPr lang="en-GB"/>
          </a:p>
        </p:txBody>
      </p:sp>
    </p:spTree>
    <p:extLst>
      <p:ext uri="{BB962C8B-B14F-4D97-AF65-F5344CB8AC3E}">
        <p14:creationId xmlns:p14="http://schemas.microsoft.com/office/powerpoint/2010/main" val="4009227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80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My sixth aim is to derive the dispersion relation for linear fast waves and Alfven waves in a uniform domain. My goal here is to introduce the terminology and point out some basic facts about linear fast waves and Alfven waves. I don’t talk much about slow waves as I model the plasma beta equal to zero throughout most of this thesis.</a:t>
            </a:r>
          </a:p>
        </p:txBody>
      </p:sp>
      <p:sp>
        <p:nvSpPr>
          <p:cNvPr id="4" name="Slide Number Placeholder 3"/>
          <p:cNvSpPr>
            <a:spLocks noGrp="1"/>
          </p:cNvSpPr>
          <p:nvPr>
            <p:ph type="sldNum" sz="quarter" idx="5"/>
          </p:nvPr>
        </p:nvSpPr>
        <p:spPr/>
        <p:txBody>
          <a:bodyPr/>
          <a:lstStyle/>
          <a:p>
            <a:fld id="{FF8E2075-CA56-421E-B5CA-3A21695CDA2C}" type="slidenum">
              <a:rPr lang="en-GB" smtClean="0"/>
              <a:t>9</a:t>
            </a:fld>
            <a:endParaRPr lang="en-GB"/>
          </a:p>
        </p:txBody>
      </p:sp>
    </p:spTree>
    <p:extLst>
      <p:ext uri="{BB962C8B-B14F-4D97-AF65-F5344CB8AC3E}">
        <p14:creationId xmlns:p14="http://schemas.microsoft.com/office/powerpoint/2010/main" val="3511214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30B39-245C-4550-9446-41B00A2183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26844EE-7AC3-4718-A327-FFBB872DBE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72BE20E-780A-4F31-92FE-45B58D2FAC0F}"/>
              </a:ext>
            </a:extLst>
          </p:cNvPr>
          <p:cNvSpPr>
            <a:spLocks noGrp="1"/>
          </p:cNvSpPr>
          <p:nvPr>
            <p:ph type="dt" sz="half" idx="10"/>
          </p:nvPr>
        </p:nvSpPr>
        <p:spPr/>
        <p:txBody>
          <a:bodyPr/>
          <a:lstStyle/>
          <a:p>
            <a:fld id="{91DA2ABD-56CF-4AF0-B768-68FBFFFF9BC8}" type="datetimeFigureOut">
              <a:rPr lang="en-GB" smtClean="0"/>
              <a:t>27/05/2021</a:t>
            </a:fld>
            <a:endParaRPr lang="en-GB"/>
          </a:p>
        </p:txBody>
      </p:sp>
      <p:sp>
        <p:nvSpPr>
          <p:cNvPr id="5" name="Footer Placeholder 4">
            <a:extLst>
              <a:ext uri="{FF2B5EF4-FFF2-40B4-BE49-F238E27FC236}">
                <a16:creationId xmlns:a16="http://schemas.microsoft.com/office/drawing/2014/main" id="{1BFD6F1A-B409-4BA2-8FB0-8A1591F334F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FADBD2-8831-45C0-97D4-3027299C0A26}"/>
              </a:ext>
            </a:extLst>
          </p:cNvPr>
          <p:cNvSpPr>
            <a:spLocks noGrp="1"/>
          </p:cNvSpPr>
          <p:nvPr>
            <p:ph type="sldNum" sz="quarter" idx="12"/>
          </p:nvPr>
        </p:nvSpPr>
        <p:spPr/>
        <p:txBody>
          <a:bodyPr/>
          <a:lstStyle/>
          <a:p>
            <a:fld id="{68BBF0FC-10BF-4244-B928-B20BBF9C2D6D}" type="slidenum">
              <a:rPr lang="en-GB" smtClean="0"/>
              <a:t>‹#›</a:t>
            </a:fld>
            <a:endParaRPr lang="en-GB"/>
          </a:p>
        </p:txBody>
      </p:sp>
    </p:spTree>
    <p:extLst>
      <p:ext uri="{BB962C8B-B14F-4D97-AF65-F5344CB8AC3E}">
        <p14:creationId xmlns:p14="http://schemas.microsoft.com/office/powerpoint/2010/main" val="795124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EA762-E4F3-4913-9D4A-CECFFD36DD5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C7EC920-2596-44C4-A4A3-37F0C4BC9C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768FB4-6E69-4A94-BEA7-44DAD939CAE5}"/>
              </a:ext>
            </a:extLst>
          </p:cNvPr>
          <p:cNvSpPr>
            <a:spLocks noGrp="1"/>
          </p:cNvSpPr>
          <p:nvPr>
            <p:ph type="dt" sz="half" idx="10"/>
          </p:nvPr>
        </p:nvSpPr>
        <p:spPr/>
        <p:txBody>
          <a:bodyPr/>
          <a:lstStyle/>
          <a:p>
            <a:fld id="{91DA2ABD-56CF-4AF0-B768-68FBFFFF9BC8}" type="datetimeFigureOut">
              <a:rPr lang="en-GB" smtClean="0"/>
              <a:t>27/05/2021</a:t>
            </a:fld>
            <a:endParaRPr lang="en-GB"/>
          </a:p>
        </p:txBody>
      </p:sp>
      <p:sp>
        <p:nvSpPr>
          <p:cNvPr id="5" name="Footer Placeholder 4">
            <a:extLst>
              <a:ext uri="{FF2B5EF4-FFF2-40B4-BE49-F238E27FC236}">
                <a16:creationId xmlns:a16="http://schemas.microsoft.com/office/drawing/2014/main" id="{45B1E767-B773-4E1D-B762-EF9A1E1C099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6E2B110-9942-4D2B-977E-CFA8081A104C}"/>
              </a:ext>
            </a:extLst>
          </p:cNvPr>
          <p:cNvSpPr>
            <a:spLocks noGrp="1"/>
          </p:cNvSpPr>
          <p:nvPr>
            <p:ph type="sldNum" sz="quarter" idx="12"/>
          </p:nvPr>
        </p:nvSpPr>
        <p:spPr/>
        <p:txBody>
          <a:bodyPr/>
          <a:lstStyle/>
          <a:p>
            <a:fld id="{68BBF0FC-10BF-4244-B928-B20BBF9C2D6D}" type="slidenum">
              <a:rPr lang="en-GB" smtClean="0"/>
              <a:t>‹#›</a:t>
            </a:fld>
            <a:endParaRPr lang="en-GB"/>
          </a:p>
        </p:txBody>
      </p:sp>
    </p:spTree>
    <p:extLst>
      <p:ext uri="{BB962C8B-B14F-4D97-AF65-F5344CB8AC3E}">
        <p14:creationId xmlns:p14="http://schemas.microsoft.com/office/powerpoint/2010/main" val="4288882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FA27D0-579B-4751-90F8-46C88D6C0A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9E7D99-D3B4-42F8-A0B4-B5DA0533E8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7FEA05-68F5-418B-860A-3085F71A1305}"/>
              </a:ext>
            </a:extLst>
          </p:cNvPr>
          <p:cNvSpPr>
            <a:spLocks noGrp="1"/>
          </p:cNvSpPr>
          <p:nvPr>
            <p:ph type="dt" sz="half" idx="10"/>
          </p:nvPr>
        </p:nvSpPr>
        <p:spPr/>
        <p:txBody>
          <a:bodyPr/>
          <a:lstStyle/>
          <a:p>
            <a:fld id="{91DA2ABD-56CF-4AF0-B768-68FBFFFF9BC8}" type="datetimeFigureOut">
              <a:rPr lang="en-GB" smtClean="0"/>
              <a:t>27/05/2021</a:t>
            </a:fld>
            <a:endParaRPr lang="en-GB"/>
          </a:p>
        </p:txBody>
      </p:sp>
      <p:sp>
        <p:nvSpPr>
          <p:cNvPr id="5" name="Footer Placeholder 4">
            <a:extLst>
              <a:ext uri="{FF2B5EF4-FFF2-40B4-BE49-F238E27FC236}">
                <a16:creationId xmlns:a16="http://schemas.microsoft.com/office/drawing/2014/main" id="{882BFD7C-F34B-4EB8-B2E3-4D5BA9E429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9FCEE8-9019-46A3-8416-E3F4348A6900}"/>
              </a:ext>
            </a:extLst>
          </p:cNvPr>
          <p:cNvSpPr>
            <a:spLocks noGrp="1"/>
          </p:cNvSpPr>
          <p:nvPr>
            <p:ph type="sldNum" sz="quarter" idx="12"/>
          </p:nvPr>
        </p:nvSpPr>
        <p:spPr/>
        <p:txBody>
          <a:bodyPr/>
          <a:lstStyle/>
          <a:p>
            <a:fld id="{68BBF0FC-10BF-4244-B928-B20BBF9C2D6D}" type="slidenum">
              <a:rPr lang="en-GB" smtClean="0"/>
              <a:t>‹#›</a:t>
            </a:fld>
            <a:endParaRPr lang="en-GB"/>
          </a:p>
        </p:txBody>
      </p:sp>
    </p:spTree>
    <p:extLst>
      <p:ext uri="{BB962C8B-B14F-4D97-AF65-F5344CB8AC3E}">
        <p14:creationId xmlns:p14="http://schemas.microsoft.com/office/powerpoint/2010/main" val="3840593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4504A-52EA-4CE4-9D77-3F39F77ABAF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30EE052-89F2-48A3-B747-377F8B9447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AB31CC9-4B91-463D-8B4C-3103A329E28B}"/>
              </a:ext>
            </a:extLst>
          </p:cNvPr>
          <p:cNvSpPr>
            <a:spLocks noGrp="1"/>
          </p:cNvSpPr>
          <p:nvPr>
            <p:ph type="dt" sz="half" idx="10"/>
          </p:nvPr>
        </p:nvSpPr>
        <p:spPr/>
        <p:txBody>
          <a:bodyPr/>
          <a:lstStyle/>
          <a:p>
            <a:fld id="{91DA2ABD-56CF-4AF0-B768-68FBFFFF9BC8}" type="datetimeFigureOut">
              <a:rPr lang="en-GB" smtClean="0"/>
              <a:t>27/05/2021</a:t>
            </a:fld>
            <a:endParaRPr lang="en-GB"/>
          </a:p>
        </p:txBody>
      </p:sp>
      <p:sp>
        <p:nvSpPr>
          <p:cNvPr id="5" name="Footer Placeholder 4">
            <a:extLst>
              <a:ext uri="{FF2B5EF4-FFF2-40B4-BE49-F238E27FC236}">
                <a16:creationId xmlns:a16="http://schemas.microsoft.com/office/drawing/2014/main" id="{ED19279D-C163-42E2-AA87-94F49D8999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5130F9-8A85-4502-926C-ED2129D699F9}"/>
              </a:ext>
            </a:extLst>
          </p:cNvPr>
          <p:cNvSpPr>
            <a:spLocks noGrp="1"/>
          </p:cNvSpPr>
          <p:nvPr>
            <p:ph type="sldNum" sz="quarter" idx="12"/>
          </p:nvPr>
        </p:nvSpPr>
        <p:spPr/>
        <p:txBody>
          <a:bodyPr/>
          <a:lstStyle/>
          <a:p>
            <a:fld id="{68BBF0FC-10BF-4244-B928-B20BBF9C2D6D}" type="slidenum">
              <a:rPr lang="en-GB" smtClean="0"/>
              <a:t>‹#›</a:t>
            </a:fld>
            <a:endParaRPr lang="en-GB"/>
          </a:p>
        </p:txBody>
      </p:sp>
    </p:spTree>
    <p:extLst>
      <p:ext uri="{BB962C8B-B14F-4D97-AF65-F5344CB8AC3E}">
        <p14:creationId xmlns:p14="http://schemas.microsoft.com/office/powerpoint/2010/main" val="131635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9CE95-272C-44EB-BFC6-415647B06C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C2E3B33-4C8E-4D82-833C-8BD077CE7B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0BB30F-0684-46C8-B941-D412DD96C3E6}"/>
              </a:ext>
            </a:extLst>
          </p:cNvPr>
          <p:cNvSpPr>
            <a:spLocks noGrp="1"/>
          </p:cNvSpPr>
          <p:nvPr>
            <p:ph type="dt" sz="half" idx="10"/>
          </p:nvPr>
        </p:nvSpPr>
        <p:spPr/>
        <p:txBody>
          <a:bodyPr/>
          <a:lstStyle/>
          <a:p>
            <a:fld id="{91DA2ABD-56CF-4AF0-B768-68FBFFFF9BC8}" type="datetimeFigureOut">
              <a:rPr lang="en-GB" smtClean="0"/>
              <a:t>27/05/2021</a:t>
            </a:fld>
            <a:endParaRPr lang="en-GB"/>
          </a:p>
        </p:txBody>
      </p:sp>
      <p:sp>
        <p:nvSpPr>
          <p:cNvPr id="5" name="Footer Placeholder 4">
            <a:extLst>
              <a:ext uri="{FF2B5EF4-FFF2-40B4-BE49-F238E27FC236}">
                <a16:creationId xmlns:a16="http://schemas.microsoft.com/office/drawing/2014/main" id="{6BB922A2-BDCF-4EAC-9679-4A38ACEC81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15E0A2-19DD-4F34-9240-30D675A015D1}"/>
              </a:ext>
            </a:extLst>
          </p:cNvPr>
          <p:cNvSpPr>
            <a:spLocks noGrp="1"/>
          </p:cNvSpPr>
          <p:nvPr>
            <p:ph type="sldNum" sz="quarter" idx="12"/>
          </p:nvPr>
        </p:nvSpPr>
        <p:spPr/>
        <p:txBody>
          <a:bodyPr/>
          <a:lstStyle/>
          <a:p>
            <a:fld id="{68BBF0FC-10BF-4244-B928-B20BBF9C2D6D}" type="slidenum">
              <a:rPr lang="en-GB" smtClean="0"/>
              <a:t>‹#›</a:t>
            </a:fld>
            <a:endParaRPr lang="en-GB"/>
          </a:p>
        </p:txBody>
      </p:sp>
    </p:spTree>
    <p:extLst>
      <p:ext uri="{BB962C8B-B14F-4D97-AF65-F5344CB8AC3E}">
        <p14:creationId xmlns:p14="http://schemas.microsoft.com/office/powerpoint/2010/main" val="3809007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F1C0D-7B33-4D19-A8C5-8B075B9C49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2C23F9-01B9-4552-9257-0BE9AECBAB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9DAA99B-50A6-47D0-85D8-3FE6AB2D29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E29B11F-CA2A-4152-8309-826B342DDA1E}"/>
              </a:ext>
            </a:extLst>
          </p:cNvPr>
          <p:cNvSpPr>
            <a:spLocks noGrp="1"/>
          </p:cNvSpPr>
          <p:nvPr>
            <p:ph type="dt" sz="half" idx="10"/>
          </p:nvPr>
        </p:nvSpPr>
        <p:spPr/>
        <p:txBody>
          <a:bodyPr/>
          <a:lstStyle/>
          <a:p>
            <a:fld id="{91DA2ABD-56CF-4AF0-B768-68FBFFFF9BC8}" type="datetimeFigureOut">
              <a:rPr lang="en-GB" smtClean="0"/>
              <a:t>27/05/2021</a:t>
            </a:fld>
            <a:endParaRPr lang="en-GB"/>
          </a:p>
        </p:txBody>
      </p:sp>
      <p:sp>
        <p:nvSpPr>
          <p:cNvPr id="6" name="Footer Placeholder 5">
            <a:extLst>
              <a:ext uri="{FF2B5EF4-FFF2-40B4-BE49-F238E27FC236}">
                <a16:creationId xmlns:a16="http://schemas.microsoft.com/office/drawing/2014/main" id="{F25F3C11-6E1E-4225-9C21-D299B4DDA06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5532857-A924-417A-A5FA-FAF54798D78B}"/>
              </a:ext>
            </a:extLst>
          </p:cNvPr>
          <p:cNvSpPr>
            <a:spLocks noGrp="1"/>
          </p:cNvSpPr>
          <p:nvPr>
            <p:ph type="sldNum" sz="quarter" idx="12"/>
          </p:nvPr>
        </p:nvSpPr>
        <p:spPr/>
        <p:txBody>
          <a:bodyPr/>
          <a:lstStyle/>
          <a:p>
            <a:fld id="{68BBF0FC-10BF-4244-B928-B20BBF9C2D6D}" type="slidenum">
              <a:rPr lang="en-GB" smtClean="0"/>
              <a:t>‹#›</a:t>
            </a:fld>
            <a:endParaRPr lang="en-GB"/>
          </a:p>
        </p:txBody>
      </p:sp>
    </p:spTree>
    <p:extLst>
      <p:ext uri="{BB962C8B-B14F-4D97-AF65-F5344CB8AC3E}">
        <p14:creationId xmlns:p14="http://schemas.microsoft.com/office/powerpoint/2010/main" val="2639314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44610-61DF-47FB-8FC7-507DEBFA2D4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495D1D1-CEA1-4C38-BA70-CDBDFA5678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2094EA-BA62-471C-BA40-EFED2F46C8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A6109FA-5B32-49C1-A3AC-B675E73C4B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B231A0-CE03-4246-8170-F3DF7E49C6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CD48501-E0CD-4CD8-B053-CDA813F4BE4B}"/>
              </a:ext>
            </a:extLst>
          </p:cNvPr>
          <p:cNvSpPr>
            <a:spLocks noGrp="1"/>
          </p:cNvSpPr>
          <p:nvPr>
            <p:ph type="dt" sz="half" idx="10"/>
          </p:nvPr>
        </p:nvSpPr>
        <p:spPr/>
        <p:txBody>
          <a:bodyPr/>
          <a:lstStyle/>
          <a:p>
            <a:fld id="{91DA2ABD-56CF-4AF0-B768-68FBFFFF9BC8}" type="datetimeFigureOut">
              <a:rPr lang="en-GB" smtClean="0"/>
              <a:t>27/05/2021</a:t>
            </a:fld>
            <a:endParaRPr lang="en-GB"/>
          </a:p>
        </p:txBody>
      </p:sp>
      <p:sp>
        <p:nvSpPr>
          <p:cNvPr id="8" name="Footer Placeholder 7">
            <a:extLst>
              <a:ext uri="{FF2B5EF4-FFF2-40B4-BE49-F238E27FC236}">
                <a16:creationId xmlns:a16="http://schemas.microsoft.com/office/drawing/2014/main" id="{CDB33C29-7765-47F5-BD39-5D47CCB000D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BAD0C86-66E8-44A0-A3DE-28F5F6FAF029}"/>
              </a:ext>
            </a:extLst>
          </p:cNvPr>
          <p:cNvSpPr>
            <a:spLocks noGrp="1"/>
          </p:cNvSpPr>
          <p:nvPr>
            <p:ph type="sldNum" sz="quarter" idx="12"/>
          </p:nvPr>
        </p:nvSpPr>
        <p:spPr/>
        <p:txBody>
          <a:bodyPr/>
          <a:lstStyle/>
          <a:p>
            <a:fld id="{68BBF0FC-10BF-4244-B928-B20BBF9C2D6D}" type="slidenum">
              <a:rPr lang="en-GB" smtClean="0"/>
              <a:t>‹#›</a:t>
            </a:fld>
            <a:endParaRPr lang="en-GB"/>
          </a:p>
        </p:txBody>
      </p:sp>
    </p:spTree>
    <p:extLst>
      <p:ext uri="{BB962C8B-B14F-4D97-AF65-F5344CB8AC3E}">
        <p14:creationId xmlns:p14="http://schemas.microsoft.com/office/powerpoint/2010/main" val="3415257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41844-D938-4EF9-BD12-D8AF8C415B6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C37E837-0E4C-4805-8723-BC7E9B762BF1}"/>
              </a:ext>
            </a:extLst>
          </p:cNvPr>
          <p:cNvSpPr>
            <a:spLocks noGrp="1"/>
          </p:cNvSpPr>
          <p:nvPr>
            <p:ph type="dt" sz="half" idx="10"/>
          </p:nvPr>
        </p:nvSpPr>
        <p:spPr/>
        <p:txBody>
          <a:bodyPr/>
          <a:lstStyle/>
          <a:p>
            <a:fld id="{91DA2ABD-56CF-4AF0-B768-68FBFFFF9BC8}" type="datetimeFigureOut">
              <a:rPr lang="en-GB" smtClean="0"/>
              <a:t>27/05/2021</a:t>
            </a:fld>
            <a:endParaRPr lang="en-GB"/>
          </a:p>
        </p:txBody>
      </p:sp>
      <p:sp>
        <p:nvSpPr>
          <p:cNvPr id="4" name="Footer Placeholder 3">
            <a:extLst>
              <a:ext uri="{FF2B5EF4-FFF2-40B4-BE49-F238E27FC236}">
                <a16:creationId xmlns:a16="http://schemas.microsoft.com/office/drawing/2014/main" id="{0190F493-E5B4-4413-9B4F-A078367ACB2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C6239D6-5BE7-4BA8-9D76-CC1ADD09ADD4}"/>
              </a:ext>
            </a:extLst>
          </p:cNvPr>
          <p:cNvSpPr>
            <a:spLocks noGrp="1"/>
          </p:cNvSpPr>
          <p:nvPr>
            <p:ph type="sldNum" sz="quarter" idx="12"/>
          </p:nvPr>
        </p:nvSpPr>
        <p:spPr/>
        <p:txBody>
          <a:bodyPr/>
          <a:lstStyle/>
          <a:p>
            <a:fld id="{68BBF0FC-10BF-4244-B928-B20BBF9C2D6D}" type="slidenum">
              <a:rPr lang="en-GB" smtClean="0"/>
              <a:t>‹#›</a:t>
            </a:fld>
            <a:endParaRPr lang="en-GB"/>
          </a:p>
        </p:txBody>
      </p:sp>
    </p:spTree>
    <p:extLst>
      <p:ext uri="{BB962C8B-B14F-4D97-AF65-F5344CB8AC3E}">
        <p14:creationId xmlns:p14="http://schemas.microsoft.com/office/powerpoint/2010/main" val="1478014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4006E7-97E1-42ED-B098-46E4598C3FD4}"/>
              </a:ext>
            </a:extLst>
          </p:cNvPr>
          <p:cNvSpPr>
            <a:spLocks noGrp="1"/>
          </p:cNvSpPr>
          <p:nvPr>
            <p:ph type="dt" sz="half" idx="10"/>
          </p:nvPr>
        </p:nvSpPr>
        <p:spPr/>
        <p:txBody>
          <a:bodyPr/>
          <a:lstStyle/>
          <a:p>
            <a:fld id="{91DA2ABD-56CF-4AF0-B768-68FBFFFF9BC8}" type="datetimeFigureOut">
              <a:rPr lang="en-GB" smtClean="0"/>
              <a:t>27/05/2021</a:t>
            </a:fld>
            <a:endParaRPr lang="en-GB"/>
          </a:p>
        </p:txBody>
      </p:sp>
      <p:sp>
        <p:nvSpPr>
          <p:cNvPr id="3" name="Footer Placeholder 2">
            <a:extLst>
              <a:ext uri="{FF2B5EF4-FFF2-40B4-BE49-F238E27FC236}">
                <a16:creationId xmlns:a16="http://schemas.microsoft.com/office/drawing/2014/main" id="{3EB5F75D-43BF-4E4C-809C-8488F136396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894FB07-8A26-4C43-95D8-F3CE9E796F62}"/>
              </a:ext>
            </a:extLst>
          </p:cNvPr>
          <p:cNvSpPr>
            <a:spLocks noGrp="1"/>
          </p:cNvSpPr>
          <p:nvPr>
            <p:ph type="sldNum" sz="quarter" idx="12"/>
          </p:nvPr>
        </p:nvSpPr>
        <p:spPr/>
        <p:txBody>
          <a:bodyPr/>
          <a:lstStyle/>
          <a:p>
            <a:fld id="{68BBF0FC-10BF-4244-B928-B20BBF9C2D6D}" type="slidenum">
              <a:rPr lang="en-GB" smtClean="0"/>
              <a:t>‹#›</a:t>
            </a:fld>
            <a:endParaRPr lang="en-GB"/>
          </a:p>
        </p:txBody>
      </p:sp>
    </p:spTree>
    <p:extLst>
      <p:ext uri="{BB962C8B-B14F-4D97-AF65-F5344CB8AC3E}">
        <p14:creationId xmlns:p14="http://schemas.microsoft.com/office/powerpoint/2010/main" val="3037874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9CDC0-FF02-4B91-93FA-72356E99A8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2E1F914-0EEB-430C-B8BE-20C40819D0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7040573-A634-4AC6-AFDB-F9D3174BB3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E48BCB-8015-4C64-A5F1-868E88F2A02D}"/>
              </a:ext>
            </a:extLst>
          </p:cNvPr>
          <p:cNvSpPr>
            <a:spLocks noGrp="1"/>
          </p:cNvSpPr>
          <p:nvPr>
            <p:ph type="dt" sz="half" idx="10"/>
          </p:nvPr>
        </p:nvSpPr>
        <p:spPr/>
        <p:txBody>
          <a:bodyPr/>
          <a:lstStyle/>
          <a:p>
            <a:fld id="{91DA2ABD-56CF-4AF0-B768-68FBFFFF9BC8}" type="datetimeFigureOut">
              <a:rPr lang="en-GB" smtClean="0"/>
              <a:t>27/05/2021</a:t>
            </a:fld>
            <a:endParaRPr lang="en-GB"/>
          </a:p>
        </p:txBody>
      </p:sp>
      <p:sp>
        <p:nvSpPr>
          <p:cNvPr id="6" name="Footer Placeholder 5">
            <a:extLst>
              <a:ext uri="{FF2B5EF4-FFF2-40B4-BE49-F238E27FC236}">
                <a16:creationId xmlns:a16="http://schemas.microsoft.com/office/drawing/2014/main" id="{2544C01E-DEC0-4BB2-B1D9-3B2E8E2F899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3164964-5E6E-41FF-A044-54E2E36EF79B}"/>
              </a:ext>
            </a:extLst>
          </p:cNvPr>
          <p:cNvSpPr>
            <a:spLocks noGrp="1"/>
          </p:cNvSpPr>
          <p:nvPr>
            <p:ph type="sldNum" sz="quarter" idx="12"/>
          </p:nvPr>
        </p:nvSpPr>
        <p:spPr/>
        <p:txBody>
          <a:bodyPr/>
          <a:lstStyle/>
          <a:p>
            <a:fld id="{68BBF0FC-10BF-4244-B928-B20BBF9C2D6D}" type="slidenum">
              <a:rPr lang="en-GB" smtClean="0"/>
              <a:t>‹#›</a:t>
            </a:fld>
            <a:endParaRPr lang="en-GB"/>
          </a:p>
        </p:txBody>
      </p:sp>
    </p:spTree>
    <p:extLst>
      <p:ext uri="{BB962C8B-B14F-4D97-AF65-F5344CB8AC3E}">
        <p14:creationId xmlns:p14="http://schemas.microsoft.com/office/powerpoint/2010/main" val="1562129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FEE8E-D9F7-43A8-AE11-09B884C7EE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04D7E64-6C2D-4955-A8A4-0269EAABE9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4350112-A9FB-49BC-A0E2-10B6BBB1BC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49E5CF-B156-47C7-B319-75B17747AFDD}"/>
              </a:ext>
            </a:extLst>
          </p:cNvPr>
          <p:cNvSpPr>
            <a:spLocks noGrp="1"/>
          </p:cNvSpPr>
          <p:nvPr>
            <p:ph type="dt" sz="half" idx="10"/>
          </p:nvPr>
        </p:nvSpPr>
        <p:spPr/>
        <p:txBody>
          <a:bodyPr/>
          <a:lstStyle/>
          <a:p>
            <a:fld id="{91DA2ABD-56CF-4AF0-B768-68FBFFFF9BC8}" type="datetimeFigureOut">
              <a:rPr lang="en-GB" smtClean="0"/>
              <a:t>27/05/2021</a:t>
            </a:fld>
            <a:endParaRPr lang="en-GB"/>
          </a:p>
        </p:txBody>
      </p:sp>
      <p:sp>
        <p:nvSpPr>
          <p:cNvPr id="6" name="Footer Placeholder 5">
            <a:extLst>
              <a:ext uri="{FF2B5EF4-FFF2-40B4-BE49-F238E27FC236}">
                <a16:creationId xmlns:a16="http://schemas.microsoft.com/office/drawing/2014/main" id="{41071A5D-4A21-4498-93D8-BFD8540560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2E10191-CAC7-4623-90C1-F78EC991C6D0}"/>
              </a:ext>
            </a:extLst>
          </p:cNvPr>
          <p:cNvSpPr>
            <a:spLocks noGrp="1"/>
          </p:cNvSpPr>
          <p:nvPr>
            <p:ph type="sldNum" sz="quarter" idx="12"/>
          </p:nvPr>
        </p:nvSpPr>
        <p:spPr/>
        <p:txBody>
          <a:bodyPr/>
          <a:lstStyle/>
          <a:p>
            <a:fld id="{68BBF0FC-10BF-4244-B928-B20BBF9C2D6D}" type="slidenum">
              <a:rPr lang="en-GB" smtClean="0"/>
              <a:t>‹#›</a:t>
            </a:fld>
            <a:endParaRPr lang="en-GB"/>
          </a:p>
        </p:txBody>
      </p:sp>
    </p:spTree>
    <p:extLst>
      <p:ext uri="{BB962C8B-B14F-4D97-AF65-F5344CB8AC3E}">
        <p14:creationId xmlns:p14="http://schemas.microsoft.com/office/powerpoint/2010/main" val="2642242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5C30BA-40B7-40D3-A6A7-41CC5BE116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19A9142-F8FD-45E8-9242-03E10CC176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B5AD1A0-BF0D-4164-BD88-5837B5144C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DA2ABD-56CF-4AF0-B768-68FBFFFF9BC8}" type="datetimeFigureOut">
              <a:rPr lang="en-GB" smtClean="0"/>
              <a:t>27/05/2021</a:t>
            </a:fld>
            <a:endParaRPr lang="en-GB"/>
          </a:p>
        </p:txBody>
      </p:sp>
      <p:sp>
        <p:nvSpPr>
          <p:cNvPr id="5" name="Footer Placeholder 4">
            <a:extLst>
              <a:ext uri="{FF2B5EF4-FFF2-40B4-BE49-F238E27FC236}">
                <a16:creationId xmlns:a16="http://schemas.microsoft.com/office/drawing/2014/main" id="{38A2661C-5878-4446-BE22-E1290809E2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8CE9A17-0574-4032-B6BB-1A13235EC5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BBF0FC-10BF-4244-B928-B20BBF9C2D6D}" type="slidenum">
              <a:rPr lang="en-GB" smtClean="0"/>
              <a:t>‹#›</a:t>
            </a:fld>
            <a:endParaRPr lang="en-GB"/>
          </a:p>
        </p:txBody>
      </p:sp>
    </p:spTree>
    <p:extLst>
      <p:ext uri="{BB962C8B-B14F-4D97-AF65-F5344CB8AC3E}">
        <p14:creationId xmlns:p14="http://schemas.microsoft.com/office/powerpoint/2010/main" val="3371063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picture containing silhouette, night sky&#10;&#10;Description automatically generated">
            <a:extLst>
              <a:ext uri="{FF2B5EF4-FFF2-40B4-BE49-F238E27FC236}">
                <a16:creationId xmlns:a16="http://schemas.microsoft.com/office/drawing/2014/main" id="{CCA83507-5C3B-405A-B404-ABB5610CFEE0}"/>
              </a:ext>
            </a:extLst>
          </p:cNvPr>
          <p:cNvPicPr>
            <a:picLocks noChangeAspect="1"/>
          </p:cNvPicPr>
          <p:nvPr/>
        </p:nvPicPr>
        <p:blipFill rotWithShape="1">
          <a:blip r:embed="rId3">
            <a:extLst>
              <a:ext uri="{28A0092B-C50C-407E-A947-70E740481C1C}">
                <a14:useLocalDpi xmlns:a14="http://schemas.microsoft.com/office/drawing/2010/main" val="0"/>
              </a:ext>
            </a:extLst>
          </a:blip>
          <a:srcRect l="14851" t="21701" r="13279" b="17659"/>
          <a:stretch/>
        </p:blipFill>
        <p:spPr>
          <a:xfrm>
            <a:off x="0" y="0"/>
            <a:ext cx="12192000" cy="6858001"/>
          </a:xfrm>
          <a:prstGeom prst="rect">
            <a:avLst/>
          </a:prstGeom>
        </p:spPr>
      </p:pic>
      <p:sp>
        <p:nvSpPr>
          <p:cNvPr id="2" name="Title 1">
            <a:extLst>
              <a:ext uri="{FF2B5EF4-FFF2-40B4-BE49-F238E27FC236}">
                <a16:creationId xmlns:a16="http://schemas.microsoft.com/office/drawing/2014/main" id="{4BB062C3-56AE-40FE-B544-7D6B12E4EF41}"/>
              </a:ext>
            </a:extLst>
          </p:cNvPr>
          <p:cNvSpPr>
            <a:spLocks noGrp="1"/>
          </p:cNvSpPr>
          <p:nvPr>
            <p:ph type="ctrTitle"/>
          </p:nvPr>
        </p:nvSpPr>
        <p:spPr/>
        <p:txBody>
          <a:bodyPr/>
          <a:lstStyle/>
          <a:p>
            <a:r>
              <a:rPr lang="en-GB" dirty="0">
                <a:solidFill>
                  <a:schemeClr val="bg1"/>
                </a:solidFill>
              </a:rPr>
              <a:t>Thesis overview</a:t>
            </a:r>
          </a:p>
        </p:txBody>
      </p:sp>
      <p:sp>
        <p:nvSpPr>
          <p:cNvPr id="3" name="Subtitle 2">
            <a:extLst>
              <a:ext uri="{FF2B5EF4-FFF2-40B4-BE49-F238E27FC236}">
                <a16:creationId xmlns:a16="http://schemas.microsoft.com/office/drawing/2014/main" id="{D5D1C1E0-2B52-47FC-846A-E6CA633F1308}"/>
              </a:ext>
            </a:extLst>
          </p:cNvPr>
          <p:cNvSpPr>
            <a:spLocks noGrp="1"/>
          </p:cNvSpPr>
          <p:nvPr>
            <p:ph type="subTitle" idx="1"/>
          </p:nvPr>
        </p:nvSpPr>
        <p:spPr/>
        <p:txBody>
          <a:bodyPr/>
          <a:lstStyle/>
          <a:p>
            <a:r>
              <a:rPr lang="en-GB" dirty="0">
                <a:solidFill>
                  <a:schemeClr val="bg1"/>
                </a:solidFill>
              </a:rPr>
              <a:t>Alex Prokopyszyn</a:t>
            </a:r>
          </a:p>
        </p:txBody>
      </p:sp>
    </p:spTree>
    <p:extLst>
      <p:ext uri="{BB962C8B-B14F-4D97-AF65-F5344CB8AC3E}">
        <p14:creationId xmlns:p14="http://schemas.microsoft.com/office/powerpoint/2010/main" val="125227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5E3E0-8EBD-4564-B630-D1CF75EAC87C}"/>
              </a:ext>
            </a:extLst>
          </p:cNvPr>
          <p:cNvSpPr>
            <a:spLocks noGrp="1"/>
          </p:cNvSpPr>
          <p:nvPr>
            <p:ph type="title"/>
          </p:nvPr>
        </p:nvSpPr>
        <p:spPr/>
        <p:txBody>
          <a:bodyPr/>
          <a:lstStyle/>
          <a:p>
            <a:r>
              <a:rPr lang="en-GB" dirty="0"/>
              <a:t>Chap 1: Introduction</a:t>
            </a:r>
          </a:p>
        </p:txBody>
      </p:sp>
      <p:sp>
        <p:nvSpPr>
          <p:cNvPr id="3" name="Content Placeholder 2">
            <a:extLst>
              <a:ext uri="{FF2B5EF4-FFF2-40B4-BE49-F238E27FC236}">
                <a16:creationId xmlns:a16="http://schemas.microsoft.com/office/drawing/2014/main" id="{725FBE63-D3AA-497B-A29F-A620B698E78F}"/>
              </a:ext>
            </a:extLst>
          </p:cNvPr>
          <p:cNvSpPr>
            <a:spLocks noGrp="1"/>
          </p:cNvSpPr>
          <p:nvPr>
            <p:ph sz="half" idx="1"/>
          </p:nvPr>
        </p:nvSpPr>
        <p:spPr/>
        <p:txBody>
          <a:bodyPr/>
          <a:lstStyle/>
          <a:p>
            <a:r>
              <a:rPr lang="en-GB" dirty="0"/>
              <a:t>Solar atmosphere</a:t>
            </a:r>
          </a:p>
          <a:p>
            <a:r>
              <a:rPr lang="en-GB" dirty="0"/>
              <a:t>Coronal heating problem</a:t>
            </a:r>
          </a:p>
          <a:p>
            <a:r>
              <a:rPr lang="en-GB" dirty="0"/>
              <a:t>MHD equations &amp; assumptions</a:t>
            </a:r>
          </a:p>
          <a:p>
            <a:r>
              <a:rPr lang="en-GB" dirty="0"/>
              <a:t>Viscosity tensor</a:t>
            </a:r>
          </a:p>
          <a:p>
            <a:r>
              <a:rPr lang="en-GB" dirty="0"/>
              <a:t>Thermodynamics</a:t>
            </a:r>
          </a:p>
          <a:p>
            <a:r>
              <a:rPr lang="en-GB" dirty="0"/>
              <a:t>Dispersion relation</a:t>
            </a:r>
          </a:p>
          <a:p>
            <a:r>
              <a:rPr lang="en-GB" dirty="0"/>
              <a:t>Power spectrum</a:t>
            </a:r>
          </a:p>
          <a:p>
            <a:endParaRPr lang="en-GB" dirty="0"/>
          </a:p>
        </p:txBody>
      </p:sp>
      <p:pic>
        <p:nvPicPr>
          <p:cNvPr id="10" name="Content Placeholder 9">
            <a:extLst>
              <a:ext uri="{FF2B5EF4-FFF2-40B4-BE49-F238E27FC236}">
                <a16:creationId xmlns:a16="http://schemas.microsoft.com/office/drawing/2014/main" id="{F7EA1700-E955-4CB6-ACE0-62F84355A878}"/>
              </a:ext>
            </a:extLst>
          </p:cNvPr>
          <p:cNvPicPr>
            <a:picLocks noGrp="1" noChangeAspect="1"/>
          </p:cNvPicPr>
          <p:nvPr>
            <p:ph sz="half" idx="2"/>
          </p:nvPr>
        </p:nvPicPr>
        <p:blipFill>
          <a:blip r:embed="rId3"/>
          <a:stretch>
            <a:fillRect/>
          </a:stretch>
        </p:blipFill>
        <p:spPr>
          <a:xfrm>
            <a:off x="6172200" y="2685155"/>
            <a:ext cx="5181600" cy="2632278"/>
          </a:xfrm>
        </p:spPr>
      </p:pic>
    </p:spTree>
    <p:extLst>
      <p:ext uri="{BB962C8B-B14F-4D97-AF65-F5344CB8AC3E}">
        <p14:creationId xmlns:p14="http://schemas.microsoft.com/office/powerpoint/2010/main" val="3241678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BBC8-E280-4EE5-9F44-E58EE219BC5F}"/>
              </a:ext>
            </a:extLst>
          </p:cNvPr>
          <p:cNvSpPr>
            <a:spLocks noGrp="1"/>
          </p:cNvSpPr>
          <p:nvPr>
            <p:ph type="title"/>
          </p:nvPr>
        </p:nvSpPr>
        <p:spPr/>
        <p:txBody>
          <a:bodyPr/>
          <a:lstStyle/>
          <a:p>
            <a:r>
              <a:rPr lang="en-GB" dirty="0"/>
              <a:t>Chap 2: Ideal footpoint driven Alfvén waves</a:t>
            </a:r>
          </a:p>
        </p:txBody>
      </p:sp>
      <p:sp>
        <p:nvSpPr>
          <p:cNvPr id="3" name="Content Placeholder 2">
            <a:extLst>
              <a:ext uri="{FF2B5EF4-FFF2-40B4-BE49-F238E27FC236}">
                <a16:creationId xmlns:a16="http://schemas.microsoft.com/office/drawing/2014/main" id="{290A54F2-D1EC-4AA5-BCD5-DFD1C01565C2}"/>
              </a:ext>
            </a:extLst>
          </p:cNvPr>
          <p:cNvSpPr>
            <a:spLocks noGrp="1"/>
          </p:cNvSpPr>
          <p:nvPr>
            <p:ph sz="half" idx="1"/>
          </p:nvPr>
        </p:nvSpPr>
        <p:spPr/>
        <p:txBody>
          <a:bodyPr/>
          <a:lstStyle/>
          <a:p>
            <a:endParaRPr lang="en-GB" dirty="0"/>
          </a:p>
        </p:txBody>
      </p:sp>
      <p:sp>
        <p:nvSpPr>
          <p:cNvPr id="6" name="Content Placeholder 5">
            <a:extLst>
              <a:ext uri="{FF2B5EF4-FFF2-40B4-BE49-F238E27FC236}">
                <a16:creationId xmlns:a16="http://schemas.microsoft.com/office/drawing/2014/main" id="{57F88DE5-F917-4F3C-85EF-6155FC9E344C}"/>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3687177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BBC8-E280-4EE5-9F44-E58EE219BC5F}"/>
              </a:ext>
            </a:extLst>
          </p:cNvPr>
          <p:cNvSpPr>
            <a:spLocks noGrp="1"/>
          </p:cNvSpPr>
          <p:nvPr>
            <p:ph type="title"/>
          </p:nvPr>
        </p:nvSpPr>
        <p:spPr/>
        <p:txBody>
          <a:bodyPr/>
          <a:lstStyle/>
          <a:p>
            <a:r>
              <a:rPr lang="en-GB" dirty="0"/>
              <a:t>Chap 2: Ideal footpoint driven Alfvén waves</a:t>
            </a:r>
          </a:p>
        </p:txBody>
      </p:sp>
      <p:sp>
        <p:nvSpPr>
          <p:cNvPr id="3" name="Content Placeholder 2">
            <a:extLst>
              <a:ext uri="{FF2B5EF4-FFF2-40B4-BE49-F238E27FC236}">
                <a16:creationId xmlns:a16="http://schemas.microsoft.com/office/drawing/2014/main" id="{290A54F2-D1EC-4AA5-BCD5-DFD1C01565C2}"/>
              </a:ext>
            </a:extLst>
          </p:cNvPr>
          <p:cNvSpPr>
            <a:spLocks noGrp="1"/>
          </p:cNvSpPr>
          <p:nvPr>
            <p:ph sz="half" idx="1"/>
          </p:nvPr>
        </p:nvSpPr>
        <p:spPr/>
        <p:txBody>
          <a:bodyPr/>
          <a:lstStyle/>
          <a:p>
            <a:r>
              <a:rPr lang="en-GB" dirty="0"/>
              <a:t>Closed loop: general solution</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999675E-1DD0-4BDB-97E5-B816D12F7A03}"/>
                  </a:ext>
                </a:extLst>
              </p:cNvPr>
              <p:cNvSpPr>
                <a:spLocks noGrp="1"/>
              </p:cNvSpPr>
              <p:nvPr>
                <p:ph sz="half" idx="2"/>
              </p:nvPr>
            </p:nvSpPr>
            <p:spPr/>
            <p:txBody>
              <a:bodyPr anchor="ctr">
                <a:normAutofit/>
              </a:bodyPr>
              <a:lstStyle/>
              <a:p>
                <a:pPr marL="0" indent="0" algn="ctr">
                  <a:buNone/>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𝑢</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𝑧</m:t>
                          </m:r>
                          <m:r>
                            <a:rPr lang="en-GB" sz="2400" b="0" i="1" smtClean="0">
                              <a:latin typeface="Cambria Math" panose="02040503050406030204" pitchFamily="18" charset="0"/>
                            </a:rPr>
                            <m:t>,</m:t>
                          </m:r>
                          <m:r>
                            <a:rPr lang="en-GB" sz="2400" b="0" i="1" smtClean="0">
                              <a:latin typeface="Cambria Math" panose="02040503050406030204" pitchFamily="18" charset="0"/>
                            </a:rPr>
                            <m:t>𝑡</m:t>
                          </m:r>
                        </m:e>
                      </m:d>
                      <m:r>
                        <a:rPr lang="en-GB" sz="2400" b="0" i="1" smtClean="0">
                          <a:latin typeface="Cambria Math" panose="02040503050406030204" pitchFamily="18" charset="0"/>
                        </a:rPr>
                        <m:t>=</m:t>
                      </m:r>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𝑘</m:t>
                          </m:r>
                          <m:r>
                            <a:rPr lang="en-GB" sz="2400" b="0" i="1" smtClean="0">
                              <a:latin typeface="Cambria Math" panose="02040503050406030204" pitchFamily="18" charset="0"/>
                            </a:rPr>
                            <m:t>=0</m:t>
                          </m:r>
                        </m:sub>
                        <m:sup>
                          <m:r>
                            <a:rPr lang="en-GB" sz="2400" b="0" i="1" smtClean="0">
                              <a:latin typeface="Cambria Math" panose="02040503050406030204" pitchFamily="18" charset="0"/>
                            </a:rPr>
                            <m:t>𝑚</m:t>
                          </m:r>
                        </m:sup>
                        <m:e>
                          <m:sSup>
                            <m:sSupPr>
                              <m:ctrlPr>
                                <a:rPr lang="en-GB" sz="2400" b="0" i="1" smtClean="0">
                                  <a:latin typeface="Cambria Math" panose="02040503050406030204" pitchFamily="18" charset="0"/>
                                </a:rPr>
                              </m:ctrlPr>
                            </m:sSupPr>
                            <m:e>
                              <m:d>
                                <m:dPr>
                                  <m:ctrlPr>
                                    <a:rPr lang="en-GB" sz="2400" b="0" i="1" smtClean="0">
                                      <a:latin typeface="Cambria Math" panose="02040503050406030204" pitchFamily="18" charset="0"/>
                                    </a:rPr>
                                  </m:ctrlPr>
                                </m:dPr>
                                <m:e>
                                  <m:r>
                                    <a:rPr lang="en-GB" sz="2400" b="0" i="1" smtClean="0">
                                      <a:latin typeface="Cambria Math" panose="02040503050406030204" pitchFamily="18" charset="0"/>
                                    </a:rPr>
                                    <m:t>−1</m:t>
                                  </m:r>
                                </m:e>
                              </m:d>
                            </m:e>
                            <m:sup>
                              <m:r>
                                <a:rPr lang="en-GB" sz="2400" b="0" i="1" smtClean="0">
                                  <a:latin typeface="Cambria Math" panose="02040503050406030204" pitchFamily="18" charset="0"/>
                                </a:rPr>
                                <m:t>𝑘</m:t>
                              </m:r>
                            </m:sup>
                          </m:sSup>
                          <m:r>
                            <a:rPr lang="en-GB" sz="2400" b="0" i="1" smtClean="0">
                              <a:latin typeface="Cambria Math" panose="02040503050406030204" pitchFamily="18" charset="0"/>
                            </a:rPr>
                            <m:t>𝐻</m:t>
                          </m:r>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𝜃</m:t>
                                  </m:r>
                                </m:e>
                                <m:sub>
                                  <m:r>
                                    <a:rPr lang="en-GB" sz="2400" b="0" i="1" smtClean="0">
                                      <a:latin typeface="Cambria Math" panose="02040503050406030204" pitchFamily="18" charset="0"/>
                                    </a:rPr>
                                    <m:t>𝑘</m:t>
                                  </m:r>
                                </m:sub>
                              </m:sSub>
                            </m:e>
                          </m:d>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𝑓</m:t>
                              </m:r>
                            </m:e>
                            <m:sub>
                              <m:r>
                                <a:rPr lang="en-GB" sz="2400" b="0" i="1" smtClean="0">
                                  <a:latin typeface="Cambria Math" panose="02040503050406030204" pitchFamily="18" charset="0"/>
                                </a:rPr>
                                <m:t>𝑑𝑟𝑖𝑣</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𝜃</m:t>
                              </m:r>
                            </m:e>
                            <m:sub>
                              <m:r>
                                <a:rPr lang="en-GB" sz="2400" b="0" i="1" smtClean="0">
                                  <a:latin typeface="Cambria Math" panose="02040503050406030204" pitchFamily="18" charset="0"/>
                                </a:rPr>
                                <m:t>𝑘</m:t>
                              </m:r>
                            </m:sub>
                          </m:sSub>
                          <m:r>
                            <a:rPr lang="en-GB" sz="2400" b="0" i="1" smtClean="0">
                              <a:latin typeface="Cambria Math" panose="02040503050406030204" pitchFamily="18" charset="0"/>
                            </a:rPr>
                            <m:t>)</m:t>
                          </m:r>
                        </m:e>
                      </m:nary>
                    </m:oMath>
                  </m:oMathPara>
                </a14:m>
                <a:endParaRPr lang="en-GB" sz="2400" b="0" dirty="0"/>
              </a:p>
              <a:p>
                <a:pPr marL="0" indent="0" algn="ctr">
                  <a:buNone/>
                </a:pPr>
                <a:endParaRPr lang="en-GB" sz="2400" b="0" dirty="0"/>
              </a:p>
              <a:p>
                <a:pPr marL="0" indent="0" algn="ctr">
                  <a:buNone/>
                </a:pPr>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𝜃</m:t>
                          </m:r>
                        </m:e>
                        <m:sub>
                          <m:r>
                            <a:rPr lang="en-GB" sz="2400" b="0" i="1" smtClean="0">
                              <a:latin typeface="Cambria Math" panose="02040503050406030204" pitchFamily="18" charset="0"/>
                            </a:rPr>
                            <m:t>𝑘</m:t>
                          </m:r>
                        </m:sub>
                      </m:sSub>
                      <m:r>
                        <a:rPr lang="en-GB" sz="2400" b="0" i="1" smtClean="0">
                          <a:latin typeface="Cambria Math" panose="02040503050406030204" pitchFamily="18" charset="0"/>
                        </a:rPr>
                        <m:t>=</m:t>
                      </m:r>
                      <m:r>
                        <a:rPr lang="en-GB" sz="2400" b="0" i="1" smtClean="0">
                          <a:latin typeface="Cambria Math" panose="02040503050406030204" pitchFamily="18" charset="0"/>
                        </a:rPr>
                        <m:t>𝑡</m:t>
                      </m:r>
                      <m:r>
                        <a:rPr lang="en-GB" sz="2400" b="0" i="1" smtClean="0">
                          <a:latin typeface="Cambria Math" panose="02040503050406030204" pitchFamily="18" charset="0"/>
                        </a:rPr>
                        <m:t> −</m:t>
                      </m:r>
                      <m:sSup>
                        <m:sSupPr>
                          <m:ctrlPr>
                            <a:rPr lang="en-GB" sz="2400" b="0" i="1" smtClean="0">
                              <a:latin typeface="Cambria Math" panose="02040503050406030204" pitchFamily="18" charset="0"/>
                            </a:rPr>
                          </m:ctrlPr>
                        </m:sSupPr>
                        <m:e>
                          <m:d>
                            <m:dPr>
                              <m:ctrlPr>
                                <a:rPr lang="en-GB" sz="2400" b="0" i="1" smtClean="0">
                                  <a:latin typeface="Cambria Math" panose="02040503050406030204" pitchFamily="18" charset="0"/>
                                </a:rPr>
                              </m:ctrlPr>
                            </m:dPr>
                            <m:e>
                              <m:r>
                                <a:rPr lang="en-GB" sz="2400" b="0" i="1" smtClean="0">
                                  <a:latin typeface="Cambria Math" panose="02040503050406030204" pitchFamily="18" charset="0"/>
                                </a:rPr>
                                <m:t>−1</m:t>
                              </m:r>
                            </m:e>
                          </m:d>
                        </m:e>
                        <m:sup>
                          <m:r>
                            <a:rPr lang="en-GB" sz="2400" b="0" i="1" smtClean="0">
                              <a:latin typeface="Cambria Math" panose="02040503050406030204" pitchFamily="18" charset="0"/>
                            </a:rPr>
                            <m:t>𝑘</m:t>
                          </m:r>
                        </m:sup>
                      </m:sSup>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𝑧</m:t>
                          </m:r>
                        </m:num>
                        <m:den>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𝑣</m:t>
                              </m:r>
                            </m:e>
                            <m:sub>
                              <m:r>
                                <a:rPr lang="en-GB" sz="2400" b="0" i="1" smtClean="0">
                                  <a:latin typeface="Cambria Math" panose="02040503050406030204" pitchFamily="18" charset="0"/>
                                </a:rPr>
                                <m:t>𝐴</m:t>
                              </m:r>
                              <m:r>
                                <a:rPr lang="en-GB" sz="2400" b="0" i="1" smtClean="0">
                                  <a:latin typeface="Cambria Math" panose="02040503050406030204" pitchFamily="18" charset="0"/>
                                </a:rPr>
                                <m:t>0</m:t>
                              </m:r>
                            </m:sub>
                          </m:sSub>
                        </m:den>
                      </m:f>
                      <m:r>
                        <a:rPr lang="en-GB" sz="2400" b="0" i="1" smtClean="0">
                          <a:latin typeface="Cambria Math" panose="02040503050406030204" pitchFamily="18" charset="0"/>
                        </a:rPr>
                        <m:t> −</m:t>
                      </m:r>
                      <m:f>
                        <m:fPr>
                          <m:ctrlPr>
                            <a:rPr lang="en-GB" sz="2400" b="0" i="1" smtClean="0">
                              <a:latin typeface="Cambria Math" panose="02040503050406030204" pitchFamily="18" charset="0"/>
                            </a:rPr>
                          </m:ctrlPr>
                        </m:fPr>
                        <m:num>
                          <m:d>
                            <m:dPr>
                              <m:ctrlPr>
                                <a:rPr lang="en-GB" sz="2400" b="0" i="1" smtClean="0">
                                  <a:latin typeface="Cambria Math" panose="02040503050406030204" pitchFamily="18" charset="0"/>
                                </a:rPr>
                              </m:ctrlPr>
                            </m:dPr>
                            <m:e>
                              <m:r>
                                <a:rPr lang="en-GB" sz="2400" b="0" i="1" smtClean="0">
                                  <a:latin typeface="Cambria Math" panose="02040503050406030204" pitchFamily="18" charset="0"/>
                                </a:rPr>
                                <m:t>2</m:t>
                              </m:r>
                              <m:r>
                                <a:rPr lang="en-GB" sz="2400" b="0" i="1" smtClean="0">
                                  <a:latin typeface="Cambria Math" panose="02040503050406030204" pitchFamily="18" charset="0"/>
                                </a:rPr>
                                <m:t>𝑘</m:t>
                              </m:r>
                              <m:r>
                                <a:rPr lang="en-GB" sz="2400" b="0" i="1" smtClean="0">
                                  <a:latin typeface="Cambria Math" panose="02040503050406030204" pitchFamily="18" charset="0"/>
                                </a:rPr>
                                <m:t>+1</m:t>
                              </m:r>
                            </m:e>
                          </m:d>
                          <m:r>
                            <a:rPr lang="en-GB" sz="2400" b="0" i="1" smtClean="0">
                              <a:latin typeface="Cambria Math" panose="02040503050406030204" pitchFamily="18" charset="0"/>
                            </a:rPr>
                            <m:t>𝑙</m:t>
                          </m:r>
                        </m:num>
                        <m:den>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𝑣</m:t>
                              </m:r>
                            </m:e>
                            <m:sub>
                              <m:r>
                                <a:rPr lang="en-GB" sz="2400" b="0" i="1" smtClean="0">
                                  <a:latin typeface="Cambria Math" panose="02040503050406030204" pitchFamily="18" charset="0"/>
                                </a:rPr>
                                <m:t>𝐴</m:t>
                              </m:r>
                              <m:r>
                                <a:rPr lang="en-GB" sz="2400" b="0" i="1" smtClean="0">
                                  <a:latin typeface="Cambria Math" panose="02040503050406030204" pitchFamily="18" charset="0"/>
                                </a:rPr>
                                <m:t>0</m:t>
                              </m:r>
                            </m:sub>
                          </m:sSub>
                        </m:den>
                      </m:f>
                      <m:r>
                        <a:rPr lang="en-GB" sz="2400" b="0" i="1" smtClean="0">
                          <a:latin typeface="Cambria Math" panose="02040503050406030204" pitchFamily="18" charset="0"/>
                        </a:rPr>
                        <m:t> </m:t>
                      </m:r>
                    </m:oMath>
                  </m:oMathPara>
                </a14:m>
                <a:endParaRPr lang="en-GB" sz="2400" b="0" dirty="0"/>
              </a:p>
              <a:p>
                <a:pPr marL="0" indent="0" algn="ctr">
                  <a:buNone/>
                </a:pPr>
                <a:endParaRPr lang="en-GB" sz="2400" b="0" dirty="0"/>
              </a:p>
              <a:p>
                <a:pPr marL="0" indent="0" algn="ctr">
                  <a:buNone/>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𝑚</m:t>
                      </m:r>
                      <m:r>
                        <a:rPr lang="en-GB" sz="2400" b="0" i="1" smtClean="0">
                          <a:latin typeface="Cambria Math" panose="02040503050406030204" pitchFamily="18" charset="0"/>
                        </a:rPr>
                        <m:t>=</m:t>
                      </m:r>
                      <m:d>
                        <m:dPr>
                          <m:begChr m:val="⌊"/>
                          <m:endChr m:val="⌋"/>
                          <m:ctrlPr>
                            <a:rPr lang="en-GB" sz="2400" b="0" i="1" smtClean="0">
                              <a:latin typeface="Cambria Math" panose="02040503050406030204" pitchFamily="18" charset="0"/>
                            </a:rPr>
                          </m:ctrlPr>
                        </m:dPr>
                        <m:e>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𝑡</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𝑣</m:t>
                                  </m:r>
                                </m:e>
                                <m:sub>
                                  <m:r>
                                    <a:rPr lang="en-GB" sz="2400" b="0" i="1" smtClean="0">
                                      <a:latin typeface="Cambria Math" panose="02040503050406030204" pitchFamily="18" charset="0"/>
                                    </a:rPr>
                                    <m:t>𝐴</m:t>
                                  </m:r>
                                  <m:r>
                                    <a:rPr lang="en-GB" sz="2400" b="0" i="1" smtClean="0">
                                      <a:latin typeface="Cambria Math" panose="02040503050406030204" pitchFamily="18" charset="0"/>
                                    </a:rPr>
                                    <m:t>0</m:t>
                                  </m:r>
                                </m:sub>
                              </m:sSub>
                            </m:num>
                            <m:den>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𝐿</m:t>
                                  </m:r>
                                </m:e>
                                <m:sub>
                                  <m:r>
                                    <a:rPr lang="en-GB" sz="2400" b="0" i="1" smtClean="0">
                                      <a:latin typeface="Cambria Math" panose="02040503050406030204" pitchFamily="18" charset="0"/>
                                    </a:rPr>
                                    <m:t>𝑧</m:t>
                                  </m:r>
                                </m:sub>
                              </m:sSub>
                            </m:den>
                          </m:f>
                        </m:e>
                      </m:d>
                    </m:oMath>
                  </m:oMathPara>
                </a14:m>
                <a:endParaRPr lang="en-GB" sz="2400" b="0" dirty="0"/>
              </a:p>
              <a:p>
                <a:pPr marL="0" indent="0" algn="ctr">
                  <a:buNone/>
                </a:pPr>
                <a:endParaRPr lang="en-GB" sz="2400" dirty="0"/>
              </a:p>
            </p:txBody>
          </p:sp>
        </mc:Choice>
        <mc:Fallback xmlns="">
          <p:sp>
            <p:nvSpPr>
              <p:cNvPr id="4" name="Content Placeholder 3">
                <a:extLst>
                  <a:ext uri="{FF2B5EF4-FFF2-40B4-BE49-F238E27FC236}">
                    <a16:creationId xmlns:a16="http://schemas.microsoft.com/office/drawing/2014/main" id="{1999675E-1DD0-4BDB-97E5-B816D12F7A03}"/>
                  </a:ext>
                </a:extLst>
              </p:cNvPr>
              <p:cNvSpPr>
                <a:spLocks noGrp="1" noRot="1" noChangeAspect="1" noMove="1" noResize="1" noEditPoints="1" noAdjustHandles="1" noChangeArrowheads="1" noChangeShapeType="1" noTextEdit="1"/>
              </p:cNvSpPr>
              <p:nvPr>
                <p:ph sz="half" idx="2"/>
              </p:nvPr>
            </p:nvSpPr>
            <p:spPr>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808405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BBC8-E280-4EE5-9F44-E58EE219BC5F}"/>
              </a:ext>
            </a:extLst>
          </p:cNvPr>
          <p:cNvSpPr>
            <a:spLocks noGrp="1"/>
          </p:cNvSpPr>
          <p:nvPr>
            <p:ph type="title"/>
          </p:nvPr>
        </p:nvSpPr>
        <p:spPr/>
        <p:txBody>
          <a:bodyPr/>
          <a:lstStyle/>
          <a:p>
            <a:r>
              <a:rPr lang="en-GB" dirty="0"/>
              <a:t>Chap 2: Ideal footpoint driven Alfvén waves</a:t>
            </a:r>
          </a:p>
        </p:txBody>
      </p:sp>
      <p:sp>
        <p:nvSpPr>
          <p:cNvPr id="3" name="Content Placeholder 2">
            <a:extLst>
              <a:ext uri="{FF2B5EF4-FFF2-40B4-BE49-F238E27FC236}">
                <a16:creationId xmlns:a16="http://schemas.microsoft.com/office/drawing/2014/main" id="{290A54F2-D1EC-4AA5-BCD5-DFD1C01565C2}"/>
              </a:ext>
            </a:extLst>
          </p:cNvPr>
          <p:cNvSpPr>
            <a:spLocks noGrp="1"/>
          </p:cNvSpPr>
          <p:nvPr>
            <p:ph sz="half" idx="1"/>
          </p:nvPr>
        </p:nvSpPr>
        <p:spPr/>
        <p:txBody>
          <a:bodyPr/>
          <a:lstStyle/>
          <a:p>
            <a:r>
              <a:rPr lang="en-GB" dirty="0"/>
              <a:t>Closed loop: general solution</a:t>
            </a:r>
          </a:p>
          <a:p>
            <a:r>
              <a:rPr lang="en-GB" dirty="0"/>
              <a:t>Closed loop: sinusoidal solution</a:t>
            </a:r>
          </a:p>
          <a:p>
            <a:endParaRPr lang="en-GB" dirty="0"/>
          </a:p>
        </p:txBody>
      </p:sp>
      <p:pic>
        <p:nvPicPr>
          <p:cNvPr id="8" name="Content Placeholder 7" descr="Graphical user interface, chart, diagram, histogram&#10;&#10;Description automatically generated">
            <a:extLst>
              <a:ext uri="{FF2B5EF4-FFF2-40B4-BE49-F238E27FC236}">
                <a16:creationId xmlns:a16="http://schemas.microsoft.com/office/drawing/2014/main" id="{013CA210-BCEB-47C5-ADAA-7DC29923DC1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263639" y="1825625"/>
            <a:ext cx="2998722" cy="4351338"/>
          </a:xfrm>
        </p:spPr>
      </p:pic>
      <p:pic>
        <p:nvPicPr>
          <p:cNvPr id="13" name="Content Placeholder 24" descr="Chart&#10;&#10;Description automatically generated">
            <a:extLst>
              <a:ext uri="{FF2B5EF4-FFF2-40B4-BE49-F238E27FC236}">
                <a16:creationId xmlns:a16="http://schemas.microsoft.com/office/drawing/2014/main" id="{EFB4A866-2CC5-4727-B863-DBB4A6A214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2383" y="1825625"/>
            <a:ext cx="3021234" cy="4351338"/>
          </a:xfrm>
          <a:prstGeom prst="rect">
            <a:avLst/>
          </a:prstGeom>
        </p:spPr>
      </p:pic>
      <p:pic>
        <p:nvPicPr>
          <p:cNvPr id="14" name="Content Placeholder 28">
            <a:extLst>
              <a:ext uri="{FF2B5EF4-FFF2-40B4-BE49-F238E27FC236}">
                <a16:creationId xmlns:a16="http://schemas.microsoft.com/office/drawing/2014/main" id="{35459B15-4C74-4881-B640-EABF9EA776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4647" y="1825625"/>
            <a:ext cx="3036705" cy="4351338"/>
          </a:xfrm>
          <a:prstGeom prst="rect">
            <a:avLst/>
          </a:prstGeom>
        </p:spPr>
      </p:pic>
      <p:pic>
        <p:nvPicPr>
          <p:cNvPr id="16" name="Content Placeholder 32" descr="Chart, histogram&#10;&#10;Description automatically generated">
            <a:extLst>
              <a:ext uri="{FF2B5EF4-FFF2-40B4-BE49-F238E27FC236}">
                <a16:creationId xmlns:a16="http://schemas.microsoft.com/office/drawing/2014/main" id="{91E67C9A-DA95-4696-B350-59757486EF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42903" y="1825625"/>
            <a:ext cx="3040194" cy="4351338"/>
          </a:xfrm>
          <a:prstGeom prst="rect">
            <a:avLst/>
          </a:prstGeom>
        </p:spPr>
      </p:pic>
    </p:spTree>
    <p:extLst>
      <p:ext uri="{BB962C8B-B14F-4D97-AF65-F5344CB8AC3E}">
        <p14:creationId xmlns:p14="http://schemas.microsoft.com/office/powerpoint/2010/main" val="717959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3"/>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4"/>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6"/>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BBC8-E280-4EE5-9F44-E58EE219BC5F}"/>
              </a:ext>
            </a:extLst>
          </p:cNvPr>
          <p:cNvSpPr>
            <a:spLocks noGrp="1"/>
          </p:cNvSpPr>
          <p:nvPr>
            <p:ph type="title"/>
          </p:nvPr>
        </p:nvSpPr>
        <p:spPr/>
        <p:txBody>
          <a:bodyPr/>
          <a:lstStyle/>
          <a:p>
            <a:r>
              <a:rPr lang="en-GB" dirty="0"/>
              <a:t>Chap 2: Ideal footpoint driven Alfvén waves</a:t>
            </a:r>
          </a:p>
        </p:txBody>
      </p:sp>
      <p:sp>
        <p:nvSpPr>
          <p:cNvPr id="3" name="Content Placeholder 2">
            <a:extLst>
              <a:ext uri="{FF2B5EF4-FFF2-40B4-BE49-F238E27FC236}">
                <a16:creationId xmlns:a16="http://schemas.microsoft.com/office/drawing/2014/main" id="{290A54F2-D1EC-4AA5-BCD5-DFD1C01565C2}"/>
              </a:ext>
            </a:extLst>
          </p:cNvPr>
          <p:cNvSpPr>
            <a:spLocks noGrp="1"/>
          </p:cNvSpPr>
          <p:nvPr>
            <p:ph sz="half" idx="1"/>
          </p:nvPr>
        </p:nvSpPr>
        <p:spPr/>
        <p:txBody>
          <a:bodyPr/>
          <a:lstStyle/>
          <a:p>
            <a:r>
              <a:rPr lang="en-GB" dirty="0"/>
              <a:t>Closed loop: general solution</a:t>
            </a:r>
          </a:p>
          <a:p>
            <a:r>
              <a:rPr lang="en-GB" dirty="0"/>
              <a:t>Closed loop: sinusoidal solution</a:t>
            </a:r>
          </a:p>
          <a:p>
            <a:endParaRPr lang="en-GB" dirty="0"/>
          </a:p>
        </p:txBody>
      </p:sp>
      <p:pic>
        <p:nvPicPr>
          <p:cNvPr id="11" name="Content Placeholder 32" descr="Chart, histogram&#10;&#10;Description automatically generated">
            <a:extLst>
              <a:ext uri="{FF2B5EF4-FFF2-40B4-BE49-F238E27FC236}">
                <a16:creationId xmlns:a16="http://schemas.microsoft.com/office/drawing/2014/main" id="{680B677F-B417-4CE0-AE1E-87EE6AE8BFE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242903" y="1825625"/>
            <a:ext cx="3040194" cy="4351338"/>
          </a:xfrm>
          <a:prstGeom prst="rect">
            <a:avLst/>
          </a:prstGeom>
        </p:spPr>
      </p:pic>
      <p:pic>
        <p:nvPicPr>
          <p:cNvPr id="12" name="Content Placeholder 7" descr="Graphical user interface, chart, diagram, histogram&#10;&#10;Description automatically generated">
            <a:extLst>
              <a:ext uri="{FF2B5EF4-FFF2-40B4-BE49-F238E27FC236}">
                <a16:creationId xmlns:a16="http://schemas.microsoft.com/office/drawing/2014/main" id="{3D05A441-11A8-4D2A-8A40-C4373A1962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3639" y="1825625"/>
            <a:ext cx="2998722" cy="4351338"/>
          </a:xfrm>
          <a:prstGeom prst="rect">
            <a:avLst/>
          </a:prstGeom>
        </p:spPr>
      </p:pic>
    </p:spTree>
    <p:extLst>
      <p:ext uri="{BB962C8B-B14F-4D97-AF65-F5344CB8AC3E}">
        <p14:creationId xmlns:p14="http://schemas.microsoft.com/office/powerpoint/2010/main" val="1907105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BBC8-E280-4EE5-9F44-E58EE219BC5F}"/>
              </a:ext>
            </a:extLst>
          </p:cNvPr>
          <p:cNvSpPr>
            <a:spLocks noGrp="1"/>
          </p:cNvSpPr>
          <p:nvPr>
            <p:ph type="title"/>
          </p:nvPr>
        </p:nvSpPr>
        <p:spPr/>
        <p:txBody>
          <a:bodyPr/>
          <a:lstStyle/>
          <a:p>
            <a:r>
              <a:rPr lang="en-GB" dirty="0"/>
              <a:t>Chap 2: Ideal footpoint driven Alfvén waves</a:t>
            </a:r>
          </a:p>
        </p:txBody>
      </p:sp>
      <p:sp>
        <p:nvSpPr>
          <p:cNvPr id="3" name="Content Placeholder 2">
            <a:extLst>
              <a:ext uri="{FF2B5EF4-FFF2-40B4-BE49-F238E27FC236}">
                <a16:creationId xmlns:a16="http://schemas.microsoft.com/office/drawing/2014/main" id="{290A54F2-D1EC-4AA5-BCD5-DFD1C01565C2}"/>
              </a:ext>
            </a:extLst>
          </p:cNvPr>
          <p:cNvSpPr>
            <a:spLocks noGrp="1"/>
          </p:cNvSpPr>
          <p:nvPr>
            <p:ph sz="half" idx="1"/>
          </p:nvPr>
        </p:nvSpPr>
        <p:spPr/>
        <p:txBody>
          <a:bodyPr/>
          <a:lstStyle/>
          <a:p>
            <a:r>
              <a:rPr lang="en-GB" dirty="0"/>
              <a:t>Closed loop: general solution</a:t>
            </a:r>
          </a:p>
          <a:p>
            <a:r>
              <a:rPr lang="en-GB" dirty="0"/>
              <a:t>Closed loop: sinusoidal solution</a:t>
            </a:r>
          </a:p>
          <a:p>
            <a:endParaRPr lang="en-GB" dirty="0"/>
          </a:p>
        </p:txBody>
      </p:sp>
      <p:pic>
        <p:nvPicPr>
          <p:cNvPr id="13" name="Content Placeholder 7" descr="Graphical user interface, chart, diagram, histogram&#10;&#10;Description automatically generated">
            <a:extLst>
              <a:ext uri="{FF2B5EF4-FFF2-40B4-BE49-F238E27FC236}">
                <a16:creationId xmlns:a16="http://schemas.microsoft.com/office/drawing/2014/main" id="{78A49DE7-74EE-430B-B0C8-3231D6DC245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263639" y="1825625"/>
            <a:ext cx="2998722" cy="4351338"/>
          </a:xfrm>
          <a:prstGeom prst="rect">
            <a:avLst/>
          </a:prstGeom>
        </p:spPr>
      </p:pic>
    </p:spTree>
    <p:extLst>
      <p:ext uri="{BB962C8B-B14F-4D97-AF65-F5344CB8AC3E}">
        <p14:creationId xmlns:p14="http://schemas.microsoft.com/office/powerpoint/2010/main" val="2933025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BBC8-E280-4EE5-9F44-E58EE219BC5F}"/>
              </a:ext>
            </a:extLst>
          </p:cNvPr>
          <p:cNvSpPr>
            <a:spLocks noGrp="1"/>
          </p:cNvSpPr>
          <p:nvPr>
            <p:ph type="title"/>
          </p:nvPr>
        </p:nvSpPr>
        <p:spPr/>
        <p:txBody>
          <a:bodyPr/>
          <a:lstStyle/>
          <a:p>
            <a:r>
              <a:rPr lang="en-GB" dirty="0"/>
              <a:t>Chap 2: Ideal footpoint driven Alfvén waves</a:t>
            </a:r>
          </a:p>
        </p:txBody>
      </p:sp>
      <p:sp>
        <p:nvSpPr>
          <p:cNvPr id="3" name="Content Placeholder 2">
            <a:extLst>
              <a:ext uri="{FF2B5EF4-FFF2-40B4-BE49-F238E27FC236}">
                <a16:creationId xmlns:a16="http://schemas.microsoft.com/office/drawing/2014/main" id="{290A54F2-D1EC-4AA5-BCD5-DFD1C01565C2}"/>
              </a:ext>
            </a:extLst>
          </p:cNvPr>
          <p:cNvSpPr>
            <a:spLocks noGrp="1"/>
          </p:cNvSpPr>
          <p:nvPr>
            <p:ph sz="half" idx="1"/>
          </p:nvPr>
        </p:nvSpPr>
        <p:spPr/>
        <p:txBody>
          <a:bodyPr/>
          <a:lstStyle/>
          <a:p>
            <a:r>
              <a:rPr lang="en-GB" dirty="0"/>
              <a:t>Closed loop: general solution</a:t>
            </a:r>
          </a:p>
          <a:p>
            <a:r>
              <a:rPr lang="en-GB" dirty="0"/>
              <a:t>Closed loop: sinusoidal solution</a:t>
            </a:r>
          </a:p>
          <a:p>
            <a:r>
              <a:rPr lang="en-GB" dirty="0"/>
              <a:t>Closed loop: broadband driver</a:t>
            </a:r>
          </a:p>
          <a:p>
            <a:endParaRPr lang="en-GB" dirty="0"/>
          </a:p>
        </p:txBody>
      </p:sp>
      <p:pic>
        <p:nvPicPr>
          <p:cNvPr id="7" name="Content Placeholder 6">
            <a:extLst>
              <a:ext uri="{FF2B5EF4-FFF2-40B4-BE49-F238E27FC236}">
                <a16:creationId xmlns:a16="http://schemas.microsoft.com/office/drawing/2014/main" id="{BFEDD9C4-71C1-4796-B697-D57076543A71}"/>
              </a:ext>
            </a:extLst>
          </p:cNvPr>
          <p:cNvPicPr>
            <a:picLocks noGrp="1" noChangeAspect="1"/>
          </p:cNvPicPr>
          <p:nvPr>
            <p:ph sz="half" idx="2"/>
          </p:nvPr>
        </p:nvPicPr>
        <p:blipFill>
          <a:blip r:embed="rId3"/>
          <a:stretch>
            <a:fillRect/>
          </a:stretch>
        </p:blipFill>
        <p:spPr>
          <a:xfrm>
            <a:off x="7196450" y="1825625"/>
            <a:ext cx="3133100" cy="4351338"/>
          </a:xfrm>
        </p:spPr>
      </p:pic>
    </p:spTree>
    <p:extLst>
      <p:ext uri="{BB962C8B-B14F-4D97-AF65-F5344CB8AC3E}">
        <p14:creationId xmlns:p14="http://schemas.microsoft.com/office/powerpoint/2010/main" val="2391113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BBC8-E280-4EE5-9F44-E58EE219BC5F}"/>
              </a:ext>
            </a:extLst>
          </p:cNvPr>
          <p:cNvSpPr>
            <a:spLocks noGrp="1"/>
          </p:cNvSpPr>
          <p:nvPr>
            <p:ph type="title"/>
          </p:nvPr>
        </p:nvSpPr>
        <p:spPr/>
        <p:txBody>
          <a:bodyPr/>
          <a:lstStyle/>
          <a:p>
            <a:r>
              <a:rPr lang="en-GB" dirty="0"/>
              <a:t>Chap 2: Ideal footpoint driven Alfvén waves</a:t>
            </a:r>
          </a:p>
        </p:txBody>
      </p:sp>
      <p:sp>
        <p:nvSpPr>
          <p:cNvPr id="3" name="Content Placeholder 2">
            <a:extLst>
              <a:ext uri="{FF2B5EF4-FFF2-40B4-BE49-F238E27FC236}">
                <a16:creationId xmlns:a16="http://schemas.microsoft.com/office/drawing/2014/main" id="{290A54F2-D1EC-4AA5-BCD5-DFD1C01565C2}"/>
              </a:ext>
            </a:extLst>
          </p:cNvPr>
          <p:cNvSpPr>
            <a:spLocks noGrp="1"/>
          </p:cNvSpPr>
          <p:nvPr>
            <p:ph sz="half" idx="1"/>
          </p:nvPr>
        </p:nvSpPr>
        <p:spPr/>
        <p:txBody>
          <a:bodyPr/>
          <a:lstStyle/>
          <a:p>
            <a:r>
              <a:rPr lang="en-GB" dirty="0"/>
              <a:t>Closed loop: general solution</a:t>
            </a:r>
          </a:p>
          <a:p>
            <a:r>
              <a:rPr lang="en-GB" dirty="0"/>
              <a:t>Closed loop: sinusoidal solution</a:t>
            </a:r>
          </a:p>
          <a:p>
            <a:r>
              <a:rPr lang="en-GB" dirty="0"/>
              <a:t>Closed loop: broadband driver</a:t>
            </a:r>
          </a:p>
          <a:p>
            <a:endParaRPr lang="en-GB" dirty="0"/>
          </a:p>
        </p:txBody>
      </p:sp>
      <p:pic>
        <p:nvPicPr>
          <p:cNvPr id="7" name="Content Placeholder 6">
            <a:extLst>
              <a:ext uri="{FF2B5EF4-FFF2-40B4-BE49-F238E27FC236}">
                <a16:creationId xmlns:a16="http://schemas.microsoft.com/office/drawing/2014/main" id="{BFEDD9C4-71C1-4796-B697-D57076543A71}"/>
              </a:ext>
            </a:extLst>
          </p:cNvPr>
          <p:cNvPicPr>
            <a:picLocks noGrp="1" noChangeAspect="1"/>
          </p:cNvPicPr>
          <p:nvPr>
            <p:ph sz="half" idx="2"/>
          </p:nvPr>
        </p:nvPicPr>
        <p:blipFill>
          <a:blip r:embed="rId3"/>
          <a:stretch>
            <a:fillRect/>
          </a:stretch>
        </p:blipFill>
        <p:spPr>
          <a:xfrm>
            <a:off x="7196450" y="1825625"/>
            <a:ext cx="3133100" cy="4351338"/>
          </a:xfrm>
        </p:spPr>
      </p:pic>
    </p:spTree>
    <p:extLst>
      <p:ext uri="{BB962C8B-B14F-4D97-AF65-F5344CB8AC3E}">
        <p14:creationId xmlns:p14="http://schemas.microsoft.com/office/powerpoint/2010/main" val="2981540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BBC8-E280-4EE5-9F44-E58EE219BC5F}"/>
              </a:ext>
            </a:extLst>
          </p:cNvPr>
          <p:cNvSpPr>
            <a:spLocks noGrp="1"/>
          </p:cNvSpPr>
          <p:nvPr>
            <p:ph type="title"/>
          </p:nvPr>
        </p:nvSpPr>
        <p:spPr/>
        <p:txBody>
          <a:bodyPr/>
          <a:lstStyle/>
          <a:p>
            <a:r>
              <a:rPr lang="en-GB" dirty="0"/>
              <a:t>Chap 2: Ideal footpoint driven Alfvén waves</a:t>
            </a:r>
          </a:p>
        </p:txBody>
      </p:sp>
      <p:sp>
        <p:nvSpPr>
          <p:cNvPr id="3" name="Content Placeholder 2">
            <a:extLst>
              <a:ext uri="{FF2B5EF4-FFF2-40B4-BE49-F238E27FC236}">
                <a16:creationId xmlns:a16="http://schemas.microsoft.com/office/drawing/2014/main" id="{290A54F2-D1EC-4AA5-BCD5-DFD1C01565C2}"/>
              </a:ext>
            </a:extLst>
          </p:cNvPr>
          <p:cNvSpPr>
            <a:spLocks noGrp="1"/>
          </p:cNvSpPr>
          <p:nvPr>
            <p:ph sz="half" idx="1"/>
          </p:nvPr>
        </p:nvSpPr>
        <p:spPr/>
        <p:txBody>
          <a:bodyPr/>
          <a:lstStyle/>
          <a:p>
            <a:r>
              <a:rPr lang="en-GB" dirty="0"/>
              <a:t>Closed loop: general solution</a:t>
            </a:r>
          </a:p>
          <a:p>
            <a:r>
              <a:rPr lang="en-GB" dirty="0"/>
              <a:t>Closed loop: sinusoidal solution</a:t>
            </a:r>
          </a:p>
          <a:p>
            <a:r>
              <a:rPr lang="en-GB" dirty="0"/>
              <a:t>Closed loop: broadband driver</a:t>
            </a:r>
          </a:p>
          <a:p>
            <a:endParaRPr lang="en-GB" dirty="0"/>
          </a:p>
          <a:p>
            <a:r>
              <a:rPr lang="en-GB" dirty="0"/>
              <a:t>Leaky loop: reflection coefficient</a:t>
            </a:r>
          </a:p>
          <a:p>
            <a:endParaRPr lang="en-GB" dirty="0"/>
          </a:p>
        </p:txBody>
      </p:sp>
      <p:pic>
        <p:nvPicPr>
          <p:cNvPr id="8" name="Content Placeholder 7">
            <a:extLst>
              <a:ext uri="{FF2B5EF4-FFF2-40B4-BE49-F238E27FC236}">
                <a16:creationId xmlns:a16="http://schemas.microsoft.com/office/drawing/2014/main" id="{13226641-7FB8-485D-9DEF-A80A9CD5E9F5}"/>
              </a:ext>
            </a:extLst>
          </p:cNvPr>
          <p:cNvPicPr>
            <a:picLocks noGrp="1" noChangeAspect="1"/>
          </p:cNvPicPr>
          <p:nvPr>
            <p:ph sz="half" idx="2"/>
          </p:nvPr>
        </p:nvPicPr>
        <p:blipFill>
          <a:blip r:embed="rId3"/>
          <a:stretch>
            <a:fillRect/>
          </a:stretch>
        </p:blipFill>
        <p:spPr>
          <a:xfrm>
            <a:off x="6172200" y="2708283"/>
            <a:ext cx="5181600" cy="2586022"/>
          </a:xfrm>
        </p:spPr>
      </p:pic>
    </p:spTree>
    <p:extLst>
      <p:ext uri="{BB962C8B-B14F-4D97-AF65-F5344CB8AC3E}">
        <p14:creationId xmlns:p14="http://schemas.microsoft.com/office/powerpoint/2010/main" val="1359259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BBC8-E280-4EE5-9F44-E58EE219BC5F}"/>
              </a:ext>
            </a:extLst>
          </p:cNvPr>
          <p:cNvSpPr>
            <a:spLocks noGrp="1"/>
          </p:cNvSpPr>
          <p:nvPr>
            <p:ph type="title"/>
          </p:nvPr>
        </p:nvSpPr>
        <p:spPr/>
        <p:txBody>
          <a:bodyPr/>
          <a:lstStyle/>
          <a:p>
            <a:r>
              <a:rPr lang="en-GB" dirty="0"/>
              <a:t>Chap 2: Ideal footpoint driven Alfvén waves</a:t>
            </a:r>
          </a:p>
        </p:txBody>
      </p:sp>
      <p:sp>
        <p:nvSpPr>
          <p:cNvPr id="3" name="Content Placeholder 2">
            <a:extLst>
              <a:ext uri="{FF2B5EF4-FFF2-40B4-BE49-F238E27FC236}">
                <a16:creationId xmlns:a16="http://schemas.microsoft.com/office/drawing/2014/main" id="{290A54F2-D1EC-4AA5-BCD5-DFD1C01565C2}"/>
              </a:ext>
            </a:extLst>
          </p:cNvPr>
          <p:cNvSpPr>
            <a:spLocks noGrp="1"/>
          </p:cNvSpPr>
          <p:nvPr>
            <p:ph sz="half" idx="1"/>
          </p:nvPr>
        </p:nvSpPr>
        <p:spPr/>
        <p:txBody>
          <a:bodyPr/>
          <a:lstStyle/>
          <a:p>
            <a:r>
              <a:rPr lang="en-GB" dirty="0"/>
              <a:t>Closed loop: general solution</a:t>
            </a:r>
          </a:p>
          <a:p>
            <a:r>
              <a:rPr lang="en-GB" dirty="0"/>
              <a:t>Closed loop: sinusoidal solution</a:t>
            </a:r>
          </a:p>
          <a:p>
            <a:r>
              <a:rPr lang="en-GB" dirty="0"/>
              <a:t>Closed loop: broadband driver</a:t>
            </a:r>
          </a:p>
          <a:p>
            <a:endParaRPr lang="en-GB" dirty="0"/>
          </a:p>
          <a:p>
            <a:r>
              <a:rPr lang="en-GB" dirty="0"/>
              <a:t>Leaky loop: reflection coefficient</a:t>
            </a:r>
          </a:p>
          <a:p>
            <a:r>
              <a:rPr lang="en-GB" dirty="0"/>
              <a:t>Leaky loop: steady state solution</a:t>
            </a:r>
          </a:p>
          <a:p>
            <a:endParaRPr lang="en-GB" dirty="0"/>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102F2F69-0A16-4A89-A21D-9E84CAF08B65}"/>
                  </a:ext>
                </a:extLst>
              </p:cNvPr>
              <p:cNvSpPr>
                <a:spLocks noGrp="1"/>
              </p:cNvSpPr>
              <p:nvPr>
                <p:ph sz="half" idx="2"/>
              </p:nvPr>
            </p:nvSpPr>
            <p:spPr/>
            <p:txBody>
              <a:bodyPr anchor="ctr">
                <a:normAutofit/>
              </a:bodyPr>
              <a:lstStyle/>
              <a:p>
                <a:pPr marL="0" indent="0">
                  <a:buNone/>
                </a:pPr>
                <a14:m>
                  <m:oMathPara xmlns:m="http://schemas.openxmlformats.org/officeDocument/2006/math">
                    <m:oMathParaPr>
                      <m:jc m:val="center"/>
                    </m:oMathParaPr>
                    <m:oMath xmlns:m="http://schemas.openxmlformats.org/officeDocument/2006/math">
                      <m:r>
                        <a:rPr lang="en-GB" sz="2400" i="1">
                          <a:latin typeface="Cambria Math" panose="02040503050406030204" pitchFamily="18" charset="0"/>
                        </a:rPr>
                        <m:t>𝑢</m:t>
                      </m:r>
                      <m:d>
                        <m:dPr>
                          <m:ctrlPr>
                            <a:rPr lang="en-GB" sz="2400" i="1">
                              <a:latin typeface="Cambria Math" panose="02040503050406030204" pitchFamily="18" charset="0"/>
                            </a:rPr>
                          </m:ctrlPr>
                        </m:dPr>
                        <m:e>
                          <m:r>
                            <a:rPr lang="en-GB" sz="2400" i="1">
                              <a:latin typeface="Cambria Math" panose="02040503050406030204" pitchFamily="18" charset="0"/>
                            </a:rPr>
                            <m:t>𝑧</m:t>
                          </m:r>
                          <m:r>
                            <a:rPr lang="en-GB" sz="2400" i="1">
                              <a:latin typeface="Cambria Math" panose="02040503050406030204" pitchFamily="18" charset="0"/>
                            </a:rPr>
                            <m:t>,</m:t>
                          </m:r>
                          <m:r>
                            <a:rPr lang="en-GB" sz="2400" i="1">
                              <a:latin typeface="Cambria Math" panose="02040503050406030204" pitchFamily="18" charset="0"/>
                            </a:rPr>
                            <m:t>𝑡</m:t>
                          </m:r>
                        </m:e>
                      </m:d>
                      <m:r>
                        <a:rPr lang="en-GB" sz="2400" i="1">
                          <a:latin typeface="Cambria Math" panose="02040503050406030204" pitchFamily="18" charset="0"/>
                        </a:rPr>
                        <m:t>= </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𝑘</m:t>
                          </m:r>
                          <m:r>
                            <a:rPr lang="en-GB" sz="2400" i="1">
                              <a:latin typeface="Cambria Math" panose="02040503050406030204" pitchFamily="18" charset="0"/>
                            </a:rPr>
                            <m:t>=0</m:t>
                          </m:r>
                        </m:sub>
                        <m:sup>
                          <m:r>
                            <a:rPr lang="en-GB" sz="2400" i="1">
                              <a:latin typeface="Cambria Math" panose="02040503050406030204" pitchFamily="18" charset="0"/>
                            </a:rPr>
                            <m:t>∞</m:t>
                          </m:r>
                        </m:sup>
                        <m:e>
                          <m:sSup>
                            <m:sSupPr>
                              <m:ctrlPr>
                                <a:rPr lang="en-GB" sz="2400" i="1">
                                  <a:latin typeface="Cambria Math" panose="02040503050406030204" pitchFamily="18" charset="0"/>
                                </a:rPr>
                              </m:ctrlPr>
                            </m:sSupPr>
                            <m:e>
                              <m:d>
                                <m:dPr>
                                  <m:ctrlPr>
                                    <a:rPr lang="en-GB" sz="2400" i="1">
                                      <a:latin typeface="Cambria Math" panose="02040503050406030204" pitchFamily="18" charset="0"/>
                                    </a:rPr>
                                  </m:ctrlPr>
                                </m:dPr>
                                <m:e>
                                  <m:r>
                                    <a:rPr lang="en-GB" sz="2400" i="1">
                                      <a:latin typeface="Cambria Math" panose="02040503050406030204" pitchFamily="18" charset="0"/>
                                    </a:rPr>
                                    <m:t>−1</m:t>
                                  </m:r>
                                </m:e>
                              </m:d>
                            </m:e>
                            <m:sup>
                              <m:r>
                                <a:rPr lang="en-GB" sz="2400" i="1">
                                  <a:latin typeface="Cambria Math" panose="02040503050406030204" pitchFamily="18" charset="0"/>
                                </a:rPr>
                                <m:t>𝑘</m:t>
                              </m:r>
                            </m:sup>
                          </m:sSup>
                          <m:sSup>
                            <m:sSupPr>
                              <m:ctrlPr>
                                <a:rPr lang="en-GB" sz="2400" i="1">
                                  <a:solidFill>
                                    <a:srgbClr val="FF0000"/>
                                  </a:solidFill>
                                  <a:latin typeface="Cambria Math" panose="02040503050406030204" pitchFamily="18" charset="0"/>
                                </a:rPr>
                              </m:ctrlPr>
                            </m:sSupPr>
                            <m:e>
                              <m:r>
                                <a:rPr lang="en-GB" sz="2400" i="1">
                                  <a:solidFill>
                                    <a:srgbClr val="FF0000"/>
                                  </a:solidFill>
                                  <a:latin typeface="Cambria Math" panose="02040503050406030204" pitchFamily="18" charset="0"/>
                                </a:rPr>
                                <m:t>𝑅</m:t>
                              </m:r>
                            </m:e>
                            <m:sup>
                              <m:r>
                                <a:rPr lang="en-GB" sz="2400" i="1">
                                  <a:solidFill>
                                    <a:srgbClr val="FF0000"/>
                                  </a:solidFill>
                                  <a:latin typeface="Cambria Math" panose="02040503050406030204" pitchFamily="18" charset="0"/>
                                </a:rPr>
                                <m:t>𝑘</m:t>
                              </m:r>
                            </m:sup>
                          </m:sSup>
                          <m:r>
                            <a:rPr lang="en-GB" sz="2400" i="1">
                              <a:latin typeface="Cambria Math" panose="02040503050406030204" pitchFamily="18" charset="0"/>
                            </a:rPr>
                            <m:t>𝐻</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𝜃</m:t>
                                  </m:r>
                                </m:e>
                                <m:sub>
                                  <m:r>
                                    <a:rPr lang="en-GB" sz="2400" i="1">
                                      <a:latin typeface="Cambria Math" panose="02040503050406030204" pitchFamily="18" charset="0"/>
                                    </a:rPr>
                                    <m:t>𝑘</m:t>
                                  </m:r>
                                </m:sub>
                              </m:sSub>
                            </m:e>
                          </m:d>
                          <m:sSub>
                            <m:sSubPr>
                              <m:ctrlPr>
                                <a:rPr lang="en-GB" sz="2400" i="1">
                                  <a:latin typeface="Cambria Math" panose="02040503050406030204" pitchFamily="18" charset="0"/>
                                </a:rPr>
                              </m:ctrlPr>
                            </m:sSubPr>
                            <m:e>
                              <m:r>
                                <a:rPr lang="en-GB" sz="2400" i="1">
                                  <a:latin typeface="Cambria Math" panose="02040503050406030204" pitchFamily="18" charset="0"/>
                                </a:rPr>
                                <m:t>𝑓</m:t>
                              </m:r>
                            </m:e>
                            <m:sub>
                              <m:r>
                                <a:rPr lang="en-GB" sz="2400" i="1">
                                  <a:latin typeface="Cambria Math" panose="02040503050406030204" pitchFamily="18" charset="0"/>
                                </a:rPr>
                                <m:t>𝑑𝑟𝑖𝑣</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𝜃</m:t>
                              </m:r>
                            </m:e>
                            <m:sub>
                              <m:r>
                                <a:rPr lang="en-GB" sz="2400" i="1">
                                  <a:latin typeface="Cambria Math" panose="02040503050406030204" pitchFamily="18" charset="0"/>
                                </a:rPr>
                                <m:t>𝑘</m:t>
                              </m:r>
                            </m:sub>
                          </m:sSub>
                          <m:r>
                            <a:rPr lang="en-GB" sz="2400" i="1">
                              <a:latin typeface="Cambria Math" panose="02040503050406030204" pitchFamily="18" charset="0"/>
                            </a:rPr>
                            <m:t>)</m:t>
                          </m:r>
                        </m:e>
                      </m:nary>
                    </m:oMath>
                  </m:oMathPara>
                </a14:m>
                <a:endParaRPr lang="en-GB" sz="2400" dirty="0"/>
              </a:p>
            </p:txBody>
          </p:sp>
        </mc:Choice>
        <mc:Fallback xmlns="">
          <p:sp>
            <p:nvSpPr>
              <p:cNvPr id="11" name="Content Placeholder 10">
                <a:extLst>
                  <a:ext uri="{FF2B5EF4-FFF2-40B4-BE49-F238E27FC236}">
                    <a16:creationId xmlns:a16="http://schemas.microsoft.com/office/drawing/2014/main" id="{102F2F69-0A16-4A89-A21D-9E84CAF08B65}"/>
                  </a:ext>
                </a:extLst>
              </p:cNvPr>
              <p:cNvSpPr>
                <a:spLocks noGrp="1" noRot="1" noChangeAspect="1" noMove="1" noResize="1" noEditPoints="1" noAdjustHandles="1" noChangeArrowheads="1" noChangeShapeType="1" noTextEdit="1"/>
              </p:cNvSpPr>
              <p:nvPr>
                <p:ph sz="half" idx="2"/>
              </p:nvPr>
            </p:nvSpPr>
            <p:spPr>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869385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558C5-5B4C-411A-924C-CA502A7F66DD}"/>
              </a:ext>
            </a:extLst>
          </p:cNvPr>
          <p:cNvSpPr>
            <a:spLocks noGrp="1"/>
          </p:cNvSpPr>
          <p:nvPr>
            <p:ph type="title"/>
          </p:nvPr>
        </p:nvSpPr>
        <p:spPr/>
        <p:txBody>
          <a:bodyPr/>
          <a:lstStyle/>
          <a:p>
            <a:r>
              <a:rPr lang="en-GB" dirty="0"/>
              <a:t>Structure</a:t>
            </a:r>
          </a:p>
        </p:txBody>
      </p:sp>
      <p:sp>
        <p:nvSpPr>
          <p:cNvPr id="3" name="Content Placeholder 2">
            <a:extLst>
              <a:ext uri="{FF2B5EF4-FFF2-40B4-BE49-F238E27FC236}">
                <a16:creationId xmlns:a16="http://schemas.microsoft.com/office/drawing/2014/main" id="{C5463C6D-487F-4263-9F48-753ED0BD4063}"/>
              </a:ext>
            </a:extLst>
          </p:cNvPr>
          <p:cNvSpPr>
            <a:spLocks noGrp="1"/>
          </p:cNvSpPr>
          <p:nvPr>
            <p:ph idx="1"/>
          </p:nvPr>
        </p:nvSpPr>
        <p:spPr/>
        <p:txBody>
          <a:bodyPr/>
          <a:lstStyle/>
          <a:p>
            <a:r>
              <a:rPr lang="en-GB" dirty="0"/>
              <a:t>Chapter 1: Introduction</a:t>
            </a:r>
          </a:p>
          <a:p>
            <a:r>
              <a:rPr lang="en-GB" dirty="0"/>
              <a:t>Chapter 2: Ideal footpoint driven Alfvén waves</a:t>
            </a:r>
          </a:p>
          <a:p>
            <a:r>
              <a:rPr lang="en-GB" dirty="0"/>
              <a:t>Chapter 3: Resistive phase-mixed Alfvén waves</a:t>
            </a:r>
          </a:p>
          <a:p>
            <a:r>
              <a:rPr lang="en-GB" dirty="0"/>
              <a:t>Chapter 4: Resonant absorption in an oblique field</a:t>
            </a:r>
          </a:p>
          <a:p>
            <a:r>
              <a:rPr lang="en-GB" dirty="0"/>
              <a:t>Chapter 5: Conclusions and future work</a:t>
            </a:r>
          </a:p>
          <a:p>
            <a:r>
              <a:rPr lang="en-GB" dirty="0"/>
              <a:t>Appendix A: Coronal heating by viscous fast waves</a:t>
            </a:r>
          </a:p>
        </p:txBody>
      </p:sp>
    </p:spTree>
    <p:extLst>
      <p:ext uri="{BB962C8B-B14F-4D97-AF65-F5344CB8AC3E}">
        <p14:creationId xmlns:p14="http://schemas.microsoft.com/office/powerpoint/2010/main" val="97279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BBC8-E280-4EE5-9F44-E58EE219BC5F}"/>
              </a:ext>
            </a:extLst>
          </p:cNvPr>
          <p:cNvSpPr>
            <a:spLocks noGrp="1"/>
          </p:cNvSpPr>
          <p:nvPr>
            <p:ph type="title"/>
          </p:nvPr>
        </p:nvSpPr>
        <p:spPr/>
        <p:txBody>
          <a:bodyPr/>
          <a:lstStyle/>
          <a:p>
            <a:r>
              <a:rPr lang="en-GB" dirty="0"/>
              <a:t>Chap 2: Ideal footpoint driven Alfvén waves</a:t>
            </a:r>
          </a:p>
        </p:txBody>
      </p:sp>
      <p:sp>
        <p:nvSpPr>
          <p:cNvPr id="3" name="Content Placeholder 2">
            <a:extLst>
              <a:ext uri="{FF2B5EF4-FFF2-40B4-BE49-F238E27FC236}">
                <a16:creationId xmlns:a16="http://schemas.microsoft.com/office/drawing/2014/main" id="{290A54F2-D1EC-4AA5-BCD5-DFD1C01565C2}"/>
              </a:ext>
            </a:extLst>
          </p:cNvPr>
          <p:cNvSpPr>
            <a:spLocks noGrp="1"/>
          </p:cNvSpPr>
          <p:nvPr>
            <p:ph sz="half" idx="1"/>
          </p:nvPr>
        </p:nvSpPr>
        <p:spPr/>
        <p:txBody>
          <a:bodyPr/>
          <a:lstStyle/>
          <a:p>
            <a:r>
              <a:rPr lang="en-GB" dirty="0"/>
              <a:t>Closed loop: general solution</a:t>
            </a:r>
          </a:p>
          <a:p>
            <a:r>
              <a:rPr lang="en-GB" dirty="0"/>
              <a:t>Closed loop: sinusoidal solution</a:t>
            </a:r>
          </a:p>
          <a:p>
            <a:r>
              <a:rPr lang="en-GB" dirty="0"/>
              <a:t>Closed loop: broadband driver</a:t>
            </a:r>
          </a:p>
          <a:p>
            <a:endParaRPr lang="en-GB" dirty="0"/>
          </a:p>
          <a:p>
            <a:r>
              <a:rPr lang="en-GB" dirty="0"/>
              <a:t>Leaky loop: reflection coefficient</a:t>
            </a:r>
          </a:p>
          <a:p>
            <a:r>
              <a:rPr lang="en-GB" dirty="0"/>
              <a:t>Leaky loop: steady state solution</a:t>
            </a:r>
          </a:p>
          <a:p>
            <a:endParaRPr lang="en-GB" dirty="0"/>
          </a:p>
          <a:p>
            <a:r>
              <a:rPr lang="en-GB" dirty="0"/>
              <a:t>Open loop: phase mixing</a:t>
            </a:r>
          </a:p>
        </p:txBody>
      </p:sp>
      <p:pic>
        <p:nvPicPr>
          <p:cNvPr id="5" name="Content Placeholder 4" descr="Polygon&#10;&#10;Description automatically generated">
            <a:extLst>
              <a:ext uri="{FF2B5EF4-FFF2-40B4-BE49-F238E27FC236}">
                <a16:creationId xmlns:a16="http://schemas.microsoft.com/office/drawing/2014/main" id="{14AE5B0E-B0A1-47E6-842C-1653BA3DFF0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250893" y="1825625"/>
            <a:ext cx="3024214" cy="4351338"/>
          </a:xfrm>
        </p:spPr>
      </p:pic>
    </p:spTree>
    <p:extLst>
      <p:ext uri="{BB962C8B-B14F-4D97-AF65-F5344CB8AC3E}">
        <p14:creationId xmlns:p14="http://schemas.microsoft.com/office/powerpoint/2010/main" val="2464233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65C4E-ECA8-47FD-A71F-FA0E1B024468}"/>
              </a:ext>
            </a:extLst>
          </p:cNvPr>
          <p:cNvSpPr>
            <a:spLocks noGrp="1"/>
          </p:cNvSpPr>
          <p:nvPr>
            <p:ph type="title"/>
          </p:nvPr>
        </p:nvSpPr>
        <p:spPr/>
        <p:txBody>
          <a:bodyPr/>
          <a:lstStyle/>
          <a:p>
            <a:r>
              <a:rPr lang="en-GB" dirty="0"/>
              <a:t>Chap 3: Resistive phase-mixed Alfvén waves</a:t>
            </a:r>
          </a:p>
        </p:txBody>
      </p:sp>
      <p:sp>
        <p:nvSpPr>
          <p:cNvPr id="3" name="Content Placeholder 2">
            <a:extLst>
              <a:ext uri="{FF2B5EF4-FFF2-40B4-BE49-F238E27FC236}">
                <a16:creationId xmlns:a16="http://schemas.microsoft.com/office/drawing/2014/main" id="{22CAA699-20C9-46D7-894F-FCDEC2CF9DC8}"/>
              </a:ext>
            </a:extLst>
          </p:cNvPr>
          <p:cNvSpPr>
            <a:spLocks noGrp="1"/>
          </p:cNvSpPr>
          <p:nvPr>
            <p:ph sz="half" idx="1"/>
          </p:nvPr>
        </p:nvSpPr>
        <p:spPr/>
        <p:txBody>
          <a:bodyPr/>
          <a:lstStyle/>
          <a:p>
            <a:endParaRPr lang="en-GB" dirty="0"/>
          </a:p>
        </p:txBody>
      </p:sp>
      <p:sp>
        <p:nvSpPr>
          <p:cNvPr id="4" name="Content Placeholder 3">
            <a:extLst>
              <a:ext uri="{FF2B5EF4-FFF2-40B4-BE49-F238E27FC236}">
                <a16:creationId xmlns:a16="http://schemas.microsoft.com/office/drawing/2014/main" id="{76E94FCF-67A7-4149-9482-E44663184624}"/>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3113357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65C4E-ECA8-47FD-A71F-FA0E1B024468}"/>
              </a:ext>
            </a:extLst>
          </p:cNvPr>
          <p:cNvSpPr>
            <a:spLocks noGrp="1"/>
          </p:cNvSpPr>
          <p:nvPr>
            <p:ph type="title"/>
          </p:nvPr>
        </p:nvSpPr>
        <p:spPr/>
        <p:txBody>
          <a:bodyPr/>
          <a:lstStyle/>
          <a:p>
            <a:r>
              <a:rPr lang="en-GB" dirty="0"/>
              <a:t>Chap 3: Resistive phase-mixed Alfvén waves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2CAA699-20C9-46D7-894F-FCDEC2CF9DC8}"/>
                  </a:ext>
                </a:extLst>
              </p:cNvPr>
              <p:cNvSpPr>
                <a:spLocks noGrp="1"/>
              </p:cNvSpPr>
              <p:nvPr>
                <p:ph sz="half" idx="1"/>
              </p:nvPr>
            </p:nvSpPr>
            <p:spPr/>
            <p:txBody>
              <a:bodyPr/>
              <a:lstStyle/>
              <a:p>
                <a14:m>
                  <m:oMath xmlns:m="http://schemas.openxmlformats.org/officeDocument/2006/math">
                    <m:r>
                      <a:rPr lang="en-GB" b="0" i="1" smtClean="0">
                        <a:latin typeface="Cambria Math" panose="02040503050406030204" pitchFamily="18" charset="0"/>
                      </a:rPr>
                      <m:t>𝛾</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m:rPr>
                            <m:nor/>
                          </m:rPr>
                          <a:rPr lang="en-GB" b="0" i="0" smtClean="0">
                            <a:latin typeface="Cambria Math" panose="02040503050406030204" pitchFamily="18" charset="0"/>
                          </a:rPr>
                          <m:t>Heating</m:t>
                        </m:r>
                        <m:r>
                          <m:rPr>
                            <m:nor/>
                          </m:rPr>
                          <a:rPr lang="en-GB" b="0" i="0" smtClean="0">
                            <a:latin typeface="Cambria Math" panose="02040503050406030204" pitchFamily="18" charset="0"/>
                          </a:rPr>
                          <m:t> </m:t>
                        </m:r>
                        <m:r>
                          <m:rPr>
                            <m:nor/>
                          </m:rPr>
                          <a:rPr lang="en-GB" b="0" i="0" smtClean="0">
                            <a:latin typeface="Cambria Math" panose="02040503050406030204" pitchFamily="18" charset="0"/>
                          </a:rPr>
                          <m:t>rate</m:t>
                        </m:r>
                      </m:num>
                      <m:den>
                        <m:r>
                          <m:rPr>
                            <m:nor/>
                          </m:rPr>
                          <a:rPr lang="en-GB" b="0" i="0" smtClean="0">
                            <a:latin typeface="Cambria Math" panose="02040503050406030204" pitchFamily="18" charset="0"/>
                          </a:rPr>
                          <m:t>Wave</m:t>
                        </m:r>
                        <m:r>
                          <m:rPr>
                            <m:nor/>
                          </m:rPr>
                          <a:rPr lang="en-GB" b="0" i="0" smtClean="0">
                            <a:latin typeface="Cambria Math" panose="02040503050406030204" pitchFamily="18" charset="0"/>
                          </a:rPr>
                          <m:t> </m:t>
                        </m:r>
                        <m:r>
                          <m:rPr>
                            <m:nor/>
                          </m:rPr>
                          <a:rPr lang="en-GB" b="0" i="0" smtClean="0">
                            <a:latin typeface="Cambria Math" panose="02040503050406030204" pitchFamily="18" charset="0"/>
                          </a:rPr>
                          <m:t>energy</m:t>
                        </m:r>
                      </m:den>
                    </m:f>
                  </m:oMath>
                </a14:m>
                <a:endParaRPr lang="en-GB" dirty="0"/>
              </a:p>
              <a:p>
                <a:endParaRPr lang="en-GB" dirty="0"/>
              </a:p>
            </p:txBody>
          </p:sp>
        </mc:Choice>
        <mc:Fallback>
          <p:sp>
            <p:nvSpPr>
              <p:cNvPr id="3" name="Content Placeholder 2">
                <a:extLst>
                  <a:ext uri="{FF2B5EF4-FFF2-40B4-BE49-F238E27FC236}">
                    <a16:creationId xmlns:a16="http://schemas.microsoft.com/office/drawing/2014/main" id="{22CAA699-20C9-46D7-894F-FCDEC2CF9DC8}"/>
                  </a:ext>
                </a:extLst>
              </p:cNvPr>
              <p:cNvSpPr>
                <a:spLocks noGrp="1" noRot="1" noChangeAspect="1" noMove="1" noResize="1" noEditPoints="1" noAdjustHandles="1" noChangeArrowheads="1" noChangeShapeType="1" noTextEdit="1"/>
              </p:cNvSpPr>
              <p:nvPr>
                <p:ph sz="half" idx="1"/>
              </p:nvPr>
            </p:nvSpPr>
            <p:spPr>
              <a:blipFill>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76E94FCF-67A7-4149-9482-E44663184624}"/>
                  </a:ext>
                </a:extLst>
              </p:cNvPr>
              <p:cNvSpPr>
                <a:spLocks noGrp="1"/>
              </p:cNvSpPr>
              <p:nvPr>
                <p:ph sz="half" idx="2"/>
              </p:nvPr>
            </p:nvSpPr>
            <p:spPr/>
            <p:txBody>
              <a:bodyPr anchor="ctr"/>
              <a:lstStyle/>
              <a:p>
                <a:pPr marL="0" indent="0" algn="ctr">
                  <a:lnSpc>
                    <a:spcPct val="150000"/>
                  </a:lnSpc>
                  <a:buNone/>
                </a:pPr>
                <a:r>
                  <a:rPr lang="en-GB" dirty="0"/>
                  <a:t>We require:</a:t>
                </a:r>
              </a:p>
              <a:p>
                <a:pPr marL="0" indent="0" algn="ctr">
                  <a:lnSpc>
                    <a:spcPct val="150000"/>
                  </a:lnSpc>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𝛾</m:t>
                      </m:r>
                      <m:r>
                        <m:rPr>
                          <m:aln/>
                        </m:rP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𝐻</m:t>
                              </m:r>
                            </m:e>
                            <m:sub>
                              <m:r>
                                <a:rPr lang="en-GB" b="0" i="1" smtClean="0">
                                  <a:latin typeface="Cambria Math" panose="02040503050406030204" pitchFamily="18" charset="0"/>
                                </a:rPr>
                                <m:t>𝑐</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𝑤𝑎𝑣𝑒</m:t>
                              </m:r>
                            </m:sub>
                          </m:sSub>
                        </m:den>
                      </m:f>
                    </m:oMath>
                    <m:oMath xmlns:m="http://schemas.openxmlformats.org/officeDocument/2006/math">
                      <m:r>
                        <m:rPr>
                          <m:aln/>
                        </m:rP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10</m:t>
                          </m:r>
                        </m:e>
                        <m:sup>
                          <m:r>
                            <a:rPr lang="en-GB" b="0" i="1" smtClean="0">
                              <a:latin typeface="Cambria Math" panose="02040503050406030204" pitchFamily="18" charset="0"/>
                            </a:rPr>
                            <m:t>−1</m:t>
                          </m:r>
                        </m:sup>
                      </m:sSup>
                      <m:sSup>
                        <m:sSupPr>
                          <m:ctrlPr>
                            <a:rPr lang="en-GB" b="0" i="1" smtClean="0">
                              <a:latin typeface="Cambria Math" panose="02040503050406030204" pitchFamily="18" charset="0"/>
                            </a:rPr>
                          </m:ctrlPr>
                        </m:sSupPr>
                        <m:e>
                          <m:r>
                            <a:rPr lang="en-GB" b="0" i="1" smtClean="0">
                              <a:latin typeface="Cambria Math" panose="02040503050406030204" pitchFamily="18" charset="0"/>
                            </a:rPr>
                            <m:t>𝑠</m:t>
                          </m:r>
                        </m:e>
                        <m:sup>
                          <m:r>
                            <a:rPr lang="en-GB" b="0" i="1" smtClean="0">
                              <a:latin typeface="Cambria Math" panose="02040503050406030204" pitchFamily="18" charset="0"/>
                            </a:rPr>
                            <m:t>−1</m:t>
                          </m:r>
                        </m:sup>
                      </m:sSup>
                    </m:oMath>
                  </m:oMathPara>
                </a14:m>
                <a:endParaRPr lang="en-GB" dirty="0"/>
              </a:p>
            </p:txBody>
          </p:sp>
        </mc:Choice>
        <mc:Fallback>
          <p:sp>
            <p:nvSpPr>
              <p:cNvPr id="4" name="Content Placeholder 3">
                <a:extLst>
                  <a:ext uri="{FF2B5EF4-FFF2-40B4-BE49-F238E27FC236}">
                    <a16:creationId xmlns:a16="http://schemas.microsoft.com/office/drawing/2014/main" id="{76E94FCF-67A7-4149-9482-E44663184624}"/>
                  </a:ext>
                </a:extLst>
              </p:cNvPr>
              <p:cNvSpPr>
                <a:spLocks noGrp="1" noRot="1" noChangeAspect="1" noMove="1" noResize="1" noEditPoints="1" noAdjustHandles="1" noChangeArrowheads="1" noChangeShapeType="1" noTextEdit="1"/>
              </p:cNvSpPr>
              <p:nvPr>
                <p:ph sz="half" idx="2"/>
              </p:nvPr>
            </p:nvSpPr>
            <p:spPr>
              <a:blipFill>
                <a:blip r:embed="rId4"/>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554812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65C4E-ECA8-47FD-A71F-FA0E1B024468}"/>
              </a:ext>
            </a:extLst>
          </p:cNvPr>
          <p:cNvSpPr>
            <a:spLocks noGrp="1"/>
          </p:cNvSpPr>
          <p:nvPr>
            <p:ph type="title"/>
          </p:nvPr>
        </p:nvSpPr>
        <p:spPr/>
        <p:txBody>
          <a:bodyPr/>
          <a:lstStyle/>
          <a:p>
            <a:r>
              <a:rPr lang="en-GB" dirty="0"/>
              <a:t>Chap 3: Resistive phase-mixed Alfvén waves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2CAA699-20C9-46D7-894F-FCDEC2CF9DC8}"/>
                  </a:ext>
                </a:extLst>
              </p:cNvPr>
              <p:cNvSpPr>
                <a:spLocks noGrp="1"/>
              </p:cNvSpPr>
              <p:nvPr>
                <p:ph sz="half" idx="1"/>
              </p:nvPr>
            </p:nvSpPr>
            <p:spPr/>
            <p:txBody>
              <a:bodyPr/>
              <a:lstStyle/>
              <a:p>
                <a14:m>
                  <m:oMath xmlns:m="http://schemas.openxmlformats.org/officeDocument/2006/math">
                    <m:r>
                      <a:rPr lang="en-GB" b="0" i="1" smtClean="0">
                        <a:latin typeface="Cambria Math" panose="02040503050406030204" pitchFamily="18" charset="0"/>
                      </a:rPr>
                      <m:t>𝛾</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m:rPr>
                            <m:nor/>
                          </m:rPr>
                          <a:rPr lang="en-GB" b="0" i="0" smtClean="0">
                            <a:latin typeface="Cambria Math" panose="02040503050406030204" pitchFamily="18" charset="0"/>
                          </a:rPr>
                          <m:t>Heating</m:t>
                        </m:r>
                        <m:r>
                          <m:rPr>
                            <m:nor/>
                          </m:rPr>
                          <a:rPr lang="en-GB" b="0" i="0" smtClean="0">
                            <a:latin typeface="Cambria Math" panose="02040503050406030204" pitchFamily="18" charset="0"/>
                          </a:rPr>
                          <m:t> </m:t>
                        </m:r>
                        <m:r>
                          <m:rPr>
                            <m:nor/>
                          </m:rPr>
                          <a:rPr lang="en-GB" b="0" i="0" smtClean="0">
                            <a:latin typeface="Cambria Math" panose="02040503050406030204" pitchFamily="18" charset="0"/>
                          </a:rPr>
                          <m:t>rate</m:t>
                        </m:r>
                      </m:num>
                      <m:den>
                        <m:r>
                          <m:rPr>
                            <m:nor/>
                          </m:rPr>
                          <a:rPr lang="en-GB" b="0" i="0" smtClean="0">
                            <a:latin typeface="Cambria Math" panose="02040503050406030204" pitchFamily="18" charset="0"/>
                          </a:rPr>
                          <m:t>Wave</m:t>
                        </m:r>
                        <m:r>
                          <m:rPr>
                            <m:nor/>
                          </m:rPr>
                          <a:rPr lang="en-GB" b="0" i="0" smtClean="0">
                            <a:latin typeface="Cambria Math" panose="02040503050406030204" pitchFamily="18" charset="0"/>
                          </a:rPr>
                          <m:t> </m:t>
                        </m:r>
                        <m:r>
                          <m:rPr>
                            <m:nor/>
                          </m:rPr>
                          <a:rPr lang="en-GB" b="0" i="0" smtClean="0">
                            <a:latin typeface="Cambria Math" panose="02040503050406030204" pitchFamily="18" charset="0"/>
                          </a:rPr>
                          <m:t>energy</m:t>
                        </m:r>
                      </m:den>
                    </m:f>
                  </m:oMath>
                </a14:m>
                <a:endParaRPr lang="en-GB" dirty="0"/>
              </a:p>
              <a:p>
                <a:r>
                  <a:rPr lang="en-GB" dirty="0"/>
                  <a:t>Open loop</a:t>
                </a:r>
              </a:p>
              <a:p>
                <a:endParaRPr lang="en-GB" dirty="0"/>
              </a:p>
            </p:txBody>
          </p:sp>
        </mc:Choice>
        <mc:Fallback>
          <p:sp>
            <p:nvSpPr>
              <p:cNvPr id="3" name="Content Placeholder 2">
                <a:extLst>
                  <a:ext uri="{FF2B5EF4-FFF2-40B4-BE49-F238E27FC236}">
                    <a16:creationId xmlns:a16="http://schemas.microsoft.com/office/drawing/2014/main" id="{22CAA699-20C9-46D7-894F-FCDEC2CF9DC8}"/>
                  </a:ext>
                </a:extLst>
              </p:cNvPr>
              <p:cNvSpPr>
                <a:spLocks noGrp="1" noRot="1" noChangeAspect="1" noMove="1" noResize="1" noEditPoints="1" noAdjustHandles="1" noChangeArrowheads="1" noChangeShapeType="1" noTextEdit="1"/>
              </p:cNvSpPr>
              <p:nvPr>
                <p:ph sz="half" idx="1"/>
              </p:nvPr>
            </p:nvSpPr>
            <p:spPr>
              <a:blipFill>
                <a:blip r:embed="rId3"/>
                <a:stretch>
                  <a:fillRect l="-2118"/>
                </a:stretch>
              </a:blipFill>
            </p:spPr>
            <p:txBody>
              <a:bodyPr/>
              <a:lstStyle/>
              <a:p>
                <a:r>
                  <a:rPr lang="en-GB">
                    <a:noFill/>
                  </a:rPr>
                  <a:t> </a:t>
                </a:r>
              </a:p>
            </p:txBody>
          </p:sp>
        </mc:Fallback>
      </mc:AlternateContent>
      <p:pic>
        <p:nvPicPr>
          <p:cNvPr id="6" name="Content Placeholder 5" descr="Chart&#10;&#10;Description automatically generated">
            <a:extLst>
              <a:ext uri="{FF2B5EF4-FFF2-40B4-BE49-F238E27FC236}">
                <a16:creationId xmlns:a16="http://schemas.microsoft.com/office/drawing/2014/main" id="{89EBD829-0FD8-4D65-8ECF-101E4A4D5F6F}"/>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7059072" y="1825625"/>
            <a:ext cx="3407856" cy="4351338"/>
          </a:xfrm>
        </p:spPr>
      </p:pic>
    </p:spTree>
    <p:extLst>
      <p:ext uri="{BB962C8B-B14F-4D97-AF65-F5344CB8AC3E}">
        <p14:creationId xmlns:p14="http://schemas.microsoft.com/office/powerpoint/2010/main" val="792281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65C4E-ECA8-47FD-A71F-FA0E1B024468}"/>
              </a:ext>
            </a:extLst>
          </p:cNvPr>
          <p:cNvSpPr>
            <a:spLocks noGrp="1"/>
          </p:cNvSpPr>
          <p:nvPr>
            <p:ph type="title"/>
          </p:nvPr>
        </p:nvSpPr>
        <p:spPr/>
        <p:txBody>
          <a:bodyPr/>
          <a:lstStyle/>
          <a:p>
            <a:r>
              <a:rPr lang="en-GB" dirty="0"/>
              <a:t>Chap 3: Resistive phase-mixed Alfvén waves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2CAA699-20C9-46D7-894F-FCDEC2CF9DC8}"/>
                  </a:ext>
                </a:extLst>
              </p:cNvPr>
              <p:cNvSpPr>
                <a:spLocks noGrp="1"/>
              </p:cNvSpPr>
              <p:nvPr>
                <p:ph sz="half" idx="1"/>
              </p:nvPr>
            </p:nvSpPr>
            <p:spPr/>
            <p:txBody>
              <a:bodyPr/>
              <a:lstStyle/>
              <a:p>
                <a14:m>
                  <m:oMath xmlns:m="http://schemas.openxmlformats.org/officeDocument/2006/math">
                    <m:r>
                      <a:rPr lang="en-GB" b="0" i="1" smtClean="0">
                        <a:latin typeface="Cambria Math" panose="02040503050406030204" pitchFamily="18" charset="0"/>
                      </a:rPr>
                      <m:t>𝛾</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m:rPr>
                            <m:nor/>
                          </m:rPr>
                          <a:rPr lang="en-GB" b="0" i="0" smtClean="0">
                            <a:latin typeface="Cambria Math" panose="02040503050406030204" pitchFamily="18" charset="0"/>
                          </a:rPr>
                          <m:t>Heating</m:t>
                        </m:r>
                        <m:r>
                          <m:rPr>
                            <m:nor/>
                          </m:rPr>
                          <a:rPr lang="en-GB" b="0" i="0" smtClean="0">
                            <a:latin typeface="Cambria Math" panose="02040503050406030204" pitchFamily="18" charset="0"/>
                          </a:rPr>
                          <m:t> </m:t>
                        </m:r>
                        <m:r>
                          <m:rPr>
                            <m:nor/>
                          </m:rPr>
                          <a:rPr lang="en-GB" b="0" i="0" smtClean="0">
                            <a:latin typeface="Cambria Math" panose="02040503050406030204" pitchFamily="18" charset="0"/>
                          </a:rPr>
                          <m:t>rate</m:t>
                        </m:r>
                      </m:num>
                      <m:den>
                        <m:r>
                          <m:rPr>
                            <m:nor/>
                          </m:rPr>
                          <a:rPr lang="en-GB" b="0" i="0" smtClean="0">
                            <a:latin typeface="Cambria Math" panose="02040503050406030204" pitchFamily="18" charset="0"/>
                          </a:rPr>
                          <m:t>Wave</m:t>
                        </m:r>
                        <m:r>
                          <m:rPr>
                            <m:nor/>
                          </m:rPr>
                          <a:rPr lang="en-GB" b="0" i="0" smtClean="0">
                            <a:latin typeface="Cambria Math" panose="02040503050406030204" pitchFamily="18" charset="0"/>
                          </a:rPr>
                          <m:t> </m:t>
                        </m:r>
                        <m:r>
                          <m:rPr>
                            <m:nor/>
                          </m:rPr>
                          <a:rPr lang="en-GB" b="0" i="0" smtClean="0">
                            <a:latin typeface="Cambria Math" panose="02040503050406030204" pitchFamily="18" charset="0"/>
                          </a:rPr>
                          <m:t>energy</m:t>
                        </m:r>
                      </m:den>
                    </m:f>
                  </m:oMath>
                </a14:m>
                <a:endParaRPr lang="en-GB" dirty="0"/>
              </a:p>
              <a:p>
                <a:r>
                  <a:rPr lang="en-GB" dirty="0"/>
                  <a:t>Open loop</a:t>
                </a:r>
              </a:p>
              <a:p>
                <a:r>
                  <a:rPr lang="en-GB" dirty="0"/>
                  <a:t>Closed loop: single harmonic</a:t>
                </a:r>
              </a:p>
              <a:p>
                <a:endParaRPr lang="en-GB" dirty="0"/>
              </a:p>
            </p:txBody>
          </p:sp>
        </mc:Choice>
        <mc:Fallback>
          <p:sp>
            <p:nvSpPr>
              <p:cNvPr id="3" name="Content Placeholder 2">
                <a:extLst>
                  <a:ext uri="{FF2B5EF4-FFF2-40B4-BE49-F238E27FC236}">
                    <a16:creationId xmlns:a16="http://schemas.microsoft.com/office/drawing/2014/main" id="{22CAA699-20C9-46D7-894F-FCDEC2CF9DC8}"/>
                  </a:ext>
                </a:extLst>
              </p:cNvPr>
              <p:cNvSpPr>
                <a:spLocks noGrp="1" noRot="1" noChangeAspect="1" noMove="1" noResize="1" noEditPoints="1" noAdjustHandles="1" noChangeArrowheads="1" noChangeShapeType="1" noTextEdit="1"/>
              </p:cNvSpPr>
              <p:nvPr>
                <p:ph sz="half" idx="1"/>
              </p:nvPr>
            </p:nvSpPr>
            <p:spPr>
              <a:blipFill>
                <a:blip r:embed="rId3"/>
                <a:stretch>
                  <a:fillRect l="-2118"/>
                </a:stretch>
              </a:blipFill>
            </p:spPr>
            <p:txBody>
              <a:bodyPr/>
              <a:lstStyle/>
              <a:p>
                <a:r>
                  <a:rPr lang="en-GB">
                    <a:noFill/>
                  </a:rPr>
                  <a:t> </a:t>
                </a:r>
              </a:p>
            </p:txBody>
          </p:sp>
        </mc:Fallback>
      </mc:AlternateContent>
      <p:pic>
        <p:nvPicPr>
          <p:cNvPr id="8" name="Content Placeholder 7" descr="Chart&#10;&#10;Description automatically generated">
            <a:extLst>
              <a:ext uri="{FF2B5EF4-FFF2-40B4-BE49-F238E27FC236}">
                <a16:creationId xmlns:a16="http://schemas.microsoft.com/office/drawing/2014/main" id="{5BEA47CE-2551-46E3-BB56-4B76599E8F97}"/>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7048374" y="1825625"/>
            <a:ext cx="3429251" cy="4351338"/>
          </a:xfrm>
        </p:spPr>
      </p:pic>
    </p:spTree>
    <p:extLst>
      <p:ext uri="{BB962C8B-B14F-4D97-AF65-F5344CB8AC3E}">
        <p14:creationId xmlns:p14="http://schemas.microsoft.com/office/powerpoint/2010/main" val="38282692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65C4E-ECA8-47FD-A71F-FA0E1B024468}"/>
              </a:ext>
            </a:extLst>
          </p:cNvPr>
          <p:cNvSpPr>
            <a:spLocks noGrp="1"/>
          </p:cNvSpPr>
          <p:nvPr>
            <p:ph type="title"/>
          </p:nvPr>
        </p:nvSpPr>
        <p:spPr/>
        <p:txBody>
          <a:bodyPr/>
          <a:lstStyle/>
          <a:p>
            <a:r>
              <a:rPr lang="en-GB" dirty="0"/>
              <a:t>Chap 3: Resistive phase-mixed Alfvén waves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2CAA699-20C9-46D7-894F-FCDEC2CF9DC8}"/>
                  </a:ext>
                </a:extLst>
              </p:cNvPr>
              <p:cNvSpPr>
                <a:spLocks noGrp="1"/>
              </p:cNvSpPr>
              <p:nvPr>
                <p:ph sz="half" idx="1"/>
              </p:nvPr>
            </p:nvSpPr>
            <p:spPr/>
            <p:txBody>
              <a:bodyPr/>
              <a:lstStyle/>
              <a:p>
                <a14:m>
                  <m:oMath xmlns:m="http://schemas.openxmlformats.org/officeDocument/2006/math">
                    <m:r>
                      <a:rPr lang="en-GB" b="0" i="1" smtClean="0">
                        <a:latin typeface="Cambria Math" panose="02040503050406030204" pitchFamily="18" charset="0"/>
                      </a:rPr>
                      <m:t>𝛾</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m:rPr>
                            <m:nor/>
                          </m:rPr>
                          <a:rPr lang="en-GB" b="0" i="0" smtClean="0">
                            <a:latin typeface="Cambria Math" panose="02040503050406030204" pitchFamily="18" charset="0"/>
                          </a:rPr>
                          <m:t>Heating</m:t>
                        </m:r>
                        <m:r>
                          <m:rPr>
                            <m:nor/>
                          </m:rPr>
                          <a:rPr lang="en-GB" b="0" i="0" smtClean="0">
                            <a:latin typeface="Cambria Math" panose="02040503050406030204" pitchFamily="18" charset="0"/>
                          </a:rPr>
                          <m:t> </m:t>
                        </m:r>
                        <m:r>
                          <m:rPr>
                            <m:nor/>
                          </m:rPr>
                          <a:rPr lang="en-GB" b="0" i="0" smtClean="0">
                            <a:latin typeface="Cambria Math" panose="02040503050406030204" pitchFamily="18" charset="0"/>
                          </a:rPr>
                          <m:t>rate</m:t>
                        </m:r>
                      </m:num>
                      <m:den>
                        <m:r>
                          <m:rPr>
                            <m:nor/>
                          </m:rPr>
                          <a:rPr lang="en-GB" b="0" i="0" smtClean="0">
                            <a:latin typeface="Cambria Math" panose="02040503050406030204" pitchFamily="18" charset="0"/>
                          </a:rPr>
                          <m:t>Wave</m:t>
                        </m:r>
                        <m:r>
                          <m:rPr>
                            <m:nor/>
                          </m:rPr>
                          <a:rPr lang="en-GB" b="0" i="0" smtClean="0">
                            <a:latin typeface="Cambria Math" panose="02040503050406030204" pitchFamily="18" charset="0"/>
                          </a:rPr>
                          <m:t> </m:t>
                        </m:r>
                        <m:r>
                          <m:rPr>
                            <m:nor/>
                          </m:rPr>
                          <a:rPr lang="en-GB" b="0" i="0" smtClean="0">
                            <a:latin typeface="Cambria Math" panose="02040503050406030204" pitchFamily="18" charset="0"/>
                          </a:rPr>
                          <m:t>energy</m:t>
                        </m:r>
                      </m:den>
                    </m:f>
                  </m:oMath>
                </a14:m>
                <a:endParaRPr lang="en-GB" dirty="0"/>
              </a:p>
              <a:p>
                <a:r>
                  <a:rPr lang="en-GB" dirty="0"/>
                  <a:t>Open loop</a:t>
                </a:r>
              </a:p>
              <a:p>
                <a:r>
                  <a:rPr lang="en-GB" dirty="0"/>
                  <a:t>Closed loop: single harmonic</a:t>
                </a:r>
              </a:p>
              <a:p>
                <a:r>
                  <a:rPr lang="en-GB" dirty="0"/>
                  <a:t>Closed loop: multiple harmonics</a:t>
                </a:r>
              </a:p>
              <a:p>
                <a:endParaRPr lang="en-GB" dirty="0"/>
              </a:p>
            </p:txBody>
          </p:sp>
        </mc:Choice>
        <mc:Fallback>
          <p:sp>
            <p:nvSpPr>
              <p:cNvPr id="3" name="Content Placeholder 2">
                <a:extLst>
                  <a:ext uri="{FF2B5EF4-FFF2-40B4-BE49-F238E27FC236}">
                    <a16:creationId xmlns:a16="http://schemas.microsoft.com/office/drawing/2014/main" id="{22CAA699-20C9-46D7-894F-FCDEC2CF9DC8}"/>
                  </a:ext>
                </a:extLst>
              </p:cNvPr>
              <p:cNvSpPr>
                <a:spLocks noGrp="1" noRot="1" noChangeAspect="1" noMove="1" noResize="1" noEditPoints="1" noAdjustHandles="1" noChangeArrowheads="1" noChangeShapeType="1" noTextEdit="1"/>
              </p:cNvSpPr>
              <p:nvPr>
                <p:ph sz="half" idx="1"/>
              </p:nvPr>
            </p:nvSpPr>
            <p:spPr>
              <a:blipFill>
                <a:blip r:embed="rId3"/>
                <a:stretch>
                  <a:fillRect l="-2118"/>
                </a:stretch>
              </a:blipFill>
            </p:spPr>
            <p:txBody>
              <a:bodyPr/>
              <a:lstStyle/>
              <a:p>
                <a:r>
                  <a:rPr lang="en-GB">
                    <a:noFill/>
                  </a:rPr>
                  <a:t> </a:t>
                </a:r>
              </a:p>
            </p:txBody>
          </p:sp>
        </mc:Fallback>
      </mc:AlternateContent>
      <p:pic>
        <p:nvPicPr>
          <p:cNvPr id="7" name="Content Placeholder 6">
            <a:extLst>
              <a:ext uri="{FF2B5EF4-FFF2-40B4-BE49-F238E27FC236}">
                <a16:creationId xmlns:a16="http://schemas.microsoft.com/office/drawing/2014/main" id="{293B8906-53F6-4526-B0CF-C62778E04E9F}"/>
              </a:ext>
            </a:extLst>
          </p:cNvPr>
          <p:cNvPicPr>
            <a:picLocks noGrp="1" noChangeAspect="1"/>
          </p:cNvPicPr>
          <p:nvPr>
            <p:ph sz="half" idx="2"/>
          </p:nvPr>
        </p:nvPicPr>
        <p:blipFill>
          <a:blip r:embed="rId4"/>
          <a:stretch>
            <a:fillRect/>
          </a:stretch>
        </p:blipFill>
        <p:spPr>
          <a:xfrm>
            <a:off x="6172200" y="2547009"/>
            <a:ext cx="5181600" cy="2908570"/>
          </a:xfrm>
        </p:spPr>
      </p:pic>
    </p:spTree>
    <p:extLst>
      <p:ext uri="{BB962C8B-B14F-4D97-AF65-F5344CB8AC3E}">
        <p14:creationId xmlns:p14="http://schemas.microsoft.com/office/powerpoint/2010/main" val="3490229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65C4E-ECA8-47FD-A71F-FA0E1B024468}"/>
              </a:ext>
            </a:extLst>
          </p:cNvPr>
          <p:cNvSpPr>
            <a:spLocks noGrp="1"/>
          </p:cNvSpPr>
          <p:nvPr>
            <p:ph type="title"/>
          </p:nvPr>
        </p:nvSpPr>
        <p:spPr/>
        <p:txBody>
          <a:bodyPr/>
          <a:lstStyle/>
          <a:p>
            <a:r>
              <a:rPr lang="en-GB" dirty="0"/>
              <a:t>Chap 3: Resistive phase-mixed Alfvén waves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2CAA699-20C9-46D7-894F-FCDEC2CF9DC8}"/>
                  </a:ext>
                </a:extLst>
              </p:cNvPr>
              <p:cNvSpPr>
                <a:spLocks noGrp="1"/>
              </p:cNvSpPr>
              <p:nvPr>
                <p:ph sz="half" idx="1"/>
              </p:nvPr>
            </p:nvSpPr>
            <p:spPr/>
            <p:txBody>
              <a:bodyPr/>
              <a:lstStyle/>
              <a:p>
                <a14:m>
                  <m:oMath xmlns:m="http://schemas.openxmlformats.org/officeDocument/2006/math">
                    <m:r>
                      <a:rPr lang="en-GB" b="0" i="1" smtClean="0">
                        <a:latin typeface="Cambria Math" panose="02040503050406030204" pitchFamily="18" charset="0"/>
                      </a:rPr>
                      <m:t>𝛾</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m:rPr>
                            <m:nor/>
                          </m:rPr>
                          <a:rPr lang="en-GB" b="0" i="0" smtClean="0">
                            <a:latin typeface="Cambria Math" panose="02040503050406030204" pitchFamily="18" charset="0"/>
                          </a:rPr>
                          <m:t>Heating</m:t>
                        </m:r>
                        <m:r>
                          <m:rPr>
                            <m:nor/>
                          </m:rPr>
                          <a:rPr lang="en-GB" b="0" i="0" smtClean="0">
                            <a:latin typeface="Cambria Math" panose="02040503050406030204" pitchFamily="18" charset="0"/>
                          </a:rPr>
                          <m:t> </m:t>
                        </m:r>
                        <m:r>
                          <m:rPr>
                            <m:nor/>
                          </m:rPr>
                          <a:rPr lang="en-GB" b="0" i="0" smtClean="0">
                            <a:latin typeface="Cambria Math" panose="02040503050406030204" pitchFamily="18" charset="0"/>
                          </a:rPr>
                          <m:t>rate</m:t>
                        </m:r>
                      </m:num>
                      <m:den>
                        <m:r>
                          <m:rPr>
                            <m:nor/>
                          </m:rPr>
                          <a:rPr lang="en-GB" b="0" i="0" smtClean="0">
                            <a:latin typeface="Cambria Math" panose="02040503050406030204" pitchFamily="18" charset="0"/>
                          </a:rPr>
                          <m:t>Wave</m:t>
                        </m:r>
                        <m:r>
                          <m:rPr>
                            <m:nor/>
                          </m:rPr>
                          <a:rPr lang="en-GB" b="0" i="0" smtClean="0">
                            <a:latin typeface="Cambria Math" panose="02040503050406030204" pitchFamily="18" charset="0"/>
                          </a:rPr>
                          <m:t> </m:t>
                        </m:r>
                        <m:r>
                          <m:rPr>
                            <m:nor/>
                          </m:rPr>
                          <a:rPr lang="en-GB" b="0" i="0" smtClean="0">
                            <a:latin typeface="Cambria Math" panose="02040503050406030204" pitchFamily="18" charset="0"/>
                          </a:rPr>
                          <m:t>energy</m:t>
                        </m:r>
                      </m:den>
                    </m:f>
                  </m:oMath>
                </a14:m>
                <a:endParaRPr lang="en-GB" dirty="0"/>
              </a:p>
              <a:p>
                <a:r>
                  <a:rPr lang="en-GB" dirty="0"/>
                  <a:t>Open loop</a:t>
                </a:r>
              </a:p>
              <a:p>
                <a:r>
                  <a:rPr lang="en-GB" dirty="0"/>
                  <a:t>Closed loop: single harmonic</a:t>
                </a:r>
              </a:p>
              <a:p>
                <a:r>
                  <a:rPr lang="en-GB" dirty="0"/>
                  <a:t>Closed loop: multiple harmonics</a:t>
                </a:r>
              </a:p>
              <a:p>
                <a:endParaRPr lang="en-GB" dirty="0"/>
              </a:p>
            </p:txBody>
          </p:sp>
        </mc:Choice>
        <mc:Fallback>
          <p:sp>
            <p:nvSpPr>
              <p:cNvPr id="3" name="Content Placeholder 2">
                <a:extLst>
                  <a:ext uri="{FF2B5EF4-FFF2-40B4-BE49-F238E27FC236}">
                    <a16:creationId xmlns:a16="http://schemas.microsoft.com/office/drawing/2014/main" id="{22CAA699-20C9-46D7-894F-FCDEC2CF9DC8}"/>
                  </a:ext>
                </a:extLst>
              </p:cNvPr>
              <p:cNvSpPr>
                <a:spLocks noGrp="1" noRot="1" noChangeAspect="1" noMove="1" noResize="1" noEditPoints="1" noAdjustHandles="1" noChangeArrowheads="1" noChangeShapeType="1" noTextEdit="1"/>
              </p:cNvSpPr>
              <p:nvPr>
                <p:ph sz="half" idx="1"/>
              </p:nvPr>
            </p:nvSpPr>
            <p:spPr>
              <a:blipFill>
                <a:blip r:embed="rId3"/>
                <a:stretch>
                  <a:fillRect l="-2118"/>
                </a:stretch>
              </a:blipFill>
            </p:spPr>
            <p:txBody>
              <a:bodyPr/>
              <a:lstStyle/>
              <a:p>
                <a:r>
                  <a:rPr lang="en-GB">
                    <a:noFill/>
                  </a:rPr>
                  <a:t> </a:t>
                </a:r>
              </a:p>
            </p:txBody>
          </p:sp>
        </mc:Fallback>
      </mc:AlternateContent>
      <p:pic>
        <p:nvPicPr>
          <p:cNvPr id="7" name="Content Placeholder 6">
            <a:extLst>
              <a:ext uri="{FF2B5EF4-FFF2-40B4-BE49-F238E27FC236}">
                <a16:creationId xmlns:a16="http://schemas.microsoft.com/office/drawing/2014/main" id="{293B8906-53F6-4526-B0CF-C62778E04E9F}"/>
              </a:ext>
            </a:extLst>
          </p:cNvPr>
          <p:cNvPicPr>
            <a:picLocks noGrp="1" noChangeAspect="1"/>
          </p:cNvPicPr>
          <p:nvPr>
            <p:ph sz="half" idx="2"/>
          </p:nvPr>
        </p:nvPicPr>
        <p:blipFill>
          <a:blip r:embed="rId4"/>
          <a:stretch>
            <a:fillRect/>
          </a:stretch>
        </p:blipFill>
        <p:spPr>
          <a:xfrm>
            <a:off x="6172200" y="2547009"/>
            <a:ext cx="5181600" cy="2908570"/>
          </a:xfrm>
        </p:spPr>
      </p:pic>
    </p:spTree>
    <p:extLst>
      <p:ext uri="{BB962C8B-B14F-4D97-AF65-F5344CB8AC3E}">
        <p14:creationId xmlns:p14="http://schemas.microsoft.com/office/powerpoint/2010/main" val="1412629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65C4E-ECA8-47FD-A71F-FA0E1B024468}"/>
              </a:ext>
            </a:extLst>
          </p:cNvPr>
          <p:cNvSpPr>
            <a:spLocks noGrp="1"/>
          </p:cNvSpPr>
          <p:nvPr>
            <p:ph type="title"/>
          </p:nvPr>
        </p:nvSpPr>
        <p:spPr/>
        <p:txBody>
          <a:bodyPr/>
          <a:lstStyle/>
          <a:p>
            <a:r>
              <a:rPr lang="en-GB" dirty="0"/>
              <a:t>Chap 3: Resistive phase-mixed Alfvén waves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2CAA699-20C9-46D7-894F-FCDEC2CF9DC8}"/>
                  </a:ext>
                </a:extLst>
              </p:cNvPr>
              <p:cNvSpPr>
                <a:spLocks noGrp="1"/>
              </p:cNvSpPr>
              <p:nvPr>
                <p:ph sz="half" idx="1"/>
              </p:nvPr>
            </p:nvSpPr>
            <p:spPr/>
            <p:txBody>
              <a:bodyPr/>
              <a:lstStyle/>
              <a:p>
                <a14:m>
                  <m:oMath xmlns:m="http://schemas.openxmlformats.org/officeDocument/2006/math">
                    <m:r>
                      <a:rPr lang="en-GB" b="0" i="1" smtClean="0">
                        <a:latin typeface="Cambria Math" panose="02040503050406030204" pitchFamily="18" charset="0"/>
                      </a:rPr>
                      <m:t>𝛾</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m:rPr>
                            <m:nor/>
                          </m:rPr>
                          <a:rPr lang="en-GB" b="0" i="0" smtClean="0">
                            <a:latin typeface="Cambria Math" panose="02040503050406030204" pitchFamily="18" charset="0"/>
                          </a:rPr>
                          <m:t>Heating</m:t>
                        </m:r>
                        <m:r>
                          <m:rPr>
                            <m:nor/>
                          </m:rPr>
                          <a:rPr lang="en-GB" b="0" i="0" smtClean="0">
                            <a:latin typeface="Cambria Math" panose="02040503050406030204" pitchFamily="18" charset="0"/>
                          </a:rPr>
                          <m:t> </m:t>
                        </m:r>
                        <m:r>
                          <m:rPr>
                            <m:nor/>
                          </m:rPr>
                          <a:rPr lang="en-GB" b="0" i="0" smtClean="0">
                            <a:latin typeface="Cambria Math" panose="02040503050406030204" pitchFamily="18" charset="0"/>
                          </a:rPr>
                          <m:t>rate</m:t>
                        </m:r>
                      </m:num>
                      <m:den>
                        <m:r>
                          <m:rPr>
                            <m:nor/>
                          </m:rPr>
                          <a:rPr lang="en-GB" b="0" i="0" smtClean="0">
                            <a:latin typeface="Cambria Math" panose="02040503050406030204" pitchFamily="18" charset="0"/>
                          </a:rPr>
                          <m:t>Wave</m:t>
                        </m:r>
                        <m:r>
                          <m:rPr>
                            <m:nor/>
                          </m:rPr>
                          <a:rPr lang="en-GB" b="0" i="0" smtClean="0">
                            <a:latin typeface="Cambria Math" panose="02040503050406030204" pitchFamily="18" charset="0"/>
                          </a:rPr>
                          <m:t> </m:t>
                        </m:r>
                        <m:r>
                          <m:rPr>
                            <m:nor/>
                          </m:rPr>
                          <a:rPr lang="en-GB" b="0" i="0" smtClean="0">
                            <a:latin typeface="Cambria Math" panose="02040503050406030204" pitchFamily="18" charset="0"/>
                          </a:rPr>
                          <m:t>energy</m:t>
                        </m:r>
                      </m:den>
                    </m:f>
                  </m:oMath>
                </a14:m>
                <a:endParaRPr lang="en-GB" dirty="0"/>
              </a:p>
              <a:p>
                <a:r>
                  <a:rPr lang="en-GB" dirty="0"/>
                  <a:t>Open loop</a:t>
                </a:r>
              </a:p>
              <a:p>
                <a:r>
                  <a:rPr lang="en-GB" dirty="0"/>
                  <a:t>Closed loop: single harmonic</a:t>
                </a:r>
              </a:p>
              <a:p>
                <a:r>
                  <a:rPr lang="en-GB" dirty="0"/>
                  <a:t>Closed loop: multiple harmonics</a:t>
                </a:r>
              </a:p>
              <a:p>
                <a:r>
                  <a:rPr lang="en-GB" dirty="0"/>
                  <a:t>Leaky loop</a:t>
                </a:r>
              </a:p>
              <a:p>
                <a:endParaRPr lang="en-GB" dirty="0"/>
              </a:p>
            </p:txBody>
          </p:sp>
        </mc:Choice>
        <mc:Fallback>
          <p:sp>
            <p:nvSpPr>
              <p:cNvPr id="3" name="Content Placeholder 2">
                <a:extLst>
                  <a:ext uri="{FF2B5EF4-FFF2-40B4-BE49-F238E27FC236}">
                    <a16:creationId xmlns:a16="http://schemas.microsoft.com/office/drawing/2014/main" id="{22CAA699-20C9-46D7-894F-FCDEC2CF9DC8}"/>
                  </a:ext>
                </a:extLst>
              </p:cNvPr>
              <p:cNvSpPr>
                <a:spLocks noGrp="1" noRot="1" noChangeAspect="1" noMove="1" noResize="1" noEditPoints="1" noAdjustHandles="1" noChangeArrowheads="1" noChangeShapeType="1" noTextEdit="1"/>
              </p:cNvSpPr>
              <p:nvPr>
                <p:ph sz="half" idx="1"/>
              </p:nvPr>
            </p:nvSpPr>
            <p:spPr>
              <a:blipFill>
                <a:blip r:embed="rId3"/>
                <a:stretch>
                  <a:fillRect l="-2118"/>
                </a:stretch>
              </a:blipFill>
            </p:spPr>
            <p:txBody>
              <a:bodyPr/>
              <a:lstStyle/>
              <a:p>
                <a:r>
                  <a:rPr lang="en-GB">
                    <a:noFill/>
                  </a:rPr>
                  <a:t> </a:t>
                </a:r>
              </a:p>
            </p:txBody>
          </p:sp>
        </mc:Fallback>
      </mc:AlternateContent>
      <p:pic>
        <p:nvPicPr>
          <p:cNvPr id="8" name="Content Placeholder 7">
            <a:extLst>
              <a:ext uri="{FF2B5EF4-FFF2-40B4-BE49-F238E27FC236}">
                <a16:creationId xmlns:a16="http://schemas.microsoft.com/office/drawing/2014/main" id="{EE770DC4-3392-41D2-B90B-225BA005D382}"/>
              </a:ext>
            </a:extLst>
          </p:cNvPr>
          <p:cNvPicPr>
            <a:picLocks noGrp="1" noChangeAspect="1"/>
          </p:cNvPicPr>
          <p:nvPr>
            <p:ph sz="half" idx="2"/>
          </p:nvPr>
        </p:nvPicPr>
        <p:blipFill>
          <a:blip r:embed="rId4"/>
          <a:stretch>
            <a:fillRect/>
          </a:stretch>
        </p:blipFill>
        <p:spPr>
          <a:xfrm>
            <a:off x="6172200" y="2431112"/>
            <a:ext cx="5181600" cy="3140363"/>
          </a:xfrm>
        </p:spPr>
      </p:pic>
    </p:spTree>
    <p:extLst>
      <p:ext uri="{BB962C8B-B14F-4D97-AF65-F5344CB8AC3E}">
        <p14:creationId xmlns:p14="http://schemas.microsoft.com/office/powerpoint/2010/main" val="22989024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65C4E-ECA8-47FD-A71F-FA0E1B024468}"/>
              </a:ext>
            </a:extLst>
          </p:cNvPr>
          <p:cNvSpPr>
            <a:spLocks noGrp="1"/>
          </p:cNvSpPr>
          <p:nvPr>
            <p:ph type="title"/>
          </p:nvPr>
        </p:nvSpPr>
        <p:spPr/>
        <p:txBody>
          <a:bodyPr/>
          <a:lstStyle/>
          <a:p>
            <a:r>
              <a:rPr lang="en-GB" dirty="0"/>
              <a:t>Chap 3: Resistive phase-mixed Alfvén waves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2CAA699-20C9-46D7-894F-FCDEC2CF9DC8}"/>
                  </a:ext>
                </a:extLst>
              </p:cNvPr>
              <p:cNvSpPr>
                <a:spLocks noGrp="1"/>
              </p:cNvSpPr>
              <p:nvPr>
                <p:ph sz="half" idx="1"/>
              </p:nvPr>
            </p:nvSpPr>
            <p:spPr/>
            <p:txBody>
              <a:bodyPr/>
              <a:lstStyle/>
              <a:p>
                <a14:m>
                  <m:oMath xmlns:m="http://schemas.openxmlformats.org/officeDocument/2006/math">
                    <m:r>
                      <a:rPr lang="en-GB" b="0" i="1" smtClean="0">
                        <a:latin typeface="Cambria Math" panose="02040503050406030204" pitchFamily="18" charset="0"/>
                      </a:rPr>
                      <m:t>𝛾</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m:rPr>
                            <m:nor/>
                          </m:rPr>
                          <a:rPr lang="en-GB" b="0" i="0" smtClean="0">
                            <a:latin typeface="Cambria Math" panose="02040503050406030204" pitchFamily="18" charset="0"/>
                          </a:rPr>
                          <m:t>Heating</m:t>
                        </m:r>
                        <m:r>
                          <m:rPr>
                            <m:nor/>
                          </m:rPr>
                          <a:rPr lang="en-GB" b="0" i="0" smtClean="0">
                            <a:latin typeface="Cambria Math" panose="02040503050406030204" pitchFamily="18" charset="0"/>
                          </a:rPr>
                          <m:t> </m:t>
                        </m:r>
                        <m:r>
                          <m:rPr>
                            <m:nor/>
                          </m:rPr>
                          <a:rPr lang="en-GB" b="0" i="0" smtClean="0">
                            <a:latin typeface="Cambria Math" panose="02040503050406030204" pitchFamily="18" charset="0"/>
                          </a:rPr>
                          <m:t>rate</m:t>
                        </m:r>
                      </m:num>
                      <m:den>
                        <m:r>
                          <m:rPr>
                            <m:nor/>
                          </m:rPr>
                          <a:rPr lang="en-GB" b="0" i="0" smtClean="0">
                            <a:latin typeface="Cambria Math" panose="02040503050406030204" pitchFamily="18" charset="0"/>
                          </a:rPr>
                          <m:t>Wave</m:t>
                        </m:r>
                        <m:r>
                          <m:rPr>
                            <m:nor/>
                          </m:rPr>
                          <a:rPr lang="en-GB" b="0" i="0" smtClean="0">
                            <a:latin typeface="Cambria Math" panose="02040503050406030204" pitchFamily="18" charset="0"/>
                          </a:rPr>
                          <m:t> </m:t>
                        </m:r>
                        <m:r>
                          <m:rPr>
                            <m:nor/>
                          </m:rPr>
                          <a:rPr lang="en-GB" b="0" i="0" smtClean="0">
                            <a:latin typeface="Cambria Math" panose="02040503050406030204" pitchFamily="18" charset="0"/>
                          </a:rPr>
                          <m:t>energy</m:t>
                        </m:r>
                      </m:den>
                    </m:f>
                  </m:oMath>
                </a14:m>
                <a:endParaRPr lang="en-GB" dirty="0"/>
              </a:p>
              <a:p>
                <a:r>
                  <a:rPr lang="en-GB" dirty="0"/>
                  <a:t>Open loop</a:t>
                </a:r>
              </a:p>
              <a:p>
                <a:r>
                  <a:rPr lang="en-GB" dirty="0"/>
                  <a:t>Closed loop: single harmonic</a:t>
                </a:r>
              </a:p>
              <a:p>
                <a:r>
                  <a:rPr lang="en-GB" dirty="0"/>
                  <a:t>Closed loop: multiple harmonics</a:t>
                </a:r>
              </a:p>
              <a:p>
                <a:r>
                  <a:rPr lang="en-GB" dirty="0"/>
                  <a:t>Leaky loop</a:t>
                </a:r>
              </a:p>
              <a:p>
                <a:r>
                  <a:rPr lang="en-GB" dirty="0"/>
                  <a:t>Discussion</a:t>
                </a:r>
              </a:p>
            </p:txBody>
          </p:sp>
        </mc:Choice>
        <mc:Fallback>
          <p:sp>
            <p:nvSpPr>
              <p:cNvPr id="3" name="Content Placeholder 2">
                <a:extLst>
                  <a:ext uri="{FF2B5EF4-FFF2-40B4-BE49-F238E27FC236}">
                    <a16:creationId xmlns:a16="http://schemas.microsoft.com/office/drawing/2014/main" id="{22CAA699-20C9-46D7-894F-FCDEC2CF9DC8}"/>
                  </a:ext>
                </a:extLst>
              </p:cNvPr>
              <p:cNvSpPr>
                <a:spLocks noGrp="1" noRot="1" noChangeAspect="1" noMove="1" noResize="1" noEditPoints="1" noAdjustHandles="1" noChangeArrowheads="1" noChangeShapeType="1" noTextEdit="1"/>
              </p:cNvSpPr>
              <p:nvPr>
                <p:ph sz="half" idx="1"/>
              </p:nvPr>
            </p:nvSpPr>
            <p:spPr>
              <a:blipFill>
                <a:blip r:embed="rId3"/>
                <a:stretch>
                  <a:fillRect l="-2118"/>
                </a:stretch>
              </a:blipFill>
            </p:spPr>
            <p:txBody>
              <a:bodyPr/>
              <a:lstStyle/>
              <a:p>
                <a:r>
                  <a:rPr lang="en-GB">
                    <a:noFill/>
                  </a:rPr>
                  <a:t> </a:t>
                </a:r>
              </a:p>
            </p:txBody>
          </p:sp>
        </mc:Fallback>
      </mc:AlternateContent>
      <p:sp>
        <p:nvSpPr>
          <p:cNvPr id="4" name="Content Placeholder 3">
            <a:extLst>
              <a:ext uri="{FF2B5EF4-FFF2-40B4-BE49-F238E27FC236}">
                <a16:creationId xmlns:a16="http://schemas.microsoft.com/office/drawing/2014/main" id="{76E94FCF-67A7-4149-9482-E44663184624}"/>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136629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98AAA-F59F-46CA-AC7E-511B974FD03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326B400-0E74-4D24-9CEB-ECA0323AF7F0}"/>
              </a:ext>
            </a:extLst>
          </p:cNvPr>
          <p:cNvSpPr>
            <a:spLocks noGrp="1"/>
          </p:cNvSpPr>
          <p:nvPr>
            <p:ph sz="half" idx="1"/>
          </p:nvPr>
        </p:nvSpPr>
        <p:spPr/>
        <p:txBody>
          <a:bodyPr/>
          <a:lstStyle/>
          <a:p>
            <a:endParaRPr lang="en-GB"/>
          </a:p>
        </p:txBody>
      </p:sp>
      <p:sp>
        <p:nvSpPr>
          <p:cNvPr id="4" name="Content Placeholder 3">
            <a:extLst>
              <a:ext uri="{FF2B5EF4-FFF2-40B4-BE49-F238E27FC236}">
                <a16:creationId xmlns:a16="http://schemas.microsoft.com/office/drawing/2014/main" id="{32725688-7F7D-488A-B680-6B49907223DB}"/>
              </a:ext>
            </a:extLst>
          </p:cNvPr>
          <p:cNvSpPr>
            <a:spLocks noGrp="1"/>
          </p:cNvSpPr>
          <p:nvPr>
            <p:ph sz="half" idx="2"/>
          </p:nvPr>
        </p:nvSpPr>
        <p:spPr/>
        <p:txBody>
          <a:bodyPr/>
          <a:lstStyle/>
          <a:p>
            <a:endParaRPr lang="en-GB" dirty="0"/>
          </a:p>
        </p:txBody>
      </p:sp>
    </p:spTree>
    <p:extLst>
      <p:ext uri="{BB962C8B-B14F-4D97-AF65-F5344CB8AC3E}">
        <p14:creationId xmlns:p14="http://schemas.microsoft.com/office/powerpoint/2010/main" val="1670891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5E3E0-8EBD-4564-B630-D1CF75EAC87C}"/>
              </a:ext>
            </a:extLst>
          </p:cNvPr>
          <p:cNvSpPr>
            <a:spLocks noGrp="1"/>
          </p:cNvSpPr>
          <p:nvPr>
            <p:ph type="title"/>
          </p:nvPr>
        </p:nvSpPr>
        <p:spPr/>
        <p:txBody>
          <a:bodyPr/>
          <a:lstStyle/>
          <a:p>
            <a:r>
              <a:rPr lang="en-GB" dirty="0"/>
              <a:t>Chap 1: Introduction</a:t>
            </a:r>
          </a:p>
        </p:txBody>
      </p:sp>
      <p:sp>
        <p:nvSpPr>
          <p:cNvPr id="3" name="Content Placeholder 2">
            <a:extLst>
              <a:ext uri="{FF2B5EF4-FFF2-40B4-BE49-F238E27FC236}">
                <a16:creationId xmlns:a16="http://schemas.microsoft.com/office/drawing/2014/main" id="{725FBE63-D3AA-497B-A29F-A620B698E78F}"/>
              </a:ext>
            </a:extLst>
          </p:cNvPr>
          <p:cNvSpPr>
            <a:spLocks noGrp="1"/>
          </p:cNvSpPr>
          <p:nvPr>
            <p:ph sz="half" idx="1"/>
          </p:nvPr>
        </p:nvSpPr>
        <p:spPr/>
        <p:txBody>
          <a:bodyPr/>
          <a:lstStyle/>
          <a:p>
            <a:pPr marL="0" indent="0">
              <a:buNone/>
            </a:pPr>
            <a:endParaRPr lang="en-GB" dirty="0"/>
          </a:p>
        </p:txBody>
      </p:sp>
      <p:sp>
        <p:nvSpPr>
          <p:cNvPr id="5" name="Content Placeholder 4">
            <a:extLst>
              <a:ext uri="{FF2B5EF4-FFF2-40B4-BE49-F238E27FC236}">
                <a16:creationId xmlns:a16="http://schemas.microsoft.com/office/drawing/2014/main" id="{DAFD12DD-2058-40DF-A69D-274BF5A62BFA}"/>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2867765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92D2E2E1-F0FC-443D-A134-B28E387D7E2A}"/>
              </a:ext>
            </a:extLst>
          </p:cNvPr>
          <p:cNvSpPr>
            <a:spLocks noGrp="1"/>
          </p:cNvSpPr>
          <p:nvPr>
            <p:ph type="title"/>
          </p:nvPr>
        </p:nvSpPr>
        <p:spPr/>
        <p:txBody>
          <a:bodyPr/>
          <a:lstStyle/>
          <a:p>
            <a:endParaRPr lang="en-GB"/>
          </a:p>
        </p:txBody>
      </p:sp>
      <p:sp>
        <p:nvSpPr>
          <p:cNvPr id="22" name="Content Placeholder 21">
            <a:extLst>
              <a:ext uri="{FF2B5EF4-FFF2-40B4-BE49-F238E27FC236}">
                <a16:creationId xmlns:a16="http://schemas.microsoft.com/office/drawing/2014/main" id="{7B3FE8D0-4374-4982-ABFF-952B4F6A1E76}"/>
              </a:ext>
            </a:extLst>
          </p:cNvPr>
          <p:cNvSpPr>
            <a:spLocks noGrp="1"/>
          </p:cNvSpPr>
          <p:nvPr>
            <p:ph sz="half" idx="1"/>
          </p:nvPr>
        </p:nvSpPr>
        <p:spPr/>
        <p:txBody>
          <a:bodyPr/>
          <a:lstStyle/>
          <a:p>
            <a:endParaRPr lang="en-GB"/>
          </a:p>
        </p:txBody>
      </p:sp>
      <p:pic>
        <p:nvPicPr>
          <p:cNvPr id="37" name="Content Placeholder 36" descr="Graphical user interface, chart, diagram, histogram&#10;&#10;Description automatically generated">
            <a:extLst>
              <a:ext uri="{FF2B5EF4-FFF2-40B4-BE49-F238E27FC236}">
                <a16:creationId xmlns:a16="http://schemas.microsoft.com/office/drawing/2014/main" id="{A651CAEE-F08F-42E6-A5DC-7C12BA94F6D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63639" y="1825625"/>
            <a:ext cx="2998722" cy="4351338"/>
          </a:xfrm>
        </p:spPr>
      </p:pic>
    </p:spTree>
    <p:extLst>
      <p:ext uri="{BB962C8B-B14F-4D97-AF65-F5344CB8AC3E}">
        <p14:creationId xmlns:p14="http://schemas.microsoft.com/office/powerpoint/2010/main" val="3284542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5E3E0-8EBD-4564-B630-D1CF75EAC87C}"/>
              </a:ext>
            </a:extLst>
          </p:cNvPr>
          <p:cNvSpPr>
            <a:spLocks noGrp="1"/>
          </p:cNvSpPr>
          <p:nvPr>
            <p:ph type="title"/>
          </p:nvPr>
        </p:nvSpPr>
        <p:spPr/>
        <p:txBody>
          <a:bodyPr/>
          <a:lstStyle/>
          <a:p>
            <a:r>
              <a:rPr lang="en-GB" dirty="0"/>
              <a:t>Chap 1: Introduction</a:t>
            </a:r>
          </a:p>
        </p:txBody>
      </p:sp>
      <p:sp>
        <p:nvSpPr>
          <p:cNvPr id="3" name="Content Placeholder 2">
            <a:extLst>
              <a:ext uri="{FF2B5EF4-FFF2-40B4-BE49-F238E27FC236}">
                <a16:creationId xmlns:a16="http://schemas.microsoft.com/office/drawing/2014/main" id="{725FBE63-D3AA-497B-A29F-A620B698E78F}"/>
              </a:ext>
            </a:extLst>
          </p:cNvPr>
          <p:cNvSpPr>
            <a:spLocks noGrp="1"/>
          </p:cNvSpPr>
          <p:nvPr>
            <p:ph sz="half" idx="1"/>
          </p:nvPr>
        </p:nvSpPr>
        <p:spPr/>
        <p:txBody>
          <a:bodyPr/>
          <a:lstStyle/>
          <a:p>
            <a:r>
              <a:rPr lang="en-GB" dirty="0"/>
              <a:t>Solar atmosphere</a:t>
            </a:r>
          </a:p>
        </p:txBody>
      </p:sp>
      <p:pic>
        <p:nvPicPr>
          <p:cNvPr id="6" name="Content Placeholder 5" descr="A picture containing text, music, brass, dark&#10;&#10;Description automatically generated">
            <a:extLst>
              <a:ext uri="{FF2B5EF4-FFF2-40B4-BE49-F238E27FC236}">
                <a16:creationId xmlns:a16="http://schemas.microsoft.com/office/drawing/2014/main" id="{87AE75EA-A5C5-4937-9DF7-06AD5A96BA3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14986" y="1825625"/>
            <a:ext cx="4896028" cy="4351338"/>
          </a:xfrm>
        </p:spPr>
      </p:pic>
    </p:spTree>
    <p:extLst>
      <p:ext uri="{BB962C8B-B14F-4D97-AF65-F5344CB8AC3E}">
        <p14:creationId xmlns:p14="http://schemas.microsoft.com/office/powerpoint/2010/main" val="127122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5E3E0-8EBD-4564-B630-D1CF75EAC87C}"/>
              </a:ext>
            </a:extLst>
          </p:cNvPr>
          <p:cNvSpPr>
            <a:spLocks noGrp="1"/>
          </p:cNvSpPr>
          <p:nvPr>
            <p:ph type="title"/>
          </p:nvPr>
        </p:nvSpPr>
        <p:spPr/>
        <p:txBody>
          <a:bodyPr/>
          <a:lstStyle/>
          <a:p>
            <a:r>
              <a:rPr lang="en-GB" dirty="0"/>
              <a:t>Chap 1: Introduction</a:t>
            </a:r>
          </a:p>
        </p:txBody>
      </p:sp>
      <p:sp>
        <p:nvSpPr>
          <p:cNvPr id="3" name="Content Placeholder 2">
            <a:extLst>
              <a:ext uri="{FF2B5EF4-FFF2-40B4-BE49-F238E27FC236}">
                <a16:creationId xmlns:a16="http://schemas.microsoft.com/office/drawing/2014/main" id="{725FBE63-D3AA-497B-A29F-A620B698E78F}"/>
              </a:ext>
            </a:extLst>
          </p:cNvPr>
          <p:cNvSpPr>
            <a:spLocks noGrp="1"/>
          </p:cNvSpPr>
          <p:nvPr>
            <p:ph sz="half" idx="1"/>
          </p:nvPr>
        </p:nvSpPr>
        <p:spPr/>
        <p:txBody>
          <a:bodyPr/>
          <a:lstStyle/>
          <a:p>
            <a:r>
              <a:rPr lang="en-GB" dirty="0"/>
              <a:t>Solar atmosphere</a:t>
            </a:r>
          </a:p>
          <a:p>
            <a:r>
              <a:rPr lang="en-GB" dirty="0"/>
              <a:t>Coronal heating problem</a:t>
            </a:r>
          </a:p>
          <a:p>
            <a:endParaRPr lang="en-GB" dirty="0"/>
          </a:p>
        </p:txBody>
      </p:sp>
      <p:pic>
        <p:nvPicPr>
          <p:cNvPr id="6" name="Content Placeholder 5" descr="Chart, line chart&#10;&#10;Description automatically generated">
            <a:extLst>
              <a:ext uri="{FF2B5EF4-FFF2-40B4-BE49-F238E27FC236}">
                <a16:creationId xmlns:a16="http://schemas.microsoft.com/office/drawing/2014/main" id="{2D9D89D4-B57D-4D39-928F-1AF1F895966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595895"/>
            <a:ext cx="5181600" cy="2810798"/>
          </a:xfrm>
        </p:spPr>
      </p:pic>
    </p:spTree>
    <p:extLst>
      <p:ext uri="{BB962C8B-B14F-4D97-AF65-F5344CB8AC3E}">
        <p14:creationId xmlns:p14="http://schemas.microsoft.com/office/powerpoint/2010/main" val="2728867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5E3E0-8EBD-4564-B630-D1CF75EAC87C}"/>
              </a:ext>
            </a:extLst>
          </p:cNvPr>
          <p:cNvSpPr>
            <a:spLocks noGrp="1"/>
          </p:cNvSpPr>
          <p:nvPr>
            <p:ph type="title"/>
          </p:nvPr>
        </p:nvSpPr>
        <p:spPr/>
        <p:txBody>
          <a:bodyPr/>
          <a:lstStyle/>
          <a:p>
            <a:r>
              <a:rPr lang="en-GB" dirty="0"/>
              <a:t>Chap 1: Introduction</a:t>
            </a:r>
          </a:p>
        </p:txBody>
      </p:sp>
      <p:sp>
        <p:nvSpPr>
          <p:cNvPr id="3" name="Content Placeholder 2">
            <a:extLst>
              <a:ext uri="{FF2B5EF4-FFF2-40B4-BE49-F238E27FC236}">
                <a16:creationId xmlns:a16="http://schemas.microsoft.com/office/drawing/2014/main" id="{725FBE63-D3AA-497B-A29F-A620B698E78F}"/>
              </a:ext>
            </a:extLst>
          </p:cNvPr>
          <p:cNvSpPr>
            <a:spLocks noGrp="1"/>
          </p:cNvSpPr>
          <p:nvPr>
            <p:ph sz="half" idx="1"/>
          </p:nvPr>
        </p:nvSpPr>
        <p:spPr/>
        <p:txBody>
          <a:bodyPr/>
          <a:lstStyle/>
          <a:p>
            <a:r>
              <a:rPr lang="en-GB" dirty="0"/>
              <a:t>Solar atmosphere</a:t>
            </a:r>
          </a:p>
          <a:p>
            <a:r>
              <a:rPr lang="en-GB" dirty="0"/>
              <a:t>Coronal heating problem</a:t>
            </a:r>
          </a:p>
          <a:p>
            <a:r>
              <a:rPr lang="en-GB" dirty="0"/>
              <a:t>MHD equations &amp; assumptions</a:t>
            </a:r>
          </a:p>
          <a:p>
            <a:endParaRPr lang="en-GB"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6D7307D-8844-4BA8-AE75-B8F025462495}"/>
                  </a:ext>
                </a:extLst>
              </p:cNvPr>
              <p:cNvSpPr>
                <a:spLocks noGrp="1"/>
              </p:cNvSpPr>
              <p:nvPr>
                <p:ph sz="half" idx="2"/>
              </p:nvPr>
            </p:nvSpPr>
            <p:spPr/>
            <p:txBody>
              <a:bodyPr anchor="ctr"/>
              <a:lstStyle/>
              <a:p>
                <a:pPr marL="0" indent="0" algn="ctr">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ea typeface="Cambria Math" panose="02040503050406030204" pitchFamily="18" charset="0"/>
                            </a:rPr>
                            <m:t>∥</m:t>
                          </m:r>
                        </m:sub>
                      </m:sSub>
                      <m:r>
                        <a:rPr lang="en-GB" b="0" i="1" smtClean="0">
                          <a:latin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𝜆</m:t>
                          </m:r>
                        </m:e>
                        <m:sub>
                          <m:r>
                            <a:rPr lang="en-GB" b="0" i="1" smtClean="0">
                              <a:latin typeface="Cambria Math" panose="02040503050406030204" pitchFamily="18" charset="0"/>
                              <a:ea typeface="Cambria Math" panose="02040503050406030204" pitchFamily="18" charset="0"/>
                            </a:rPr>
                            <m:t>𝑇𝑒</m:t>
                          </m:r>
                        </m:sub>
                      </m:sSub>
                      <m:r>
                        <a:rPr lang="en-GB" b="0" i="1" smtClean="0">
                          <a:latin typeface="Cambria Math" panose="02040503050406030204" pitchFamily="18" charset="0"/>
                          <a:ea typeface="Cambria Math" panose="02040503050406030204" pitchFamily="18" charset="0"/>
                        </a:rPr>
                        <m:t>, </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𝜆</m:t>
                          </m:r>
                        </m:e>
                        <m:sub>
                          <m:r>
                            <a:rPr lang="en-GB" b="0" i="1" smtClean="0">
                              <a:latin typeface="Cambria Math" panose="02040503050406030204" pitchFamily="18" charset="0"/>
                              <a:ea typeface="Cambria Math" panose="02040503050406030204" pitchFamily="18" charset="0"/>
                            </a:rPr>
                            <m:t>𝑇𝑖</m:t>
                          </m:r>
                        </m:sub>
                      </m:sSub>
                    </m:oMath>
                  </m:oMathPara>
                </a14:m>
                <a:endParaRPr lang="en-GB" b="0" dirty="0">
                  <a:ea typeface="Cambria Math" panose="02040503050406030204" pitchFamily="18" charset="0"/>
                </a:endParaRPr>
              </a:p>
              <a:p>
                <a:pPr marL="0" indent="0" algn="ctr">
                  <a:buNone/>
                </a:pPr>
                <a:endParaRPr lang="en-GB" b="0" dirty="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ea typeface="Cambria Math" panose="02040503050406030204" pitchFamily="18" charset="0"/>
                            </a:rPr>
                            <m:t>⊥</m:t>
                          </m:r>
                        </m:sub>
                      </m:sSub>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sSub>
                            <m:sSubPr>
                              <m:ctrlPr>
                                <a:rPr lang="en-GB" b="0" i="1" smtClean="0">
                                  <a:latin typeface="Cambria Math" panose="02040503050406030204" pitchFamily="18" charset="0"/>
                                </a:rPr>
                              </m:ctrlPr>
                            </m:sSubPr>
                            <m:e>
                              <m:r>
                                <a:rPr lang="en-GB" b="0" i="1" smtClean="0">
                                  <a:latin typeface="Cambria Math" panose="02040503050406030204" pitchFamily="18" charset="0"/>
                                </a:rPr>
                                <m:t>𝜆</m:t>
                              </m:r>
                            </m:e>
                            <m:sub>
                              <m:r>
                                <a:rPr lang="en-GB" b="0" i="1" smtClean="0">
                                  <a:latin typeface="Cambria Math" panose="02040503050406030204" pitchFamily="18" charset="0"/>
                                </a:rPr>
                                <m:t>𝑇𝑒</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𝑒</m:t>
                              </m:r>
                            </m:sub>
                          </m:sSub>
                        </m:e>
                      </m:rad>
                      <m:r>
                        <a:rPr lang="en-GB" b="0" i="1" smtClean="0">
                          <a:latin typeface="Cambria Math" panose="02040503050406030204" pitchFamily="18" charset="0"/>
                        </a:rPr>
                        <m:t>, </m:t>
                      </m:r>
                      <m:rad>
                        <m:radPr>
                          <m:degHide m:val="on"/>
                          <m:ctrlPr>
                            <a:rPr lang="en-GB" b="0" i="1" smtClean="0">
                              <a:latin typeface="Cambria Math" panose="02040503050406030204" pitchFamily="18" charset="0"/>
                            </a:rPr>
                          </m:ctrlPr>
                        </m:radPr>
                        <m:deg/>
                        <m:e>
                          <m:sSub>
                            <m:sSubPr>
                              <m:ctrlPr>
                                <a:rPr lang="en-GB" b="0" i="1" smtClean="0">
                                  <a:latin typeface="Cambria Math" panose="02040503050406030204" pitchFamily="18" charset="0"/>
                                </a:rPr>
                              </m:ctrlPr>
                            </m:sSubPr>
                            <m:e>
                              <m:r>
                                <a:rPr lang="en-GB" b="0" i="1" smtClean="0">
                                  <a:latin typeface="Cambria Math" panose="02040503050406030204" pitchFamily="18" charset="0"/>
                                </a:rPr>
                                <m:t>𝜆</m:t>
                              </m:r>
                            </m:e>
                            <m:sub>
                              <m:r>
                                <a:rPr lang="en-GB" b="0" i="1" smtClean="0">
                                  <a:latin typeface="Cambria Math" panose="02040503050406030204" pitchFamily="18" charset="0"/>
                                </a:rPr>
                                <m:t>𝑇𝑖</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𝑒</m:t>
                              </m:r>
                            </m:sub>
                          </m:sSub>
                        </m:e>
                      </m:rad>
                    </m:oMath>
                  </m:oMathPara>
                </a14:m>
                <a:endParaRPr lang="en-GB" dirty="0"/>
              </a:p>
            </p:txBody>
          </p:sp>
        </mc:Choice>
        <mc:Fallback xmlns="">
          <p:sp>
            <p:nvSpPr>
              <p:cNvPr id="4" name="Content Placeholder 3">
                <a:extLst>
                  <a:ext uri="{FF2B5EF4-FFF2-40B4-BE49-F238E27FC236}">
                    <a16:creationId xmlns:a16="http://schemas.microsoft.com/office/drawing/2014/main" id="{46D7307D-8844-4BA8-AE75-B8F025462495}"/>
                  </a:ext>
                </a:extLst>
              </p:cNvPr>
              <p:cNvSpPr>
                <a:spLocks noGrp="1" noRot="1" noChangeAspect="1" noMove="1" noResize="1" noEditPoints="1" noAdjustHandles="1" noChangeArrowheads="1" noChangeShapeType="1" noTextEdit="1"/>
              </p:cNvSpPr>
              <p:nvPr>
                <p:ph sz="half" idx="2"/>
              </p:nvPr>
            </p:nvSpPr>
            <p:spPr>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86482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5E3E0-8EBD-4564-B630-D1CF75EAC87C}"/>
              </a:ext>
            </a:extLst>
          </p:cNvPr>
          <p:cNvSpPr>
            <a:spLocks noGrp="1"/>
          </p:cNvSpPr>
          <p:nvPr>
            <p:ph type="title"/>
          </p:nvPr>
        </p:nvSpPr>
        <p:spPr/>
        <p:txBody>
          <a:bodyPr/>
          <a:lstStyle/>
          <a:p>
            <a:r>
              <a:rPr lang="en-GB" dirty="0"/>
              <a:t>Chap 1: Introduction</a:t>
            </a:r>
          </a:p>
        </p:txBody>
      </p:sp>
      <p:sp>
        <p:nvSpPr>
          <p:cNvPr id="3" name="Content Placeholder 2">
            <a:extLst>
              <a:ext uri="{FF2B5EF4-FFF2-40B4-BE49-F238E27FC236}">
                <a16:creationId xmlns:a16="http://schemas.microsoft.com/office/drawing/2014/main" id="{725FBE63-D3AA-497B-A29F-A620B698E78F}"/>
              </a:ext>
            </a:extLst>
          </p:cNvPr>
          <p:cNvSpPr>
            <a:spLocks noGrp="1"/>
          </p:cNvSpPr>
          <p:nvPr>
            <p:ph sz="half" idx="1"/>
          </p:nvPr>
        </p:nvSpPr>
        <p:spPr/>
        <p:txBody>
          <a:bodyPr/>
          <a:lstStyle/>
          <a:p>
            <a:r>
              <a:rPr lang="en-GB" dirty="0"/>
              <a:t>Solar atmosphere</a:t>
            </a:r>
          </a:p>
          <a:p>
            <a:r>
              <a:rPr lang="en-GB" dirty="0"/>
              <a:t>Coronal heating problem</a:t>
            </a:r>
          </a:p>
          <a:p>
            <a:r>
              <a:rPr lang="en-GB" dirty="0"/>
              <a:t>MHD equations &amp; assumptions</a:t>
            </a:r>
          </a:p>
          <a:p>
            <a:r>
              <a:rPr lang="en-GB" dirty="0"/>
              <a:t>Viscosity tensor</a:t>
            </a:r>
          </a:p>
          <a:p>
            <a:endParaRPr lang="en-GB" dirty="0"/>
          </a:p>
        </p:txBody>
      </p:sp>
      <p:pic>
        <p:nvPicPr>
          <p:cNvPr id="6" name="Content Placeholder 5">
            <a:extLst>
              <a:ext uri="{FF2B5EF4-FFF2-40B4-BE49-F238E27FC236}">
                <a16:creationId xmlns:a16="http://schemas.microsoft.com/office/drawing/2014/main" id="{A4FDEADA-7977-4AF7-9BCF-BD6B003E40D3}"/>
              </a:ext>
            </a:extLst>
          </p:cNvPr>
          <p:cNvPicPr>
            <a:picLocks noGrp="1" noChangeAspect="1"/>
          </p:cNvPicPr>
          <p:nvPr>
            <p:ph sz="half" idx="2"/>
          </p:nvPr>
        </p:nvPicPr>
        <p:blipFill>
          <a:blip r:embed="rId3"/>
          <a:stretch>
            <a:fillRect/>
          </a:stretch>
        </p:blipFill>
        <p:spPr>
          <a:xfrm>
            <a:off x="6172200" y="2046884"/>
            <a:ext cx="5181600" cy="3908820"/>
          </a:xfrm>
        </p:spPr>
      </p:pic>
    </p:spTree>
    <p:extLst>
      <p:ext uri="{BB962C8B-B14F-4D97-AF65-F5344CB8AC3E}">
        <p14:creationId xmlns:p14="http://schemas.microsoft.com/office/powerpoint/2010/main" val="523173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5E3E0-8EBD-4564-B630-D1CF75EAC87C}"/>
              </a:ext>
            </a:extLst>
          </p:cNvPr>
          <p:cNvSpPr>
            <a:spLocks noGrp="1"/>
          </p:cNvSpPr>
          <p:nvPr>
            <p:ph type="title"/>
          </p:nvPr>
        </p:nvSpPr>
        <p:spPr/>
        <p:txBody>
          <a:bodyPr/>
          <a:lstStyle/>
          <a:p>
            <a:r>
              <a:rPr lang="en-GB" dirty="0"/>
              <a:t>Chap 1: Introduction</a:t>
            </a:r>
          </a:p>
        </p:txBody>
      </p:sp>
      <p:sp>
        <p:nvSpPr>
          <p:cNvPr id="3" name="Content Placeholder 2">
            <a:extLst>
              <a:ext uri="{FF2B5EF4-FFF2-40B4-BE49-F238E27FC236}">
                <a16:creationId xmlns:a16="http://schemas.microsoft.com/office/drawing/2014/main" id="{725FBE63-D3AA-497B-A29F-A620B698E78F}"/>
              </a:ext>
            </a:extLst>
          </p:cNvPr>
          <p:cNvSpPr>
            <a:spLocks noGrp="1"/>
          </p:cNvSpPr>
          <p:nvPr>
            <p:ph sz="half" idx="1"/>
          </p:nvPr>
        </p:nvSpPr>
        <p:spPr/>
        <p:txBody>
          <a:bodyPr/>
          <a:lstStyle/>
          <a:p>
            <a:r>
              <a:rPr lang="en-GB" dirty="0"/>
              <a:t>Solar atmosphere</a:t>
            </a:r>
          </a:p>
          <a:p>
            <a:r>
              <a:rPr lang="en-GB" dirty="0"/>
              <a:t>Coronal heating problem</a:t>
            </a:r>
          </a:p>
          <a:p>
            <a:r>
              <a:rPr lang="en-GB" dirty="0"/>
              <a:t>MHD equations &amp; assumptions</a:t>
            </a:r>
          </a:p>
          <a:p>
            <a:r>
              <a:rPr lang="en-GB" dirty="0"/>
              <a:t>Viscosity tensor</a:t>
            </a:r>
          </a:p>
          <a:p>
            <a:r>
              <a:rPr lang="en-GB" dirty="0"/>
              <a:t>Thermodynamics</a:t>
            </a:r>
          </a:p>
        </p:txBody>
      </p:sp>
      <p:pic>
        <p:nvPicPr>
          <p:cNvPr id="6" name="Content Placeholder 5" descr="Diagram&#10;&#10;Description automatically generated with low confidence">
            <a:extLst>
              <a:ext uri="{FF2B5EF4-FFF2-40B4-BE49-F238E27FC236}">
                <a16:creationId xmlns:a16="http://schemas.microsoft.com/office/drawing/2014/main" id="{8BA44A3A-BCE1-4579-A7F3-09286032D66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812280" y="3281966"/>
            <a:ext cx="3901440" cy="1438656"/>
          </a:xfrm>
        </p:spPr>
      </p:pic>
    </p:spTree>
    <p:extLst>
      <p:ext uri="{BB962C8B-B14F-4D97-AF65-F5344CB8AC3E}">
        <p14:creationId xmlns:p14="http://schemas.microsoft.com/office/powerpoint/2010/main" val="1501613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5E3E0-8EBD-4564-B630-D1CF75EAC87C}"/>
              </a:ext>
            </a:extLst>
          </p:cNvPr>
          <p:cNvSpPr>
            <a:spLocks noGrp="1"/>
          </p:cNvSpPr>
          <p:nvPr>
            <p:ph type="title"/>
          </p:nvPr>
        </p:nvSpPr>
        <p:spPr/>
        <p:txBody>
          <a:bodyPr/>
          <a:lstStyle/>
          <a:p>
            <a:r>
              <a:rPr lang="en-GB" dirty="0"/>
              <a:t>Chap 1: Introduction</a:t>
            </a:r>
          </a:p>
        </p:txBody>
      </p:sp>
      <p:sp>
        <p:nvSpPr>
          <p:cNvPr id="3" name="Content Placeholder 2">
            <a:extLst>
              <a:ext uri="{FF2B5EF4-FFF2-40B4-BE49-F238E27FC236}">
                <a16:creationId xmlns:a16="http://schemas.microsoft.com/office/drawing/2014/main" id="{725FBE63-D3AA-497B-A29F-A620B698E78F}"/>
              </a:ext>
            </a:extLst>
          </p:cNvPr>
          <p:cNvSpPr>
            <a:spLocks noGrp="1"/>
          </p:cNvSpPr>
          <p:nvPr>
            <p:ph sz="half" idx="1"/>
          </p:nvPr>
        </p:nvSpPr>
        <p:spPr/>
        <p:txBody>
          <a:bodyPr/>
          <a:lstStyle/>
          <a:p>
            <a:r>
              <a:rPr lang="en-GB" dirty="0"/>
              <a:t>Solar atmosphere</a:t>
            </a:r>
          </a:p>
          <a:p>
            <a:r>
              <a:rPr lang="en-GB" dirty="0"/>
              <a:t>Coronal heating problem</a:t>
            </a:r>
          </a:p>
          <a:p>
            <a:r>
              <a:rPr lang="en-GB" dirty="0"/>
              <a:t>MHD equations &amp; assumptions</a:t>
            </a:r>
          </a:p>
          <a:p>
            <a:r>
              <a:rPr lang="en-GB" dirty="0"/>
              <a:t>Viscosity tensor</a:t>
            </a:r>
          </a:p>
          <a:p>
            <a:r>
              <a:rPr lang="en-GB" dirty="0"/>
              <a:t>Thermodynamics</a:t>
            </a:r>
          </a:p>
          <a:p>
            <a:r>
              <a:rPr lang="en-GB" dirty="0"/>
              <a:t>Dispersion relation</a:t>
            </a:r>
          </a:p>
          <a:p>
            <a:endParaRPr lang="en-GB"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B734784-F9ED-490A-AAD7-BEBE17835327}"/>
                  </a:ext>
                </a:extLst>
              </p:cNvPr>
              <p:cNvSpPr>
                <a:spLocks noGrp="1"/>
              </p:cNvSpPr>
              <p:nvPr>
                <p:ph sz="half" idx="2"/>
              </p:nvPr>
            </p:nvSpPr>
            <p:spPr/>
            <p:txBody>
              <a:bodyPr anchor="ctr"/>
              <a:lstStyle/>
              <a:p>
                <a:pPr marL="0" indent="0" algn="ctr">
                  <a:buNone/>
                </a:pPr>
                <a14:m>
                  <m:oMathPara xmlns:m="http://schemas.openxmlformats.org/officeDocument/2006/math">
                    <m:oMathParaPr>
                      <m:jc m:val="centerGroup"/>
                    </m:oMathParaPr>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𝜔</m:t>
                          </m:r>
                        </m:e>
                        <m:sup>
                          <m:r>
                            <a:rPr lang="en-GB" i="1">
                              <a:latin typeface="Cambria Math" panose="02040503050406030204" pitchFamily="18" charset="0"/>
                            </a:rPr>
                            <m:t>2</m:t>
                          </m:r>
                        </m:sup>
                      </m:sSup>
                      <m:r>
                        <a:rPr lang="en-GB" i="1">
                          <a:latin typeface="Cambria Math" panose="02040503050406030204" pitchFamily="18" charset="0"/>
                        </a:rPr>
                        <m:t>−</m:t>
                      </m:r>
                      <m:sSubSup>
                        <m:sSubSupPr>
                          <m:ctrlPr>
                            <a:rPr lang="en-GB" i="1">
                              <a:latin typeface="Cambria Math" panose="02040503050406030204" pitchFamily="18" charset="0"/>
                            </a:rPr>
                          </m:ctrlPr>
                        </m:sSubSupPr>
                        <m:e>
                          <m:r>
                            <a:rPr lang="en-GB" i="1">
                              <a:latin typeface="Cambria Math" panose="02040503050406030204" pitchFamily="18" charset="0"/>
                            </a:rPr>
                            <m:t>𝑣</m:t>
                          </m:r>
                        </m:e>
                        <m:sub>
                          <m:r>
                            <a:rPr lang="en-GB" i="1">
                              <a:latin typeface="Cambria Math" panose="02040503050406030204" pitchFamily="18" charset="0"/>
                            </a:rPr>
                            <m:t>𝐴</m:t>
                          </m:r>
                          <m:r>
                            <a:rPr lang="en-GB" i="1">
                              <a:latin typeface="Cambria Math" panose="02040503050406030204" pitchFamily="18" charset="0"/>
                            </a:rPr>
                            <m:t>0</m:t>
                          </m:r>
                        </m:sub>
                        <m:sup>
                          <m:r>
                            <a:rPr lang="en-GB" i="1">
                              <a:latin typeface="Cambria Math" panose="02040503050406030204" pitchFamily="18" charset="0"/>
                            </a:rPr>
                            <m:t>2</m:t>
                          </m:r>
                        </m:sup>
                      </m:sSubSup>
                      <m:sSubSup>
                        <m:sSubSupPr>
                          <m:ctrlPr>
                            <a:rPr lang="en-GB" i="1">
                              <a:latin typeface="Cambria Math" panose="02040503050406030204" pitchFamily="18" charset="0"/>
                            </a:rPr>
                          </m:ctrlPr>
                        </m:sSubSupPr>
                        <m:e>
                          <m:r>
                            <a:rPr lang="en-GB" i="1">
                              <a:latin typeface="Cambria Math" panose="02040503050406030204" pitchFamily="18" charset="0"/>
                            </a:rPr>
                            <m:t>𝑘</m:t>
                          </m:r>
                        </m:e>
                        <m:sub>
                          <m:r>
                            <a:rPr lang="en-GB" i="1">
                              <a:latin typeface="Cambria Math" panose="02040503050406030204" pitchFamily="18" charset="0"/>
                            </a:rPr>
                            <m:t>𝑧</m:t>
                          </m:r>
                        </m:sub>
                        <m:sup>
                          <m:r>
                            <a:rPr lang="en-GB" i="1">
                              <a:latin typeface="Cambria Math" panose="02040503050406030204" pitchFamily="18" charset="0"/>
                            </a:rPr>
                            <m:t>2</m:t>
                          </m:r>
                        </m:sup>
                      </m:sSubSup>
                      <m:r>
                        <a:rPr lang="en-GB" b="0" i="0" smtClean="0">
                          <a:latin typeface="Cambria Math" panose="02040503050406030204" pitchFamily="18" charset="0"/>
                        </a:rPr>
                        <m:t>=0</m:t>
                      </m:r>
                    </m:oMath>
                  </m:oMathPara>
                </a14:m>
                <a:endParaRPr lang="en-GB" dirty="0"/>
              </a:p>
              <a:p>
                <a:pPr marL="0" indent="0" algn="ctr">
                  <a:buNone/>
                </a:pPr>
                <a14:m>
                  <m:oMathPara xmlns:m="http://schemas.openxmlformats.org/officeDocument/2006/math">
                    <m:oMathParaPr>
                      <m:jc m:val="centerGroup"/>
                    </m:oMathParaPr>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𝜔</m:t>
                          </m:r>
                        </m:e>
                        <m:sup>
                          <m:r>
                            <a:rPr lang="en-GB" i="1">
                              <a:latin typeface="Cambria Math" panose="02040503050406030204" pitchFamily="18" charset="0"/>
                            </a:rPr>
                            <m:t>2</m:t>
                          </m:r>
                        </m:sup>
                      </m:sSup>
                      <m:r>
                        <a:rPr lang="en-GB" i="1">
                          <a:latin typeface="Cambria Math" panose="02040503050406030204" pitchFamily="18" charset="0"/>
                        </a:rPr>
                        <m:t>−</m:t>
                      </m:r>
                      <m:sSubSup>
                        <m:sSubSupPr>
                          <m:ctrlPr>
                            <a:rPr lang="en-GB" i="1">
                              <a:latin typeface="Cambria Math" panose="02040503050406030204" pitchFamily="18" charset="0"/>
                            </a:rPr>
                          </m:ctrlPr>
                        </m:sSubSupPr>
                        <m:e>
                          <m:r>
                            <a:rPr lang="en-GB" i="1">
                              <a:latin typeface="Cambria Math" panose="02040503050406030204" pitchFamily="18" charset="0"/>
                            </a:rPr>
                            <m:t>𝑣</m:t>
                          </m:r>
                        </m:e>
                        <m:sub>
                          <m:r>
                            <a:rPr lang="en-GB" i="1">
                              <a:latin typeface="Cambria Math" panose="02040503050406030204" pitchFamily="18" charset="0"/>
                            </a:rPr>
                            <m:t>𝐴</m:t>
                          </m:r>
                          <m:r>
                            <a:rPr lang="en-GB" i="1">
                              <a:latin typeface="Cambria Math" panose="02040503050406030204" pitchFamily="18" charset="0"/>
                            </a:rPr>
                            <m:t>0</m:t>
                          </m:r>
                        </m:sub>
                        <m:sup>
                          <m:r>
                            <a:rPr lang="en-GB" i="1">
                              <a:latin typeface="Cambria Math" panose="02040503050406030204" pitchFamily="18" charset="0"/>
                            </a:rPr>
                            <m:t>2</m:t>
                          </m:r>
                        </m:sup>
                      </m:sSubSup>
                      <m:d>
                        <m:dPr>
                          <m:ctrlPr>
                            <a:rPr lang="en-GB" i="1">
                              <a:latin typeface="Cambria Math" panose="02040503050406030204" pitchFamily="18" charset="0"/>
                            </a:rPr>
                          </m:ctrlPr>
                        </m:dPr>
                        <m:e>
                          <m:sSubSup>
                            <m:sSubSupPr>
                              <m:ctrlPr>
                                <a:rPr lang="en-GB" i="1">
                                  <a:latin typeface="Cambria Math" panose="02040503050406030204" pitchFamily="18" charset="0"/>
                                </a:rPr>
                              </m:ctrlPr>
                            </m:sSubSupPr>
                            <m:e>
                              <m:r>
                                <a:rPr lang="en-GB" i="1">
                                  <a:latin typeface="Cambria Math" panose="02040503050406030204" pitchFamily="18" charset="0"/>
                                </a:rPr>
                                <m:t>𝑘</m:t>
                              </m:r>
                            </m:e>
                            <m:sub>
                              <m:r>
                                <a:rPr lang="en-GB" i="1">
                                  <a:latin typeface="Cambria Math" panose="02040503050406030204" pitchFamily="18" charset="0"/>
                                </a:rPr>
                                <m:t>𝑥</m:t>
                              </m:r>
                            </m:sub>
                            <m:sup>
                              <m:r>
                                <a:rPr lang="en-GB" i="1">
                                  <a:latin typeface="Cambria Math" panose="02040503050406030204" pitchFamily="18" charset="0"/>
                                </a:rPr>
                                <m:t>2</m:t>
                              </m:r>
                            </m:sup>
                          </m:sSubSup>
                          <m:r>
                            <a:rPr lang="en-GB" i="1">
                              <a:latin typeface="Cambria Math" panose="02040503050406030204" pitchFamily="18" charset="0"/>
                            </a:rPr>
                            <m:t>+</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𝑘</m:t>
                              </m:r>
                            </m:e>
                            <m:sub>
                              <m:r>
                                <a:rPr lang="en-GB" b="0" i="1" smtClean="0">
                                  <a:latin typeface="Cambria Math" panose="02040503050406030204" pitchFamily="18" charset="0"/>
                                </a:rPr>
                                <m:t>𝑦</m:t>
                              </m:r>
                            </m:sub>
                            <m:sup>
                              <m:r>
                                <a:rPr lang="en-GB" b="0" i="1" smtClean="0">
                                  <a:latin typeface="Cambria Math" panose="02040503050406030204" pitchFamily="18" charset="0"/>
                                </a:rPr>
                                <m:t>2</m:t>
                              </m:r>
                            </m:sup>
                          </m:sSubSup>
                          <m:r>
                            <a:rPr lang="en-GB" b="0" i="1" smtClean="0">
                              <a:latin typeface="Cambria Math" panose="02040503050406030204" pitchFamily="18" charset="0"/>
                            </a:rPr>
                            <m:t>+</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𝑘</m:t>
                              </m:r>
                            </m:e>
                            <m:sub>
                              <m:r>
                                <a:rPr lang="en-GB" b="0" i="1" smtClean="0">
                                  <a:latin typeface="Cambria Math" panose="02040503050406030204" pitchFamily="18" charset="0"/>
                                </a:rPr>
                                <m:t>𝑧</m:t>
                              </m:r>
                            </m:sub>
                            <m:sup>
                              <m:r>
                                <a:rPr lang="en-GB" b="0" i="1" smtClean="0">
                                  <a:latin typeface="Cambria Math" panose="02040503050406030204" pitchFamily="18" charset="0"/>
                                </a:rPr>
                                <m:t>2</m:t>
                              </m:r>
                            </m:sup>
                          </m:sSubSup>
                        </m:e>
                      </m:d>
                      <m:r>
                        <a:rPr lang="en-GB" b="0" i="1" smtClean="0">
                          <a:latin typeface="Cambria Math" panose="02040503050406030204" pitchFamily="18" charset="0"/>
                        </a:rPr>
                        <m:t>=0</m:t>
                      </m:r>
                    </m:oMath>
                  </m:oMathPara>
                </a14:m>
                <a:endParaRPr lang="en-GB" dirty="0"/>
              </a:p>
            </p:txBody>
          </p:sp>
        </mc:Choice>
        <mc:Fallback xmlns="">
          <p:sp>
            <p:nvSpPr>
              <p:cNvPr id="4" name="Content Placeholder 3">
                <a:extLst>
                  <a:ext uri="{FF2B5EF4-FFF2-40B4-BE49-F238E27FC236}">
                    <a16:creationId xmlns:a16="http://schemas.microsoft.com/office/drawing/2014/main" id="{DB734784-F9ED-490A-AAD7-BEBE17835327}"/>
                  </a:ext>
                </a:extLst>
              </p:cNvPr>
              <p:cNvSpPr>
                <a:spLocks noGrp="1" noRot="1" noChangeAspect="1" noMove="1" noResize="1" noEditPoints="1" noAdjustHandles="1" noChangeArrowheads="1" noChangeShapeType="1" noTextEdit="1"/>
              </p:cNvSpPr>
              <p:nvPr>
                <p:ph sz="half" idx="2"/>
              </p:nvPr>
            </p:nvSpPr>
            <p:spPr>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859765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1048</TotalTime>
  <Words>3888</Words>
  <Application>Microsoft Office PowerPoint</Application>
  <PresentationFormat>Widescreen</PresentationFormat>
  <Paragraphs>221</Paragraphs>
  <Slides>30</Slides>
  <Notes>28</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Cambria Math</vt:lpstr>
      <vt:lpstr>Symbol</vt:lpstr>
      <vt:lpstr>Office Theme</vt:lpstr>
      <vt:lpstr>Thesis overview</vt:lpstr>
      <vt:lpstr>Structure</vt:lpstr>
      <vt:lpstr>Chap 1: Introduction</vt:lpstr>
      <vt:lpstr>Chap 1: Introduction</vt:lpstr>
      <vt:lpstr>Chap 1: Introduction</vt:lpstr>
      <vt:lpstr>Chap 1: Introduction</vt:lpstr>
      <vt:lpstr>Chap 1: Introduction</vt:lpstr>
      <vt:lpstr>Chap 1: Introduction</vt:lpstr>
      <vt:lpstr>Chap 1: Introduction</vt:lpstr>
      <vt:lpstr>Chap 1: Introduction</vt:lpstr>
      <vt:lpstr>Chap 2: Ideal footpoint driven Alfvén waves</vt:lpstr>
      <vt:lpstr>Chap 2: Ideal footpoint driven Alfvén waves</vt:lpstr>
      <vt:lpstr>Chap 2: Ideal footpoint driven Alfvén waves</vt:lpstr>
      <vt:lpstr>Chap 2: Ideal footpoint driven Alfvén waves</vt:lpstr>
      <vt:lpstr>Chap 2: Ideal footpoint driven Alfvén waves</vt:lpstr>
      <vt:lpstr>Chap 2: Ideal footpoint driven Alfvén waves</vt:lpstr>
      <vt:lpstr>Chap 2: Ideal footpoint driven Alfvén waves</vt:lpstr>
      <vt:lpstr>Chap 2: Ideal footpoint driven Alfvén waves</vt:lpstr>
      <vt:lpstr>Chap 2: Ideal footpoint driven Alfvén waves</vt:lpstr>
      <vt:lpstr>Chap 2: Ideal footpoint driven Alfvén waves</vt:lpstr>
      <vt:lpstr>Chap 3: Resistive phase-mixed Alfvén waves</vt:lpstr>
      <vt:lpstr>Chap 3: Resistive phase-mixed Alfvén waves</vt:lpstr>
      <vt:lpstr>Chap 3: Resistive phase-mixed Alfvén waves</vt:lpstr>
      <vt:lpstr>Chap 3: Resistive phase-mixed Alfvén waves</vt:lpstr>
      <vt:lpstr>Chap 3: Resistive phase-mixed Alfvén waves</vt:lpstr>
      <vt:lpstr>Chap 3: Resistive phase-mixed Alfvén waves</vt:lpstr>
      <vt:lpstr>Chap 3: Resistive phase-mixed Alfvén waves</vt:lpstr>
      <vt:lpstr>Chap 3: Resistive phase-mixed Alfvén waves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Aleksy Prokopyszyn</dc:creator>
  <cp:lastModifiedBy>Aleksy Prokopyszyn</cp:lastModifiedBy>
  <cp:revision>75</cp:revision>
  <dcterms:created xsi:type="dcterms:W3CDTF">2021-05-24T16:26:41Z</dcterms:created>
  <dcterms:modified xsi:type="dcterms:W3CDTF">2021-05-27T12:28:47Z</dcterms:modified>
</cp:coreProperties>
</file>