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81" r:id="rId4"/>
    <p:sldId id="269" r:id="rId5"/>
    <p:sldId id="270" r:id="rId6"/>
    <p:sldId id="272" r:id="rId7"/>
    <p:sldId id="271" r:id="rId8"/>
    <p:sldId id="273" r:id="rId9"/>
    <p:sldId id="275" r:id="rId10"/>
    <p:sldId id="277" r:id="rId11"/>
    <p:sldId id="282" r:id="rId12"/>
    <p:sldId id="278" r:id="rId13"/>
    <p:sldId id="284" r:id="rId14"/>
    <p:sldId id="291" r:id="rId15"/>
    <p:sldId id="286" r:id="rId16"/>
    <p:sldId id="287" r:id="rId17"/>
    <p:sldId id="289" r:id="rId18"/>
    <p:sldId id="290" r:id="rId19"/>
    <p:sldId id="293" r:id="rId20"/>
    <p:sldId id="292" r:id="rId21"/>
    <p:sldId id="285"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9455" autoAdjust="0"/>
  </p:normalViewPr>
  <p:slideViewPr>
    <p:cSldViewPr snapToGrid="0">
      <p:cViewPr>
        <p:scale>
          <a:sx n="50" d="100"/>
          <a:sy n="50" d="100"/>
        </p:scale>
        <p:origin x="3840"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B899B-6C3D-4978-B2ED-7DF7A3953BBE}" type="datetimeFigureOut">
              <a:rPr lang="en-GB" smtClean="0"/>
              <a:t>26/05/2021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E2075-CA56-421E-B5CA-3A21695CDA2C}" type="slidenum">
              <a:rPr lang="en-GB" smtClean="0"/>
              <a:t>‹#›</a:t>
            </a:fld>
            <a:endParaRPr lang="en-GB"/>
          </a:p>
        </p:txBody>
      </p:sp>
    </p:spTree>
    <p:extLst>
      <p:ext uri="{BB962C8B-B14F-4D97-AF65-F5344CB8AC3E}">
        <p14:creationId xmlns:p14="http://schemas.microsoft.com/office/powerpoint/2010/main" val="292591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goal in this presentation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Finally, I talk about the observed power spectra of waves in the corona and how power spectra, in general, is calculated. I introduce the power spectrum here because I refer to it later in Chapter 2 when I look at footpoint driven waves where the driver is noisy. I also use it in Chapter 3 to calculate the heat produced by multiple harmonics of standing phase-mixed Alfven waves. 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FF8E2075-CA56-421E-B5CA-3A21695CDA2C}" type="slidenum">
              <a:rPr lang="en-GB" smtClean="0"/>
              <a:t>10</a:t>
            </a:fld>
            <a:endParaRPr lang="en-GB"/>
          </a:p>
        </p:txBody>
      </p:sp>
    </p:spTree>
    <p:extLst>
      <p:ext uri="{BB962C8B-B14F-4D97-AF65-F5344CB8AC3E}">
        <p14:creationId xmlns:p14="http://schemas.microsoft.com/office/powerpoint/2010/main" val="4139300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So that’s the introduction part of this talk over.</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perhaps make it in to some sort of review paper.</a:t>
            </a:r>
          </a:p>
        </p:txBody>
      </p:sp>
      <p:sp>
        <p:nvSpPr>
          <p:cNvPr id="4" name="Slide Number Placeholder 3"/>
          <p:cNvSpPr>
            <a:spLocks noGrp="1"/>
          </p:cNvSpPr>
          <p:nvPr>
            <p:ph type="sldNum" sz="quarter" idx="5"/>
          </p:nvPr>
        </p:nvSpPr>
        <p:spPr/>
        <p:txBody>
          <a:bodyPr/>
          <a:lstStyle/>
          <a:p>
            <a:fld id="{FF8E2075-CA56-421E-B5CA-3A21695CDA2C}" type="slidenum">
              <a:rPr lang="en-GB" smtClean="0"/>
              <a:t>11</a:t>
            </a:fld>
            <a:endParaRPr lang="en-GB"/>
          </a:p>
        </p:txBody>
      </p:sp>
    </p:spTree>
    <p:extLst>
      <p:ext uri="{BB962C8B-B14F-4D97-AF65-F5344CB8AC3E}">
        <p14:creationId xmlns:p14="http://schemas.microsoft.com/office/powerpoint/2010/main" val="127515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More specifically, my first goal in this chapter is to calculate: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general solution for linear Alfven waves in a closed uniform field line using a method of images approach combined with d'Alembert's formula. The main reason I derive this formula is that I make use of it in Chapter 3 when we calculate the solution for linear, resistive phase-mixed Alfven waves in a leaky loop. It’s really easy to include leakage with this formula. It also comes in handy in the next section when we look at the case where the driver is sinusoidal.</a:t>
            </a: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12</a:t>
            </a:fld>
            <a:endParaRPr lang="en-GB"/>
          </a:p>
        </p:txBody>
      </p:sp>
    </p:spTree>
    <p:extLst>
      <p:ext uri="{BB962C8B-B14F-4D97-AF65-F5344CB8AC3E}">
        <p14:creationId xmlns:p14="http://schemas.microsoft.com/office/powerpoint/2010/main" val="1369900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leads nicely into my second aim which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like the ones shown here as I thought this is really useful for building intuition for how the solution changes depending on the frequency of the driver. If the driver is equal to one of the resonant frequencies then the amplitude grows linearly and you can see this in the middle row of the graph here.</a:t>
            </a:r>
            <a:br>
              <a:rPr lang="en-GB" dirty="0"/>
            </a:br>
            <a:r>
              <a:rPr lang="en-GB" dirty="0"/>
              <a:t>(change graph)</a:t>
            </a:r>
            <a:br>
              <a:rPr lang="en-GB" dirty="0"/>
            </a:br>
            <a:r>
              <a:rPr lang="en-GB" dirty="0"/>
              <a:t>If the driver is close to one of the resonant frequencies then the amplitude oscillates with an approximately sinusoidal envelope shown in orange in the middle row here. The frequency of this envelope is the beating frequency which is given by half of the difference between the driver frequency and natural frequency.</a:t>
            </a:r>
            <a:br>
              <a:rPr lang="en-GB" dirty="0"/>
            </a:br>
            <a:r>
              <a:rPr lang="en-GB" dirty="0"/>
              <a:t>(change graph)</a:t>
            </a:r>
            <a:br>
              <a:rPr lang="en-GB" dirty="0"/>
            </a:br>
            <a:r>
              <a:rPr lang="en-GB" dirty="0"/>
              <a:t>Finally if the driver frequency is far away from any of the natural frequencies then you get an interference pattern which looks like this. I thought it was worth showing this as I know lots of authors use sinusoidal drivers in their simulations. So if they ever see an interference pattern which looks something like this they will know that there’s a good chance that a phenomenon similar to this is going on in their simulation.</a:t>
            </a:r>
            <a:br>
              <a:rPr lang="en-GB" dirty="0"/>
            </a:br>
            <a:r>
              <a:rPr lang="en-GB" dirty="0"/>
              <a:t>(change graph)</a:t>
            </a:r>
            <a:br>
              <a:rPr lang="en-GB" dirty="0"/>
            </a:br>
            <a:r>
              <a:rPr lang="en-GB" dirty="0"/>
              <a:t>I also thought this was good opportunity to explain how a slow (or in other words DC) driver where the driver frequency is less than the fundamental frequency of a field line gives different results to a fast (or in other words AC) driver where the driver frequency is greater than the fundamental frequency of the loop. You can see here in the top row a driver frequency of zero is used and this represents a DC driver. You can see the magnetic energy continually builds up but if we look at the velocity graph again</a:t>
            </a:r>
            <a:br>
              <a:rPr lang="en-GB" dirty="0"/>
            </a:br>
            <a:r>
              <a:rPr lang="en-GB" dirty="0"/>
              <a:t>(change graph)</a:t>
            </a:r>
            <a:br>
              <a:rPr lang="en-GB" dirty="0"/>
            </a:br>
            <a:r>
              <a:rPr lang="en-GB" dirty="0"/>
              <a:t>You can see the velocity amplitude in the top row oscillates about a finite value and does not grow linearly like the magnetic field does. This shows one of the key difference between DC drivers is that they generate a large build-up in magnetic energy and a relatively small build-up in kinetic energy. Whereas AC drivers generate approximately equal magnetic and kinetic energy.</a:t>
            </a:r>
            <a:br>
              <a:rPr lang="en-GB" dirty="0"/>
            </a:b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13</a:t>
            </a:fld>
            <a:endParaRPr lang="en-GB"/>
          </a:p>
        </p:txBody>
      </p:sp>
    </p:spTree>
    <p:extLst>
      <p:ext uri="{BB962C8B-B14F-4D97-AF65-F5344CB8AC3E}">
        <p14:creationId xmlns:p14="http://schemas.microsoft.com/office/powerpoint/2010/main" val="2532569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leads nicely into my second aim which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In this section my goal was to introduce some key concepts like resonance and the beating effect. I produced lots of graphs like the ones shown here as I thought this is really useful for building intuition for how the solution changes depending on the frequency of the driver. If the driver is equal to one of the resonant frequencies then the amplitude grows linearly and you can see this in the middle row of the graph here.</a:t>
            </a:r>
            <a:br>
              <a:rPr lang="en-GB" dirty="0"/>
            </a:br>
            <a:endParaRPr lang="en-GB" dirty="0"/>
          </a:p>
          <a:p>
            <a:pPr marL="171450" indent="-171450">
              <a:buFont typeface="Arial" panose="020B0604020202020204" pitchFamily="34" charset="0"/>
              <a:buChar char="•"/>
            </a:pPr>
            <a:r>
              <a:rPr lang="en-GB" dirty="0"/>
              <a:t>I also thought this was good opportunity to explain how a slow (or in other words DC) driver where the driver frequency is less than the fundamental frequency of a field line gives different results to a fast (or in other words AC) driver where the driver frequency is greater than the fundamental frequency of the loop. You can see here in the top row a driver frequency of zero is used and this represents a DC driver. You can see the magnetic energy continually builds up but if we look at the top row of the velocity graphs</a:t>
            </a:r>
            <a:br>
              <a:rPr lang="en-GB" dirty="0"/>
            </a:br>
            <a:r>
              <a:rPr lang="en-GB" dirty="0"/>
              <a:t>(change graph)</a:t>
            </a:r>
            <a:br>
              <a:rPr lang="en-GB" dirty="0"/>
            </a:br>
            <a:r>
              <a:rPr lang="en-GB" dirty="0"/>
              <a:t>You can see the velocity amplitude in the top row oscillates about a finite value and does not grow linearly like the magnetic field does. This shows one of the key difference between DC drivers is that they generate a large build-up in magnetic energy and a relatively small build-up in kinetic energy. Whereas AC drivers generate approximately equal magnetic and kinetic energy.</a:t>
            </a:r>
            <a:br>
              <a:rPr lang="en-GB" dirty="0"/>
            </a:b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14</a:t>
            </a:fld>
            <a:endParaRPr lang="en-GB"/>
          </a:p>
        </p:txBody>
      </p:sp>
    </p:spTree>
    <p:extLst>
      <p:ext uri="{BB962C8B-B14F-4D97-AF65-F5344CB8AC3E}">
        <p14:creationId xmlns:p14="http://schemas.microsoft.com/office/powerpoint/2010/main" val="3398313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third aim is to calculate the solution for the case where a broadband or noisy driver is used. 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was also curious if the energy will grow to infinity or oscillate about a finite value. Before I did these calculations I actually had no idea what would happen because I knew from the sinusoidal solutions that the energy only grows to infinity if the resonant frequency is excited. It turns out that for a resonant loop the energy grows quadratically with time and for a noisy loop the variance (which you can think of as the energy) grows linearly with time. You can see this linear growth in the top row here.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Another aim I had in this section was to show off the power of some of the ideas from stochastic calculus. You can see in the legend of the graph here I have an exact solution shown in blue and an approximation shown in orange. The exact solution was calculated by modelling the driver as a white noise signal. The orange curve was calculated using an approximate white noise signal which excites all frequencies over a finite range with a constant amount of energy. True white noise excites all frequencies from 0 to infinity with a constant amount of energy, this means it has a variance of infinity. The signal in the bottom right here is actually only approximately a white noise signal as it only excites frequencies over a finite range with a constant amount of energy. True white noise would have a variance of infinity.</a:t>
            </a:r>
          </a:p>
          <a:p>
            <a:pPr marL="0" indent="0">
              <a:buFont typeface="Arial" panose="020B0604020202020204" pitchFamily="34" charset="0"/>
              <a:buNone/>
            </a:pPr>
            <a:r>
              <a:rPr lang="en-GB" dirty="0"/>
              <a:t>Before I did these calculations I was a bit sceptical of the idea of using a white noise signal because it obviously isn’t physical to have a force with a variance of infinity. But it turns out that provided the approximate signal excites the resonant frequency then you get very good agreement between an approximate white noise signal and true white noise. In the middle row here I show the error between the exact and approximate signal and the steep drop in error occurs when the approximate solution includes the resonant frequency in it’s range of frequencies it excites. This shows that although true white noise isn’t physical it still serves as useful concept for making predictions.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You can see in the thesis that it takes significantly less effort/algebra to calculate the solution when a true white noise driver is used compared with an approximate white noise driver.</a:t>
            </a:r>
          </a:p>
        </p:txBody>
      </p:sp>
      <p:sp>
        <p:nvSpPr>
          <p:cNvPr id="4" name="Slide Number Placeholder 3"/>
          <p:cNvSpPr>
            <a:spLocks noGrp="1"/>
          </p:cNvSpPr>
          <p:nvPr>
            <p:ph type="sldNum" sz="quarter" idx="5"/>
          </p:nvPr>
        </p:nvSpPr>
        <p:spPr/>
        <p:txBody>
          <a:bodyPr/>
          <a:lstStyle/>
          <a:p>
            <a:fld id="{FF8E2075-CA56-421E-B5CA-3A21695CDA2C}" type="slidenum">
              <a:rPr lang="en-GB" smtClean="0"/>
              <a:t>15</a:t>
            </a:fld>
            <a:endParaRPr lang="en-GB"/>
          </a:p>
        </p:txBody>
      </p:sp>
    </p:spTree>
    <p:extLst>
      <p:ext uri="{BB962C8B-B14F-4D97-AF65-F5344CB8AC3E}">
        <p14:creationId xmlns:p14="http://schemas.microsoft.com/office/powerpoint/2010/main" val="1858462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fourth aim in chapter 2 is to calculate an estimate for the reflection coefficient, R. This is important as to simulate the leakage I model that a fraction R of the waves reflects each time the waves hit each of the boundaries. To estimate the reflection coefficient I use a method to what Joe </a:t>
            </a:r>
            <a:r>
              <a:rPr lang="en-GB" dirty="0" err="1"/>
              <a:t>Hollweg</a:t>
            </a:r>
            <a:r>
              <a:rPr lang="en-GB" dirty="0"/>
              <a:t> uses in a in a paper he wrote in 1984.</a:t>
            </a:r>
          </a:p>
        </p:txBody>
      </p:sp>
      <p:sp>
        <p:nvSpPr>
          <p:cNvPr id="4" name="Slide Number Placeholder 3"/>
          <p:cNvSpPr>
            <a:spLocks noGrp="1"/>
          </p:cNvSpPr>
          <p:nvPr>
            <p:ph type="sldNum" sz="quarter" idx="5"/>
          </p:nvPr>
        </p:nvSpPr>
        <p:spPr/>
        <p:txBody>
          <a:bodyPr/>
          <a:lstStyle/>
          <a:p>
            <a:fld id="{FF8E2075-CA56-421E-B5CA-3A21695CDA2C}" type="slidenum">
              <a:rPr lang="en-GB" smtClean="0"/>
              <a:t>16</a:t>
            </a:fld>
            <a:endParaRPr lang="en-GB"/>
          </a:p>
        </p:txBody>
      </p:sp>
    </p:spTree>
    <p:extLst>
      <p:ext uri="{BB962C8B-B14F-4D97-AF65-F5344CB8AC3E}">
        <p14:creationId xmlns:p14="http://schemas.microsoft.com/office/powerpoint/2010/main" val="2328860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final aim in chapter 2 is to calculate the steady-state solution for a sinusoidal driver in a leaky loop.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One of the major aims here is to introduce the idea of a steady-state. In other words, that for a leaky loop or resistive loop the system will go through a transient phase where the system can oscillate at different frequencies to the driver frequency but at steady-state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Another aim is to convince the reader that to introduce leakage you simply need to modify the formula a little bit by introducing an R to the k factor which is shown in red here. I do this by calculating both a numeric and analytic solution and checking they agree. Confirming this formula is accurate is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FF8E2075-CA56-421E-B5CA-3A21695CDA2C}" type="slidenum">
              <a:rPr lang="en-GB" smtClean="0"/>
              <a:t>17</a:t>
            </a:fld>
            <a:endParaRPr lang="en-GB"/>
          </a:p>
        </p:txBody>
      </p:sp>
    </p:spTree>
    <p:extLst>
      <p:ext uri="{BB962C8B-B14F-4D97-AF65-F5344CB8AC3E}">
        <p14:creationId xmlns:p14="http://schemas.microsoft.com/office/powerpoint/2010/main" val="2329463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My final aim in chapter 2 is to introduce phase mixing. I do this by calculating the solution </a:t>
            </a:r>
          </a:p>
        </p:txBody>
      </p:sp>
      <p:sp>
        <p:nvSpPr>
          <p:cNvPr id="4" name="Slide Number Placeholder 3"/>
          <p:cNvSpPr>
            <a:spLocks noGrp="1"/>
          </p:cNvSpPr>
          <p:nvPr>
            <p:ph type="sldNum" sz="quarter" idx="5"/>
          </p:nvPr>
        </p:nvSpPr>
        <p:spPr/>
        <p:txBody>
          <a:bodyPr/>
          <a:lstStyle/>
          <a:p>
            <a:fld id="{FF8E2075-CA56-421E-B5CA-3A21695CDA2C}" type="slidenum">
              <a:rPr lang="en-GB" smtClean="0"/>
              <a:t>18</a:t>
            </a:fld>
            <a:endParaRPr lang="en-GB"/>
          </a:p>
        </p:txBody>
      </p:sp>
    </p:spTree>
    <p:extLst>
      <p:ext uri="{BB962C8B-B14F-4D97-AF65-F5344CB8AC3E}">
        <p14:creationId xmlns:p14="http://schemas.microsoft.com/office/powerpoint/2010/main" val="1736508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The main goal of this chapter is to rule out phase mixing as a potential heating mechanism. I still think its possible that phase mixing could play an indirect role in coronal heating. For example, it could trigger the Kelvin-Helmholtz instability which then causes energy to be dissipated due to gradients parallel to the velocity and magnetic field.</a:t>
            </a:r>
          </a:p>
        </p:txBody>
      </p:sp>
      <p:sp>
        <p:nvSpPr>
          <p:cNvPr id="4" name="Slide Number Placeholder 3"/>
          <p:cNvSpPr>
            <a:spLocks noGrp="1"/>
          </p:cNvSpPr>
          <p:nvPr>
            <p:ph type="sldNum" sz="quarter" idx="5"/>
          </p:nvPr>
        </p:nvSpPr>
        <p:spPr/>
        <p:txBody>
          <a:bodyPr/>
          <a:lstStyle/>
          <a:p>
            <a:fld id="{FF8E2075-CA56-421E-B5CA-3A21695CDA2C}" type="slidenum">
              <a:rPr lang="en-GB" smtClean="0"/>
              <a:t>19</a:t>
            </a:fld>
            <a:endParaRPr lang="en-GB"/>
          </a:p>
        </p:txBody>
      </p:sp>
    </p:spTree>
    <p:extLst>
      <p:ext uri="{BB962C8B-B14F-4D97-AF65-F5344CB8AC3E}">
        <p14:creationId xmlns:p14="http://schemas.microsoft.com/office/powerpoint/2010/main" val="386190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I intend to summarise the thesis chapter by chapter. The thesis has 5 chapters and 1 appendix. The chapters can be split into 1 introductory chapter, 3ish research chapters (depending on whether you class chapter 2 as a research or an introductory chapter) and 1 conclusion chapter. I will talk about each chapter (excluding the conclusion chapter) in order. </a:t>
            </a:r>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2</a:t>
            </a:fld>
            <a:endParaRPr lang="en-GB"/>
          </a:p>
        </p:txBody>
      </p:sp>
    </p:spTree>
    <p:extLst>
      <p:ext uri="{BB962C8B-B14F-4D97-AF65-F5344CB8AC3E}">
        <p14:creationId xmlns:p14="http://schemas.microsoft.com/office/powerpoint/2010/main" val="2686413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20</a:t>
            </a:fld>
            <a:endParaRPr lang="en-GB"/>
          </a:p>
        </p:txBody>
      </p:sp>
    </p:spTree>
    <p:extLst>
      <p:ext uri="{BB962C8B-B14F-4D97-AF65-F5344CB8AC3E}">
        <p14:creationId xmlns:p14="http://schemas.microsoft.com/office/powerpoint/2010/main" val="17688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introductory chapter, my goal is to introduce the main equations and terminology I use throughout the thesis.</a:t>
            </a: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3</a:t>
            </a:fld>
            <a:endParaRPr lang="en-GB"/>
          </a:p>
        </p:txBody>
      </p:sp>
    </p:spTree>
    <p:extLst>
      <p:ext uri="{BB962C8B-B14F-4D97-AF65-F5344CB8AC3E}">
        <p14:creationId xmlns:p14="http://schemas.microsoft.com/office/powerpoint/2010/main" val="162589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More specifically, my first goal is to introduce: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terminology which relates to the solar atmosphere. I want to make sure the reader knows what I mean when I say words like chromosphere, active region, quiet sun etc.</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4</a:t>
            </a:fld>
            <a:endParaRPr lang="en-GB"/>
          </a:p>
        </p:txBody>
      </p:sp>
    </p:spTree>
    <p:extLst>
      <p:ext uri="{BB962C8B-B14F-4D97-AF65-F5344CB8AC3E}">
        <p14:creationId xmlns:p14="http://schemas.microsoft.com/office/powerpoint/2010/main" val="44058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second aim is to introduce the coronal heating problem because later on in the thesis I go in to a lot more detail about a specific coronal heating mechanism, namely, phase mixing, so I thought it would be good here to have a brief overview of the coronal heating problem, so we’re ready to go into more detail in the third chapter.</a:t>
            </a:r>
          </a:p>
          <a:p>
            <a:pPr marL="342900" lvl="0" indent="-342900">
              <a:lnSpc>
                <a:spcPct val="107000"/>
              </a:lnSpc>
              <a:spcAft>
                <a:spcPts val="800"/>
              </a:spcAft>
              <a:buFont typeface="Symbol" panose="05050102010706020507" pitchFamily="18" charset="2"/>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FF8E2075-CA56-421E-B5CA-3A21695CDA2C}" type="slidenum">
              <a:rPr lang="en-GB" smtClean="0"/>
              <a:t>5</a:t>
            </a:fld>
            <a:endParaRPr lang="en-GB"/>
          </a:p>
        </p:txBody>
      </p:sp>
    </p:spTree>
    <p:extLst>
      <p:ext uri="{BB962C8B-B14F-4D97-AF65-F5344CB8AC3E}">
        <p14:creationId xmlns:p14="http://schemas.microsoft.com/office/powerpoint/2010/main" val="216295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third goal is to introduce the MHD equations and some of the critical assumptions needed for the plasma to be modelled as collisional. I thought it was important to show when the length scales are too short for the plasma to be modelled as collisional because, in the later chapters, very short length scales form due to phase mixing.</a:t>
            </a:r>
          </a:p>
        </p:txBody>
      </p:sp>
      <p:sp>
        <p:nvSpPr>
          <p:cNvPr id="4" name="Slide Number Placeholder 3"/>
          <p:cNvSpPr>
            <a:spLocks noGrp="1"/>
          </p:cNvSpPr>
          <p:nvPr>
            <p:ph type="sldNum" sz="quarter" idx="5"/>
          </p:nvPr>
        </p:nvSpPr>
        <p:spPr/>
        <p:txBody>
          <a:bodyPr/>
          <a:lstStyle/>
          <a:p>
            <a:fld id="{FF8E2075-CA56-421E-B5CA-3A21695CDA2C}" type="slidenum">
              <a:rPr lang="en-GB" smtClean="0"/>
              <a:t>6</a:t>
            </a:fld>
            <a:endParaRPr lang="en-GB"/>
          </a:p>
        </p:txBody>
      </p:sp>
    </p:spTree>
    <p:extLst>
      <p:ext uri="{BB962C8B-B14F-4D97-AF65-F5344CB8AC3E}">
        <p14:creationId xmlns:p14="http://schemas.microsoft.com/office/powerpoint/2010/main" val="321980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fourth goal is go into quite a lot of detail describing the viscosity tensor, in probably more detail than most other theses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p>
        </p:txBody>
      </p:sp>
      <p:sp>
        <p:nvSpPr>
          <p:cNvPr id="4" name="Slide Number Placeholder 3"/>
          <p:cNvSpPr>
            <a:spLocks noGrp="1"/>
          </p:cNvSpPr>
          <p:nvPr>
            <p:ph type="sldNum" sz="quarter" idx="5"/>
          </p:nvPr>
        </p:nvSpPr>
        <p:spPr/>
        <p:txBody>
          <a:bodyPr/>
          <a:lstStyle/>
          <a:p>
            <a:fld id="{FF8E2075-CA56-421E-B5CA-3A21695CDA2C}" type="slidenum">
              <a:rPr lang="en-GB" smtClean="0"/>
              <a:t>7</a:t>
            </a:fld>
            <a:endParaRPr lang="en-GB"/>
          </a:p>
        </p:txBody>
      </p:sp>
    </p:spTree>
    <p:extLst>
      <p:ext uri="{BB962C8B-B14F-4D97-AF65-F5344CB8AC3E}">
        <p14:creationId xmlns:p14="http://schemas.microsoft.com/office/powerpoint/2010/main" val="411432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fifth aim is to briefly introduce the thermodynamic terms in the MHD equations. This thesis mostly ignores the thermodynamics for simplicity, and I usually model the loops as isothermal. My goal here is to clarify that I don’t think modelling the loop as isothermal is necessarily a good approximation, but it makes the calculations significantly easier. I think the only other time I really mention the thermodynamics is in the discussion section of chapter 3.</a:t>
            </a:r>
          </a:p>
        </p:txBody>
      </p:sp>
      <p:sp>
        <p:nvSpPr>
          <p:cNvPr id="4" name="Slide Number Placeholder 3"/>
          <p:cNvSpPr>
            <a:spLocks noGrp="1"/>
          </p:cNvSpPr>
          <p:nvPr>
            <p:ph type="sldNum" sz="quarter" idx="5"/>
          </p:nvPr>
        </p:nvSpPr>
        <p:spPr/>
        <p:txBody>
          <a:bodyPr/>
          <a:lstStyle/>
          <a:p>
            <a:fld id="{FF8E2075-CA56-421E-B5CA-3A21695CDA2C}" type="slidenum">
              <a:rPr lang="en-GB" smtClean="0"/>
              <a:t>8</a:t>
            </a:fld>
            <a:endParaRPr lang="en-GB"/>
          </a:p>
        </p:txBody>
      </p:sp>
    </p:spTree>
    <p:extLst>
      <p:ext uri="{BB962C8B-B14F-4D97-AF65-F5344CB8AC3E}">
        <p14:creationId xmlns:p14="http://schemas.microsoft.com/office/powerpoint/2010/main" val="400922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sixth aim is to derive the dispersion relation for linear fast waves and Alfven waves in a uniform domain. My goal here is to introduce the terminology and point out some basic facts about linear fast waves and Alfven waves. I don’t talk much about slow waves as I model the plasma beta equal to zero throughout most of this thesis.</a:t>
            </a:r>
          </a:p>
        </p:txBody>
      </p:sp>
      <p:sp>
        <p:nvSpPr>
          <p:cNvPr id="4" name="Slide Number Placeholder 3"/>
          <p:cNvSpPr>
            <a:spLocks noGrp="1"/>
          </p:cNvSpPr>
          <p:nvPr>
            <p:ph type="sldNum" sz="quarter" idx="5"/>
          </p:nvPr>
        </p:nvSpPr>
        <p:spPr/>
        <p:txBody>
          <a:bodyPr/>
          <a:lstStyle/>
          <a:p>
            <a:fld id="{FF8E2075-CA56-421E-B5CA-3A21695CDA2C}" type="slidenum">
              <a:rPr lang="en-GB" smtClean="0"/>
              <a:t>9</a:t>
            </a:fld>
            <a:endParaRPr lang="en-GB"/>
          </a:p>
        </p:txBody>
      </p:sp>
    </p:spTree>
    <p:extLst>
      <p:ext uri="{BB962C8B-B14F-4D97-AF65-F5344CB8AC3E}">
        <p14:creationId xmlns:p14="http://schemas.microsoft.com/office/powerpoint/2010/main" val="351121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0B39-245C-4550-9446-41B00A218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6844EE-7AC3-4718-A327-FFBB872DB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2BE20E-780A-4F31-92FE-45B58D2FAC0F}"/>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5" name="Footer Placeholder 4">
            <a:extLst>
              <a:ext uri="{FF2B5EF4-FFF2-40B4-BE49-F238E27FC236}">
                <a16:creationId xmlns:a16="http://schemas.microsoft.com/office/drawing/2014/main" id="{1BFD6F1A-B409-4BA2-8FB0-8A1591F334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FADBD2-8831-45C0-97D4-3027299C0A26}"/>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79512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A762-E4F3-4913-9D4A-CECFFD36DD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7EC920-2596-44C4-A4A3-37F0C4BC9C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768FB4-6E69-4A94-BEA7-44DAD939CAE5}"/>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5" name="Footer Placeholder 4">
            <a:extLst>
              <a:ext uri="{FF2B5EF4-FFF2-40B4-BE49-F238E27FC236}">
                <a16:creationId xmlns:a16="http://schemas.microsoft.com/office/drawing/2014/main" id="{45B1E767-B773-4E1D-B762-EF9A1E1C09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E2B110-9942-4D2B-977E-CFA8081A104C}"/>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428888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FA27D0-579B-4751-90F8-46C88D6C0A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9E7D99-D3B4-42F8-A0B4-B5DA0533E8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7FEA05-68F5-418B-860A-3085F71A1305}"/>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5" name="Footer Placeholder 4">
            <a:extLst>
              <a:ext uri="{FF2B5EF4-FFF2-40B4-BE49-F238E27FC236}">
                <a16:creationId xmlns:a16="http://schemas.microsoft.com/office/drawing/2014/main" id="{882BFD7C-F34B-4EB8-B2E3-4D5BA9E429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9FCEE8-9019-46A3-8416-E3F4348A6900}"/>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84059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504A-52EA-4CE4-9D77-3F39F77ABA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0EE052-89F2-48A3-B747-377F8B9447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31CC9-4B91-463D-8B4C-3103A329E28B}"/>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5" name="Footer Placeholder 4">
            <a:extLst>
              <a:ext uri="{FF2B5EF4-FFF2-40B4-BE49-F238E27FC236}">
                <a16:creationId xmlns:a16="http://schemas.microsoft.com/office/drawing/2014/main" id="{ED19279D-C163-42E2-AA87-94F49D8999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130F9-8A85-4502-926C-ED2129D699F9}"/>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131635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E95-272C-44EB-BFC6-415647B06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2E3B33-4C8E-4D82-833C-8BD077CE7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BB30F-0684-46C8-B941-D412DD96C3E6}"/>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5" name="Footer Placeholder 4">
            <a:extLst>
              <a:ext uri="{FF2B5EF4-FFF2-40B4-BE49-F238E27FC236}">
                <a16:creationId xmlns:a16="http://schemas.microsoft.com/office/drawing/2014/main" id="{6BB922A2-BDCF-4EAC-9679-4A38ACEC81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15E0A2-19DD-4F34-9240-30D675A015D1}"/>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80900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1C0D-7B33-4D19-A8C5-8B075B9C49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2C23F9-01B9-4552-9257-0BE9AECBA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DAA99B-50A6-47D0-85D8-3FE6AB2D2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29B11F-CA2A-4152-8309-826B342DDA1E}"/>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6" name="Footer Placeholder 5">
            <a:extLst>
              <a:ext uri="{FF2B5EF4-FFF2-40B4-BE49-F238E27FC236}">
                <a16:creationId xmlns:a16="http://schemas.microsoft.com/office/drawing/2014/main" id="{F25F3C11-6E1E-4225-9C21-D299B4DDA0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532857-A924-417A-A5FA-FAF54798D78B}"/>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263931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4610-61DF-47FB-8FC7-507DEBFA2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95D1D1-CEA1-4C38-BA70-CDBDFA567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094EA-BA62-471C-BA40-EFED2F46C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6109FA-5B32-49C1-A3AC-B675E73C4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B231A0-CE03-4246-8170-F3DF7E49C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D48501-E0CD-4CD8-B053-CDA813F4BE4B}"/>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8" name="Footer Placeholder 7">
            <a:extLst>
              <a:ext uri="{FF2B5EF4-FFF2-40B4-BE49-F238E27FC236}">
                <a16:creationId xmlns:a16="http://schemas.microsoft.com/office/drawing/2014/main" id="{CDB33C29-7765-47F5-BD39-5D47CCB000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BAD0C86-66E8-44A0-A3DE-28F5F6FAF029}"/>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41525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1844-D938-4EF9-BD12-D8AF8C415B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C37E837-0E4C-4805-8723-BC7E9B762BF1}"/>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4" name="Footer Placeholder 3">
            <a:extLst>
              <a:ext uri="{FF2B5EF4-FFF2-40B4-BE49-F238E27FC236}">
                <a16:creationId xmlns:a16="http://schemas.microsoft.com/office/drawing/2014/main" id="{0190F493-E5B4-4413-9B4F-A078367ACB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C6239D6-5BE7-4BA8-9D76-CC1ADD09ADD4}"/>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147801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4006E7-97E1-42ED-B098-46E4598C3FD4}"/>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3" name="Footer Placeholder 2">
            <a:extLst>
              <a:ext uri="{FF2B5EF4-FFF2-40B4-BE49-F238E27FC236}">
                <a16:creationId xmlns:a16="http://schemas.microsoft.com/office/drawing/2014/main" id="{3EB5F75D-43BF-4E4C-809C-8488F13639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94FB07-8A26-4C43-95D8-F3CE9E796F62}"/>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303787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CDC0-FF02-4B91-93FA-72356E99A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E1F914-0EEB-430C-B8BE-20C40819D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040573-A634-4AC6-AFDB-F9D3174BB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48BCB-8015-4C64-A5F1-868E88F2A02D}"/>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6" name="Footer Placeholder 5">
            <a:extLst>
              <a:ext uri="{FF2B5EF4-FFF2-40B4-BE49-F238E27FC236}">
                <a16:creationId xmlns:a16="http://schemas.microsoft.com/office/drawing/2014/main" id="{2544C01E-DEC0-4BB2-B1D9-3B2E8E2F89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164964-5E6E-41FF-A044-54E2E36EF79B}"/>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156212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EE8E-D9F7-43A8-AE11-09B884C7E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4D7E64-6C2D-4955-A8A4-0269EAABE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350112-A9FB-49BC-A0E2-10B6BBB1B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9E5CF-B156-47C7-B319-75B17747AFDD}"/>
              </a:ext>
            </a:extLst>
          </p:cNvPr>
          <p:cNvSpPr>
            <a:spLocks noGrp="1"/>
          </p:cNvSpPr>
          <p:nvPr>
            <p:ph type="dt" sz="half" idx="10"/>
          </p:nvPr>
        </p:nvSpPr>
        <p:spPr/>
        <p:txBody>
          <a:bodyPr/>
          <a:lstStyle/>
          <a:p>
            <a:fld id="{91DA2ABD-56CF-4AF0-B768-68FBFFFF9BC8}" type="datetimeFigureOut">
              <a:rPr lang="en-GB" smtClean="0"/>
              <a:t>26/05/2021</a:t>
            </a:fld>
            <a:endParaRPr lang="en-GB"/>
          </a:p>
        </p:txBody>
      </p:sp>
      <p:sp>
        <p:nvSpPr>
          <p:cNvPr id="6" name="Footer Placeholder 5">
            <a:extLst>
              <a:ext uri="{FF2B5EF4-FFF2-40B4-BE49-F238E27FC236}">
                <a16:creationId xmlns:a16="http://schemas.microsoft.com/office/drawing/2014/main" id="{41071A5D-4A21-4498-93D8-BFD8540560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E10191-CAC7-4623-90C1-F78EC991C6D0}"/>
              </a:ext>
            </a:extLst>
          </p:cNvPr>
          <p:cNvSpPr>
            <a:spLocks noGrp="1"/>
          </p:cNvSpPr>
          <p:nvPr>
            <p:ph type="sldNum" sz="quarter" idx="12"/>
          </p:nvPr>
        </p:nvSpPr>
        <p:spPr/>
        <p:txBody>
          <a:bodyPr/>
          <a:lstStyle/>
          <a:p>
            <a:fld id="{68BBF0FC-10BF-4244-B928-B20BBF9C2D6D}" type="slidenum">
              <a:rPr lang="en-GB" smtClean="0"/>
              <a:t>‹#›</a:t>
            </a:fld>
            <a:endParaRPr lang="en-GB"/>
          </a:p>
        </p:txBody>
      </p:sp>
    </p:spTree>
    <p:extLst>
      <p:ext uri="{BB962C8B-B14F-4D97-AF65-F5344CB8AC3E}">
        <p14:creationId xmlns:p14="http://schemas.microsoft.com/office/powerpoint/2010/main" val="264224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C30BA-40B7-40D3-A6A7-41CC5BE1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9A9142-F8FD-45E8-9242-03E10CC17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5AD1A0-BF0D-4164-BD88-5837B5144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A2ABD-56CF-4AF0-B768-68FBFFFF9BC8}" type="datetimeFigureOut">
              <a:rPr lang="en-GB" smtClean="0"/>
              <a:t>26/05/2021</a:t>
            </a:fld>
            <a:endParaRPr lang="en-GB"/>
          </a:p>
        </p:txBody>
      </p:sp>
      <p:sp>
        <p:nvSpPr>
          <p:cNvPr id="5" name="Footer Placeholder 4">
            <a:extLst>
              <a:ext uri="{FF2B5EF4-FFF2-40B4-BE49-F238E27FC236}">
                <a16:creationId xmlns:a16="http://schemas.microsoft.com/office/drawing/2014/main" id="{38A2661C-5878-4446-BE22-E1290809E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CE9A17-0574-4032-B6BB-1A13235EC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BF0FC-10BF-4244-B928-B20BBF9C2D6D}" type="slidenum">
              <a:rPr lang="en-GB" smtClean="0"/>
              <a:t>‹#›</a:t>
            </a:fld>
            <a:endParaRPr lang="en-GB"/>
          </a:p>
        </p:txBody>
      </p:sp>
    </p:spTree>
    <p:extLst>
      <p:ext uri="{BB962C8B-B14F-4D97-AF65-F5344CB8AC3E}">
        <p14:creationId xmlns:p14="http://schemas.microsoft.com/office/powerpoint/2010/main" val="337106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r>
              <a:rPr lang="en-GB" dirty="0"/>
              <a:t>Thermodynamics</a:t>
            </a:r>
          </a:p>
          <a:p>
            <a:r>
              <a:rPr lang="en-GB" dirty="0"/>
              <a:t>Dispersion relation</a:t>
            </a:r>
          </a:p>
          <a:p>
            <a:r>
              <a:rPr lang="en-GB" dirty="0"/>
              <a:t>Power spectrum</a:t>
            </a:r>
          </a:p>
          <a:p>
            <a:endParaRPr lang="en-GB" dirty="0"/>
          </a:p>
        </p:txBody>
      </p:sp>
      <p:pic>
        <p:nvPicPr>
          <p:cNvPr id="10" name="Content Placeholder 9">
            <a:extLst>
              <a:ext uri="{FF2B5EF4-FFF2-40B4-BE49-F238E27FC236}">
                <a16:creationId xmlns:a16="http://schemas.microsoft.com/office/drawing/2014/main" id="{F7EA1700-E955-4CB6-ACE0-62F84355A878}"/>
              </a:ext>
            </a:extLst>
          </p:cNvPr>
          <p:cNvPicPr>
            <a:picLocks noGrp="1" noChangeAspect="1"/>
          </p:cNvPicPr>
          <p:nvPr>
            <p:ph sz="half" idx="2"/>
          </p:nvPr>
        </p:nvPicPr>
        <p:blipFill>
          <a:blip r:embed="rId3"/>
          <a:stretch>
            <a:fillRect/>
          </a:stretch>
        </p:blipFill>
        <p:spPr>
          <a:xfrm>
            <a:off x="6172200" y="2685155"/>
            <a:ext cx="5181600" cy="2632278"/>
          </a:xfrm>
        </p:spPr>
      </p:pic>
    </p:spTree>
    <p:extLst>
      <p:ext uri="{BB962C8B-B14F-4D97-AF65-F5344CB8AC3E}">
        <p14:creationId xmlns:p14="http://schemas.microsoft.com/office/powerpoint/2010/main" val="324167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endParaRPr lang="en-GB" dirty="0"/>
          </a:p>
        </p:txBody>
      </p:sp>
      <p:sp>
        <p:nvSpPr>
          <p:cNvPr id="6" name="Content Placeholder 5">
            <a:extLst>
              <a:ext uri="{FF2B5EF4-FFF2-40B4-BE49-F238E27FC236}">
                <a16:creationId xmlns:a16="http://schemas.microsoft.com/office/drawing/2014/main" id="{57F88DE5-F917-4F3C-85EF-6155FC9E344C}"/>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68717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999675E-1DD0-4BDB-97E5-B816D12F7A03}"/>
                  </a:ext>
                </a:extLst>
              </p:cNvPr>
              <p:cNvSpPr>
                <a:spLocks noGrp="1"/>
              </p:cNvSpPr>
              <p:nvPr>
                <p:ph sz="half" idx="2"/>
              </p:nvPr>
            </p:nvSpPr>
            <p:spPr/>
            <p:txBody>
              <a:bodyPr anchor="ctr">
                <a:normAutofit/>
              </a:bodyPr>
              <a:lstStyle/>
              <a:p>
                <a:pPr marL="0" indent="0" algn="ctr">
                  <a:buNone/>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𝑢</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𝑧</m:t>
                          </m:r>
                          <m:r>
                            <a:rPr lang="en-GB" sz="2400" b="0" i="1" smtClean="0">
                              <a:latin typeface="Cambria Math" panose="02040503050406030204" pitchFamily="18" charset="0"/>
                            </a:rPr>
                            <m:t>,</m:t>
                          </m:r>
                          <m:r>
                            <a:rPr lang="en-GB" sz="2400" b="0" i="1" smtClean="0">
                              <a:latin typeface="Cambria Math" panose="02040503050406030204" pitchFamily="18" charset="0"/>
                            </a:rPr>
                            <m:t>𝑡</m:t>
                          </m:r>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𝑘</m:t>
                          </m:r>
                          <m:r>
                            <a:rPr lang="en-GB" sz="2400" b="0" i="1" smtClean="0">
                              <a:latin typeface="Cambria Math" panose="02040503050406030204" pitchFamily="18" charset="0"/>
                            </a:rPr>
                            <m:t>=0</m:t>
                          </m:r>
                        </m:sub>
                        <m:sup>
                          <m:r>
                            <a:rPr lang="en-GB" sz="2400" b="0" i="1" smtClean="0">
                              <a:latin typeface="Cambria Math" panose="02040503050406030204" pitchFamily="18" charset="0"/>
                            </a:rPr>
                            <m:t>𝑚</m:t>
                          </m:r>
                        </m:sup>
                        <m:e>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e>
                              </m:d>
                            </m:e>
                            <m:sup>
                              <m:r>
                                <a:rPr lang="en-GB" sz="2400" b="0" i="1" smtClean="0">
                                  <a:latin typeface="Cambria Math" panose="02040503050406030204" pitchFamily="18" charset="0"/>
                                </a:rPr>
                                <m:t>𝑘</m:t>
                              </m:r>
                            </m:sup>
                          </m:sSup>
                          <m:r>
                            <a:rPr lang="en-GB" sz="2400" b="0" i="1" smtClean="0">
                              <a:latin typeface="Cambria Math" panose="02040503050406030204" pitchFamily="18" charset="0"/>
                            </a:rPr>
                            <m:t>𝐻</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𝜃</m:t>
                                  </m:r>
                                </m:e>
                                <m:sub>
                                  <m:r>
                                    <a:rPr lang="en-GB" sz="2400" b="0" i="1" smtClean="0">
                                      <a:latin typeface="Cambria Math" panose="02040503050406030204" pitchFamily="18" charset="0"/>
                                    </a:rPr>
                                    <m:t>𝑘</m:t>
                                  </m:r>
                                </m:sub>
                              </m:sSub>
                            </m:e>
                          </m:d>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𝑓</m:t>
                              </m:r>
                            </m:e>
                            <m:sub>
                              <m:r>
                                <a:rPr lang="en-GB" sz="2400" b="0" i="1" smtClean="0">
                                  <a:latin typeface="Cambria Math" panose="02040503050406030204" pitchFamily="18" charset="0"/>
                                </a:rPr>
                                <m:t>𝑑𝑟𝑖𝑣</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𝜃</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e>
                      </m:nary>
                    </m:oMath>
                  </m:oMathPara>
                </a14:m>
                <a:endParaRPr lang="en-GB" sz="2400" b="0" dirty="0"/>
              </a:p>
              <a:p>
                <a:pPr marL="0" indent="0" algn="ctr">
                  <a:buNone/>
                </a:pPr>
                <a:endParaRPr lang="en-GB" sz="2400" b="0" dirty="0"/>
              </a:p>
              <a:p>
                <a:pPr marL="0" indent="0" algn="ctr">
                  <a:buNone/>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𝜃</m:t>
                          </m:r>
                        </m:e>
                        <m:sub>
                          <m:r>
                            <a:rPr lang="en-GB" sz="2400" b="0" i="1" smtClean="0">
                              <a:latin typeface="Cambria Math" panose="02040503050406030204" pitchFamily="18" charset="0"/>
                            </a:rPr>
                            <m:t>𝑘</m:t>
                          </m:r>
                        </m:sub>
                      </m:sSub>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 −</m:t>
                      </m:r>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e>
                          </m:d>
                        </m:e>
                        <m:sup>
                          <m:r>
                            <a:rPr lang="en-GB" sz="2400" b="0" i="1" smtClean="0">
                              <a:latin typeface="Cambria Math" panose="02040503050406030204" pitchFamily="18" charset="0"/>
                            </a:rPr>
                            <m:t>𝑘</m:t>
                          </m:r>
                        </m:sup>
                      </m:s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𝑧</m:t>
                          </m:r>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𝐴</m:t>
                              </m:r>
                              <m:r>
                                <a:rPr lang="en-GB" sz="2400" b="0" i="1" smtClean="0">
                                  <a:latin typeface="Cambria Math" panose="02040503050406030204" pitchFamily="18" charset="0"/>
                                </a:rPr>
                                <m:t>0</m:t>
                              </m:r>
                            </m:sub>
                          </m:sSub>
                        </m:den>
                      </m:f>
                      <m:r>
                        <a:rPr lang="en-GB" sz="2400" b="0" i="1" smtClean="0">
                          <a:latin typeface="Cambria Math" panose="02040503050406030204" pitchFamily="18" charset="0"/>
                        </a:rPr>
                        <m:t> −</m:t>
                      </m:r>
                      <m:f>
                        <m:fPr>
                          <m:ctrlPr>
                            <a:rPr lang="en-GB" sz="2400" b="0" i="1" smtClean="0">
                              <a:latin typeface="Cambria Math" panose="02040503050406030204" pitchFamily="18" charset="0"/>
                            </a:rPr>
                          </m:ctrlPr>
                        </m:fPr>
                        <m:num>
                          <m:d>
                            <m:dPr>
                              <m:ctrlPr>
                                <a:rPr lang="en-GB" sz="2400" b="0" i="1" smtClean="0">
                                  <a:latin typeface="Cambria Math" panose="02040503050406030204" pitchFamily="18" charset="0"/>
                                </a:rPr>
                              </m:ctrlPr>
                            </m:dPr>
                            <m:e>
                              <m:r>
                                <a:rPr lang="en-GB" sz="2400" b="0" i="1" smtClean="0">
                                  <a:latin typeface="Cambria Math" panose="02040503050406030204" pitchFamily="18" charset="0"/>
                                </a:rPr>
                                <m:t>2</m:t>
                              </m:r>
                              <m:r>
                                <a:rPr lang="en-GB" sz="2400" b="0" i="1" smtClean="0">
                                  <a:latin typeface="Cambria Math" panose="02040503050406030204" pitchFamily="18" charset="0"/>
                                </a:rPr>
                                <m:t>𝑘</m:t>
                              </m:r>
                              <m:r>
                                <a:rPr lang="en-GB" sz="2400" b="0" i="1" smtClean="0">
                                  <a:latin typeface="Cambria Math" panose="02040503050406030204" pitchFamily="18" charset="0"/>
                                </a:rPr>
                                <m:t>+1</m:t>
                              </m:r>
                            </m:e>
                          </m:d>
                          <m:r>
                            <a:rPr lang="en-GB" sz="2400" b="0" i="1" smtClean="0">
                              <a:latin typeface="Cambria Math" panose="02040503050406030204" pitchFamily="18" charset="0"/>
                            </a:rPr>
                            <m:t>𝑙</m:t>
                          </m:r>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𝐴</m:t>
                              </m:r>
                              <m:r>
                                <a:rPr lang="en-GB" sz="2400" b="0" i="1" smtClean="0">
                                  <a:latin typeface="Cambria Math" panose="02040503050406030204" pitchFamily="18" charset="0"/>
                                </a:rPr>
                                <m:t>0</m:t>
                              </m:r>
                            </m:sub>
                          </m:sSub>
                        </m:den>
                      </m:f>
                      <m:r>
                        <a:rPr lang="en-GB" sz="2400" b="0" i="1" smtClean="0">
                          <a:latin typeface="Cambria Math" panose="02040503050406030204" pitchFamily="18" charset="0"/>
                        </a:rPr>
                        <m:t> </m:t>
                      </m:r>
                    </m:oMath>
                  </m:oMathPara>
                </a14:m>
                <a:endParaRPr lang="en-GB" sz="2400" b="0" dirty="0"/>
              </a:p>
              <a:p>
                <a:pPr marL="0" indent="0" algn="ctr">
                  <a:buNone/>
                </a:pPr>
                <a:endParaRPr lang="en-GB" sz="2400" b="0" dirty="0"/>
              </a:p>
              <a:p>
                <a:pPr marL="0" indent="0" algn="ctr">
                  <a:buNone/>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𝑚</m:t>
                      </m:r>
                      <m:r>
                        <a:rPr lang="en-GB" sz="2400" b="0" i="1" smtClean="0">
                          <a:latin typeface="Cambria Math" panose="02040503050406030204" pitchFamily="18" charset="0"/>
                        </a:rPr>
                        <m:t>=</m:t>
                      </m:r>
                      <m:d>
                        <m:dPr>
                          <m:begChr m:val="⌊"/>
                          <m:endChr m:val="⌋"/>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𝑡</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𝐴</m:t>
                                  </m:r>
                                  <m:r>
                                    <a:rPr lang="en-GB" sz="2400" b="0" i="1" smtClean="0">
                                      <a:latin typeface="Cambria Math" panose="02040503050406030204" pitchFamily="18" charset="0"/>
                                    </a:rPr>
                                    <m:t>0</m:t>
                                  </m:r>
                                </m:sub>
                              </m:sSub>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𝐿</m:t>
                                  </m:r>
                                </m:e>
                                <m:sub>
                                  <m:r>
                                    <a:rPr lang="en-GB" sz="2400" b="0" i="1" smtClean="0">
                                      <a:latin typeface="Cambria Math" panose="02040503050406030204" pitchFamily="18" charset="0"/>
                                    </a:rPr>
                                    <m:t>𝑧</m:t>
                                  </m:r>
                                </m:sub>
                              </m:sSub>
                            </m:den>
                          </m:f>
                        </m:e>
                      </m:d>
                    </m:oMath>
                  </m:oMathPara>
                </a14:m>
                <a:endParaRPr lang="en-GB" sz="2400" b="0" dirty="0"/>
              </a:p>
              <a:p>
                <a:pPr marL="0" indent="0" algn="ctr">
                  <a:buNone/>
                </a:pPr>
                <a:endParaRPr lang="en-GB" sz="2400" dirty="0"/>
              </a:p>
            </p:txBody>
          </p:sp>
        </mc:Choice>
        <mc:Fallback>
          <p:sp>
            <p:nvSpPr>
              <p:cNvPr id="4" name="Content Placeholder 3">
                <a:extLst>
                  <a:ext uri="{FF2B5EF4-FFF2-40B4-BE49-F238E27FC236}">
                    <a16:creationId xmlns:a16="http://schemas.microsoft.com/office/drawing/2014/main" id="{1999675E-1DD0-4BDB-97E5-B816D12F7A03}"/>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084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endParaRPr lang="en-GB" dirty="0"/>
          </a:p>
        </p:txBody>
      </p:sp>
      <p:pic>
        <p:nvPicPr>
          <p:cNvPr id="8" name="Content Placeholder 7" descr="Graphical user interface, chart, diagram, histogram&#10;&#10;Description automatically generated">
            <a:extLst>
              <a:ext uri="{FF2B5EF4-FFF2-40B4-BE49-F238E27FC236}">
                <a16:creationId xmlns:a16="http://schemas.microsoft.com/office/drawing/2014/main" id="{013CA210-BCEB-47C5-ADAA-7DC29923DC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63639" y="1825625"/>
            <a:ext cx="2998722" cy="4351338"/>
          </a:xfrm>
        </p:spPr>
      </p:pic>
      <p:pic>
        <p:nvPicPr>
          <p:cNvPr id="13" name="Content Placeholder 24" descr="Chart&#10;&#10;Description automatically generated">
            <a:extLst>
              <a:ext uri="{FF2B5EF4-FFF2-40B4-BE49-F238E27FC236}">
                <a16:creationId xmlns:a16="http://schemas.microsoft.com/office/drawing/2014/main" id="{EFB4A866-2CC5-4727-B863-DBB4A6A21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383" y="1825625"/>
            <a:ext cx="3021234" cy="4351338"/>
          </a:xfrm>
          <a:prstGeom prst="rect">
            <a:avLst/>
          </a:prstGeom>
        </p:spPr>
      </p:pic>
      <p:pic>
        <p:nvPicPr>
          <p:cNvPr id="14" name="Content Placeholder 28">
            <a:extLst>
              <a:ext uri="{FF2B5EF4-FFF2-40B4-BE49-F238E27FC236}">
                <a16:creationId xmlns:a16="http://schemas.microsoft.com/office/drawing/2014/main" id="{35459B15-4C74-4881-B640-EABF9EA77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4647" y="1825625"/>
            <a:ext cx="3036705" cy="4351338"/>
          </a:xfrm>
          <a:prstGeom prst="rect">
            <a:avLst/>
          </a:prstGeom>
        </p:spPr>
      </p:pic>
      <p:pic>
        <p:nvPicPr>
          <p:cNvPr id="16" name="Content Placeholder 32" descr="Chart, histogram&#10;&#10;Description automatically generated">
            <a:extLst>
              <a:ext uri="{FF2B5EF4-FFF2-40B4-BE49-F238E27FC236}">
                <a16:creationId xmlns:a16="http://schemas.microsoft.com/office/drawing/2014/main" id="{91E67C9A-DA95-4696-B350-59757486E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2903" y="1825625"/>
            <a:ext cx="3040194" cy="4351338"/>
          </a:xfrm>
          <a:prstGeom prst="rect">
            <a:avLst/>
          </a:prstGeom>
        </p:spPr>
      </p:pic>
    </p:spTree>
    <p:extLst>
      <p:ext uri="{BB962C8B-B14F-4D97-AF65-F5344CB8AC3E}">
        <p14:creationId xmlns:p14="http://schemas.microsoft.com/office/powerpoint/2010/main" val="71795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endParaRPr lang="en-GB" dirty="0"/>
          </a:p>
        </p:txBody>
      </p:sp>
      <p:pic>
        <p:nvPicPr>
          <p:cNvPr id="11" name="Content Placeholder 32" descr="Chart, histogram&#10;&#10;Description automatically generated">
            <a:extLst>
              <a:ext uri="{FF2B5EF4-FFF2-40B4-BE49-F238E27FC236}">
                <a16:creationId xmlns:a16="http://schemas.microsoft.com/office/drawing/2014/main" id="{680B677F-B417-4CE0-AE1E-87EE6AE8BFE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2903" y="1825625"/>
            <a:ext cx="3040194" cy="4351338"/>
          </a:xfrm>
          <a:prstGeom prst="rect">
            <a:avLst/>
          </a:prstGeom>
        </p:spPr>
      </p:pic>
      <p:pic>
        <p:nvPicPr>
          <p:cNvPr id="12" name="Content Placeholder 7" descr="Graphical user interface, chart, diagram, histogram&#10;&#10;Description automatically generated">
            <a:extLst>
              <a:ext uri="{FF2B5EF4-FFF2-40B4-BE49-F238E27FC236}">
                <a16:creationId xmlns:a16="http://schemas.microsoft.com/office/drawing/2014/main" id="{3D05A441-11A8-4D2A-8A40-C4373A196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639" y="1825625"/>
            <a:ext cx="2998722" cy="4351338"/>
          </a:xfrm>
          <a:prstGeom prst="rect">
            <a:avLst/>
          </a:prstGeom>
        </p:spPr>
      </p:pic>
    </p:spTree>
    <p:extLst>
      <p:ext uri="{BB962C8B-B14F-4D97-AF65-F5344CB8AC3E}">
        <p14:creationId xmlns:p14="http://schemas.microsoft.com/office/powerpoint/2010/main" val="190710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p:txBody>
      </p:sp>
      <p:pic>
        <p:nvPicPr>
          <p:cNvPr id="7" name="Content Placeholder 6">
            <a:extLst>
              <a:ext uri="{FF2B5EF4-FFF2-40B4-BE49-F238E27FC236}">
                <a16:creationId xmlns:a16="http://schemas.microsoft.com/office/drawing/2014/main" id="{BFEDD9C4-71C1-4796-B697-D57076543A71}"/>
              </a:ext>
            </a:extLst>
          </p:cNvPr>
          <p:cNvPicPr>
            <a:picLocks noGrp="1" noChangeAspect="1"/>
          </p:cNvPicPr>
          <p:nvPr>
            <p:ph sz="half" idx="2"/>
          </p:nvPr>
        </p:nvPicPr>
        <p:blipFill>
          <a:blip r:embed="rId3"/>
          <a:stretch>
            <a:fillRect/>
          </a:stretch>
        </p:blipFill>
        <p:spPr>
          <a:xfrm>
            <a:off x="7196450" y="1825625"/>
            <a:ext cx="3133100" cy="4351338"/>
          </a:xfrm>
        </p:spPr>
      </p:pic>
    </p:spTree>
    <p:extLst>
      <p:ext uri="{BB962C8B-B14F-4D97-AF65-F5344CB8AC3E}">
        <p14:creationId xmlns:p14="http://schemas.microsoft.com/office/powerpoint/2010/main" val="239111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a:p>
            <a:r>
              <a:rPr lang="en-GB" dirty="0"/>
              <a:t>Leaky loop: reflection coefficient</a:t>
            </a:r>
          </a:p>
          <a:p>
            <a:endParaRPr lang="en-GB" dirty="0"/>
          </a:p>
        </p:txBody>
      </p:sp>
      <p:pic>
        <p:nvPicPr>
          <p:cNvPr id="8" name="Content Placeholder 7">
            <a:extLst>
              <a:ext uri="{FF2B5EF4-FFF2-40B4-BE49-F238E27FC236}">
                <a16:creationId xmlns:a16="http://schemas.microsoft.com/office/drawing/2014/main" id="{13226641-7FB8-485D-9DEF-A80A9CD5E9F5}"/>
              </a:ext>
            </a:extLst>
          </p:cNvPr>
          <p:cNvPicPr>
            <a:picLocks noGrp="1" noChangeAspect="1"/>
          </p:cNvPicPr>
          <p:nvPr>
            <p:ph sz="half" idx="2"/>
          </p:nvPr>
        </p:nvPicPr>
        <p:blipFill>
          <a:blip r:embed="rId3"/>
          <a:stretch>
            <a:fillRect/>
          </a:stretch>
        </p:blipFill>
        <p:spPr>
          <a:xfrm>
            <a:off x="6172200" y="2708283"/>
            <a:ext cx="5181600" cy="2586022"/>
          </a:xfrm>
        </p:spPr>
      </p:pic>
    </p:spTree>
    <p:extLst>
      <p:ext uri="{BB962C8B-B14F-4D97-AF65-F5344CB8AC3E}">
        <p14:creationId xmlns:p14="http://schemas.microsoft.com/office/powerpoint/2010/main" val="135925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a:p>
            <a:r>
              <a:rPr lang="en-GB" dirty="0"/>
              <a:t>Leaky loop: reflection coefficient</a:t>
            </a:r>
          </a:p>
          <a:p>
            <a:r>
              <a:rPr lang="en-GB" dirty="0"/>
              <a:t>Leaky loop: steady state solution</a:t>
            </a:r>
          </a:p>
          <a:p>
            <a:endParaRPr lang="en-GB" dirty="0"/>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102F2F69-0A16-4A89-A21D-9E84CAF08B65}"/>
                  </a:ext>
                </a:extLst>
              </p:cNvPr>
              <p:cNvSpPr>
                <a:spLocks noGrp="1"/>
              </p:cNvSpPr>
              <p:nvPr>
                <p:ph sz="half" idx="2"/>
              </p:nvPr>
            </p:nvSpPr>
            <p:spPr/>
            <p:txBody>
              <a:bodyPr anchor="ctr">
                <a:normAutofit/>
              </a:bodyPr>
              <a:lstStyle/>
              <a:p>
                <a:pPr marL="0" indent="0">
                  <a:buNone/>
                </a:pPr>
                <a14:m>
                  <m:oMathPara xmlns:m="http://schemas.openxmlformats.org/officeDocument/2006/math">
                    <m:oMathParaPr>
                      <m:jc m:val="center"/>
                    </m:oMathParaPr>
                    <m:oMath xmlns:m="http://schemas.openxmlformats.org/officeDocument/2006/math">
                      <m:r>
                        <a:rPr lang="en-GB" sz="2400" i="1">
                          <a:latin typeface="Cambria Math" panose="02040503050406030204" pitchFamily="18" charset="0"/>
                        </a:rPr>
                        <m:t>𝑢</m:t>
                      </m:r>
                      <m:d>
                        <m:dPr>
                          <m:ctrlPr>
                            <a:rPr lang="en-GB" sz="2400" i="1">
                              <a:latin typeface="Cambria Math" panose="02040503050406030204" pitchFamily="18" charset="0"/>
                            </a:rPr>
                          </m:ctrlPr>
                        </m:dPr>
                        <m:e>
                          <m:r>
                            <a:rPr lang="en-GB" sz="2400" i="1">
                              <a:latin typeface="Cambria Math" panose="02040503050406030204" pitchFamily="18" charset="0"/>
                            </a:rPr>
                            <m:t>𝑧</m:t>
                          </m:r>
                          <m:r>
                            <a:rPr lang="en-GB" sz="2400" i="1">
                              <a:latin typeface="Cambria Math" panose="02040503050406030204" pitchFamily="18" charset="0"/>
                            </a:rPr>
                            <m:t>,</m:t>
                          </m:r>
                          <m:r>
                            <a:rPr lang="en-GB" sz="2400" i="1">
                              <a:latin typeface="Cambria Math" panose="02040503050406030204" pitchFamily="18" charset="0"/>
                            </a:rPr>
                            <m:t>𝑡</m:t>
                          </m:r>
                        </m:e>
                      </m:d>
                      <m:r>
                        <a:rPr lang="en-GB" sz="2400" i="1">
                          <a:latin typeface="Cambria Math" panose="02040503050406030204" pitchFamily="18" charset="0"/>
                        </a:rPr>
                        <m:t>= </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𝑘</m:t>
                          </m:r>
                          <m:r>
                            <a:rPr lang="en-GB" sz="2400" i="1">
                              <a:latin typeface="Cambria Math" panose="02040503050406030204" pitchFamily="18" charset="0"/>
                            </a:rPr>
                            <m:t>=0</m:t>
                          </m:r>
                        </m:sub>
                        <m:sup>
                          <m:r>
                            <a:rPr lang="en-GB" sz="2400" i="1">
                              <a:latin typeface="Cambria Math" panose="02040503050406030204" pitchFamily="18" charset="0"/>
                            </a:rPr>
                            <m:t>∞</m:t>
                          </m:r>
                        </m:sup>
                        <m:e>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r>
                                    <a:rPr lang="en-GB" sz="2400" i="1">
                                      <a:latin typeface="Cambria Math" panose="02040503050406030204" pitchFamily="18" charset="0"/>
                                    </a:rPr>
                                    <m:t>−1</m:t>
                                  </m:r>
                                </m:e>
                              </m:d>
                            </m:e>
                            <m:sup>
                              <m:r>
                                <a:rPr lang="en-GB" sz="2400" i="1">
                                  <a:latin typeface="Cambria Math" panose="02040503050406030204" pitchFamily="18" charset="0"/>
                                </a:rPr>
                                <m:t>𝑘</m:t>
                              </m:r>
                            </m:sup>
                          </m:sSup>
                          <m:sSup>
                            <m:sSupPr>
                              <m:ctrlPr>
                                <a:rPr lang="en-GB" sz="2400" i="1">
                                  <a:solidFill>
                                    <a:srgbClr val="FF0000"/>
                                  </a:solidFill>
                                  <a:latin typeface="Cambria Math" panose="02040503050406030204" pitchFamily="18" charset="0"/>
                                </a:rPr>
                              </m:ctrlPr>
                            </m:sSupPr>
                            <m:e>
                              <m:r>
                                <a:rPr lang="en-GB" sz="2400" i="1">
                                  <a:solidFill>
                                    <a:srgbClr val="FF0000"/>
                                  </a:solidFill>
                                  <a:latin typeface="Cambria Math" panose="02040503050406030204" pitchFamily="18" charset="0"/>
                                </a:rPr>
                                <m:t>𝑅</m:t>
                              </m:r>
                            </m:e>
                            <m:sup>
                              <m:r>
                                <a:rPr lang="en-GB" sz="2400" i="1">
                                  <a:solidFill>
                                    <a:srgbClr val="FF0000"/>
                                  </a:solidFill>
                                  <a:latin typeface="Cambria Math" panose="02040503050406030204" pitchFamily="18" charset="0"/>
                                </a:rPr>
                                <m:t>𝑘</m:t>
                              </m:r>
                            </m:sup>
                          </m:sSup>
                          <m:r>
                            <a:rPr lang="en-GB" sz="2400" i="1">
                              <a:latin typeface="Cambria Math" panose="02040503050406030204" pitchFamily="18" charset="0"/>
                            </a:rPr>
                            <m:t>𝐻</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𝜃</m:t>
                                  </m:r>
                                </m:e>
                                <m:sub>
                                  <m:r>
                                    <a:rPr lang="en-GB" sz="2400" i="1">
                                      <a:latin typeface="Cambria Math" panose="02040503050406030204" pitchFamily="18" charset="0"/>
                                    </a:rPr>
                                    <m:t>𝑘</m:t>
                                  </m:r>
                                </m:sub>
                              </m:sSub>
                            </m:e>
                          </m:d>
                          <m:sSub>
                            <m:sSubPr>
                              <m:ctrlPr>
                                <a:rPr lang="en-GB" sz="2400" i="1">
                                  <a:latin typeface="Cambria Math" panose="02040503050406030204" pitchFamily="18" charset="0"/>
                                </a:rPr>
                              </m:ctrlPr>
                            </m:sSubPr>
                            <m:e>
                              <m:r>
                                <a:rPr lang="en-GB" sz="2400" i="1">
                                  <a:latin typeface="Cambria Math" panose="02040503050406030204" pitchFamily="18" charset="0"/>
                                </a:rPr>
                                <m:t>𝑓</m:t>
                              </m:r>
                            </m:e>
                            <m:sub>
                              <m:r>
                                <a:rPr lang="en-GB" sz="2400" i="1">
                                  <a:latin typeface="Cambria Math" panose="02040503050406030204" pitchFamily="18" charset="0"/>
                                </a:rPr>
                                <m:t>𝑑𝑟𝑖𝑣</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𝜃</m:t>
                              </m:r>
                            </m:e>
                            <m:sub>
                              <m:r>
                                <a:rPr lang="en-GB" sz="2400" i="1">
                                  <a:latin typeface="Cambria Math" panose="02040503050406030204" pitchFamily="18" charset="0"/>
                                </a:rPr>
                                <m:t>𝑘</m:t>
                              </m:r>
                            </m:sub>
                          </m:sSub>
                          <m:r>
                            <a:rPr lang="en-GB" sz="2400" i="1">
                              <a:latin typeface="Cambria Math" panose="02040503050406030204" pitchFamily="18" charset="0"/>
                            </a:rPr>
                            <m:t>)</m:t>
                          </m:r>
                        </m:e>
                      </m:nary>
                    </m:oMath>
                  </m:oMathPara>
                </a14:m>
                <a:endParaRPr lang="en-GB" sz="2400" dirty="0"/>
              </a:p>
            </p:txBody>
          </p:sp>
        </mc:Choice>
        <mc:Fallback>
          <p:sp>
            <p:nvSpPr>
              <p:cNvPr id="11" name="Content Placeholder 10">
                <a:extLst>
                  <a:ext uri="{FF2B5EF4-FFF2-40B4-BE49-F238E27FC236}">
                    <a16:creationId xmlns:a16="http://schemas.microsoft.com/office/drawing/2014/main" id="{102F2F69-0A16-4A89-A21D-9E84CAF08B65}"/>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69385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C8-E280-4EE5-9F44-E58EE219BC5F}"/>
              </a:ext>
            </a:extLst>
          </p:cNvPr>
          <p:cNvSpPr>
            <a:spLocks noGrp="1"/>
          </p:cNvSpPr>
          <p:nvPr>
            <p:ph type="title"/>
          </p:nvPr>
        </p:nvSpPr>
        <p:spPr/>
        <p:txBody>
          <a:bodyPr/>
          <a:lstStyle/>
          <a:p>
            <a:r>
              <a:rPr lang="en-GB" dirty="0"/>
              <a:t>Chap 2: Ideal footpoint driven Alfvén waves</a:t>
            </a:r>
          </a:p>
        </p:txBody>
      </p:sp>
      <p:sp>
        <p:nvSpPr>
          <p:cNvPr id="3" name="Content Placeholder 2">
            <a:extLst>
              <a:ext uri="{FF2B5EF4-FFF2-40B4-BE49-F238E27FC236}">
                <a16:creationId xmlns:a16="http://schemas.microsoft.com/office/drawing/2014/main" id="{290A54F2-D1EC-4AA5-BCD5-DFD1C01565C2}"/>
              </a:ext>
            </a:extLst>
          </p:cNvPr>
          <p:cNvSpPr>
            <a:spLocks noGrp="1"/>
          </p:cNvSpPr>
          <p:nvPr>
            <p:ph sz="half" idx="1"/>
          </p:nvPr>
        </p:nvSpPr>
        <p:spPr/>
        <p:txBody>
          <a:bodyPr/>
          <a:lstStyle/>
          <a:p>
            <a:r>
              <a:rPr lang="en-GB" dirty="0"/>
              <a:t>Closed loop: general solution</a:t>
            </a:r>
          </a:p>
          <a:p>
            <a:r>
              <a:rPr lang="en-GB" dirty="0"/>
              <a:t>Closed loop: sinusoidal solution</a:t>
            </a:r>
          </a:p>
          <a:p>
            <a:r>
              <a:rPr lang="en-GB" dirty="0"/>
              <a:t>Closed loop: broadband driver</a:t>
            </a:r>
          </a:p>
          <a:p>
            <a:endParaRPr lang="en-GB" dirty="0"/>
          </a:p>
          <a:p>
            <a:r>
              <a:rPr lang="en-GB" dirty="0"/>
              <a:t>Leaky loop: reflection coefficient</a:t>
            </a:r>
          </a:p>
          <a:p>
            <a:r>
              <a:rPr lang="en-GB" dirty="0"/>
              <a:t>Leaky loop: steady state solution</a:t>
            </a:r>
          </a:p>
          <a:p>
            <a:endParaRPr lang="en-GB" dirty="0"/>
          </a:p>
          <a:p>
            <a:r>
              <a:rPr lang="en-GB" dirty="0"/>
              <a:t>Open loop: phase mixing</a:t>
            </a:r>
          </a:p>
        </p:txBody>
      </p:sp>
      <p:pic>
        <p:nvPicPr>
          <p:cNvPr id="5" name="Content Placeholder 4" descr="Polygon&#10;&#10;Description automatically generated">
            <a:extLst>
              <a:ext uri="{FF2B5EF4-FFF2-40B4-BE49-F238E27FC236}">
                <a16:creationId xmlns:a16="http://schemas.microsoft.com/office/drawing/2014/main" id="{14AE5B0E-B0A1-47E6-842C-1653BA3DFF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50893" y="1825625"/>
            <a:ext cx="3024214" cy="4351338"/>
          </a:xfrm>
        </p:spPr>
      </p:pic>
    </p:spTree>
    <p:extLst>
      <p:ext uri="{BB962C8B-B14F-4D97-AF65-F5344CB8AC3E}">
        <p14:creationId xmlns:p14="http://schemas.microsoft.com/office/powerpoint/2010/main" val="2464233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76E94FCF-67A7-4149-9482-E44663184624}"/>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11335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58C5-5B4C-411A-924C-CA502A7F66DD}"/>
              </a:ext>
            </a:extLst>
          </p:cNvPr>
          <p:cNvSpPr>
            <a:spLocks noGrp="1"/>
          </p:cNvSpPr>
          <p:nvPr>
            <p:ph type="title"/>
          </p:nvPr>
        </p:nvSpPr>
        <p:spPr/>
        <p:txBody>
          <a:bodyPr/>
          <a:lstStyle/>
          <a:p>
            <a:r>
              <a:rPr lang="en-GB" dirty="0"/>
              <a:t>Structure</a:t>
            </a:r>
          </a:p>
        </p:txBody>
      </p:sp>
      <p:sp>
        <p:nvSpPr>
          <p:cNvPr id="3" name="Content Placeholder 2">
            <a:extLst>
              <a:ext uri="{FF2B5EF4-FFF2-40B4-BE49-F238E27FC236}">
                <a16:creationId xmlns:a16="http://schemas.microsoft.com/office/drawing/2014/main" id="{C5463C6D-487F-4263-9F48-753ED0BD4063}"/>
              </a:ext>
            </a:extLst>
          </p:cNvPr>
          <p:cNvSpPr>
            <a:spLocks noGrp="1"/>
          </p:cNvSpPr>
          <p:nvPr>
            <p:ph idx="1"/>
          </p:nvPr>
        </p:nvSpPr>
        <p:spPr/>
        <p:txBody>
          <a:bodyPr/>
          <a:lstStyle/>
          <a:p>
            <a:r>
              <a:rPr lang="en-GB" dirty="0"/>
              <a:t>Chapter 1: Introduction</a:t>
            </a:r>
          </a:p>
          <a:p>
            <a:r>
              <a:rPr lang="en-GB" dirty="0"/>
              <a:t>Chapter 2: Ideal footpoint driven Alfvén waves</a:t>
            </a:r>
          </a:p>
          <a:p>
            <a:r>
              <a:rPr lang="en-GB" dirty="0"/>
              <a:t>Chapter 3: Resistive phase-mixed Alfvén waves</a:t>
            </a:r>
          </a:p>
          <a:p>
            <a:r>
              <a:rPr lang="en-GB" dirty="0"/>
              <a:t>Chapter 4: Resonant absorption in an oblique field</a:t>
            </a:r>
          </a:p>
          <a:p>
            <a:r>
              <a:rPr lang="en-GB" dirty="0"/>
              <a:t>Chapter 5: Conclusions and future work</a:t>
            </a:r>
          </a:p>
          <a:p>
            <a:r>
              <a:rPr lang="en-GB" dirty="0"/>
              <a:t>Appendix A: Coronal heating by viscous fast waves</a:t>
            </a:r>
          </a:p>
        </p:txBody>
      </p:sp>
    </p:spTree>
    <p:extLst>
      <p:ext uri="{BB962C8B-B14F-4D97-AF65-F5344CB8AC3E}">
        <p14:creationId xmlns:p14="http://schemas.microsoft.com/office/powerpoint/2010/main" val="9727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5C4E-ECA8-47FD-A71F-FA0E1B024468}"/>
              </a:ext>
            </a:extLst>
          </p:cNvPr>
          <p:cNvSpPr>
            <a:spLocks noGrp="1"/>
          </p:cNvSpPr>
          <p:nvPr>
            <p:ph type="title"/>
          </p:nvPr>
        </p:nvSpPr>
        <p:spPr/>
        <p:txBody>
          <a:bodyPr/>
          <a:lstStyle/>
          <a:p>
            <a:r>
              <a:rPr lang="en-GB" dirty="0"/>
              <a:t>Chap 3: Resistive phase-mixed Alfvén waves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CAA699-20C9-46D7-894F-FCDEC2CF9DC8}"/>
                  </a:ext>
                </a:extLst>
              </p:cNvPr>
              <p:cNvSpPr>
                <a:spLocks noGrp="1"/>
              </p:cNvSpPr>
              <p:nvPr>
                <p:ph sz="half" idx="1"/>
              </p:nvPr>
            </p:nvSpPr>
            <p:spPr/>
            <p:txBody>
              <a:bodyPr/>
              <a:lstStyle/>
              <a:p>
                <a14:m>
                  <m:oMath xmlns:m="http://schemas.openxmlformats.org/officeDocument/2006/math">
                    <m:r>
                      <a:rPr lang="en-GB" b="0" i="1" smtClean="0">
                        <a:latin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Heating</m:t>
                        </m:r>
                        <m:r>
                          <m:rPr>
                            <m:nor/>
                          </m:rPr>
                          <a:rPr lang="en-GB" b="0" i="0" smtClean="0">
                            <a:latin typeface="Cambria Math" panose="02040503050406030204" pitchFamily="18" charset="0"/>
                          </a:rPr>
                          <m:t> </m:t>
                        </m:r>
                        <m:r>
                          <m:rPr>
                            <m:nor/>
                          </m:rPr>
                          <a:rPr lang="en-GB" b="0" i="0" smtClean="0">
                            <a:latin typeface="Cambria Math" panose="02040503050406030204" pitchFamily="18" charset="0"/>
                          </a:rPr>
                          <m:t>rate</m:t>
                        </m:r>
                      </m:num>
                      <m:den>
                        <m:r>
                          <m:rPr>
                            <m:nor/>
                          </m:rPr>
                          <a:rPr lang="en-GB" b="0" i="0" smtClean="0">
                            <a:latin typeface="Cambria Math" panose="02040503050406030204" pitchFamily="18" charset="0"/>
                          </a:rPr>
                          <m:t>Wave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energy</m:t>
                        </m:r>
                      </m:den>
                    </m:f>
                  </m:oMath>
                </a14:m>
                <a:endParaRPr lang="en-GB" dirty="0"/>
              </a:p>
              <a:p>
                <a:r>
                  <a:rPr lang="en-GB" dirty="0"/>
                  <a:t>Open loop</a:t>
                </a:r>
              </a:p>
              <a:p>
                <a:r>
                  <a:rPr lang="en-GB" dirty="0"/>
                  <a:t>Closed loop</a:t>
                </a:r>
              </a:p>
              <a:p>
                <a:r>
                  <a:rPr lang="en-GB" dirty="0"/>
                  <a:t>Leaky loop</a:t>
                </a:r>
              </a:p>
              <a:p>
                <a:r>
                  <a:rPr lang="en-GB" dirty="0"/>
                  <a:t>Discussion</a:t>
                </a:r>
              </a:p>
            </p:txBody>
          </p:sp>
        </mc:Choice>
        <mc:Fallback>
          <p:sp>
            <p:nvSpPr>
              <p:cNvPr id="3" name="Content Placeholder 2">
                <a:extLst>
                  <a:ext uri="{FF2B5EF4-FFF2-40B4-BE49-F238E27FC236}">
                    <a16:creationId xmlns:a16="http://schemas.microsoft.com/office/drawing/2014/main" id="{22CAA699-20C9-46D7-894F-FCDEC2CF9DC8}"/>
                  </a:ext>
                </a:extLst>
              </p:cNvPr>
              <p:cNvSpPr>
                <a:spLocks noGrp="1" noRot="1" noChangeAspect="1" noMove="1" noResize="1" noEditPoints="1" noAdjustHandles="1" noChangeArrowheads="1" noChangeShapeType="1" noTextEdit="1"/>
              </p:cNvSpPr>
              <p:nvPr>
                <p:ph sz="half" idx="1"/>
              </p:nvPr>
            </p:nvSpPr>
            <p:spPr>
              <a:blipFill>
                <a:blip r:embed="rId3"/>
                <a:stretch>
                  <a:fillRect l="-2118"/>
                </a:stretch>
              </a:blipFill>
            </p:spPr>
            <p:txBody>
              <a:bodyPr/>
              <a:lstStyle/>
              <a:p>
                <a:r>
                  <a:rPr lang="en-GB">
                    <a:noFill/>
                  </a:rPr>
                  <a:t> </a:t>
                </a:r>
              </a:p>
            </p:txBody>
          </p:sp>
        </mc:Fallback>
      </mc:AlternateContent>
      <p:sp>
        <p:nvSpPr>
          <p:cNvPr id="4" name="Content Placeholder 3">
            <a:extLst>
              <a:ext uri="{FF2B5EF4-FFF2-40B4-BE49-F238E27FC236}">
                <a16:creationId xmlns:a16="http://schemas.microsoft.com/office/drawing/2014/main" id="{76E94FCF-67A7-4149-9482-E44663184624}"/>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36629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8AAA-F59F-46CA-AC7E-511B974FD0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326B400-0E74-4D24-9CEB-ECA0323AF7F0}"/>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32725688-7F7D-488A-B680-6B49907223DB}"/>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167089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92D2E2E1-F0FC-443D-A134-B28E387D7E2A}"/>
              </a:ext>
            </a:extLst>
          </p:cNvPr>
          <p:cNvSpPr>
            <a:spLocks noGrp="1"/>
          </p:cNvSpPr>
          <p:nvPr>
            <p:ph type="title"/>
          </p:nvPr>
        </p:nvSpPr>
        <p:spPr/>
        <p:txBody>
          <a:bodyPr/>
          <a:lstStyle/>
          <a:p>
            <a:endParaRPr lang="en-GB"/>
          </a:p>
        </p:txBody>
      </p:sp>
      <p:sp>
        <p:nvSpPr>
          <p:cNvPr id="22" name="Content Placeholder 21">
            <a:extLst>
              <a:ext uri="{FF2B5EF4-FFF2-40B4-BE49-F238E27FC236}">
                <a16:creationId xmlns:a16="http://schemas.microsoft.com/office/drawing/2014/main" id="{7B3FE8D0-4374-4982-ABFF-952B4F6A1E76}"/>
              </a:ext>
            </a:extLst>
          </p:cNvPr>
          <p:cNvSpPr>
            <a:spLocks noGrp="1"/>
          </p:cNvSpPr>
          <p:nvPr>
            <p:ph sz="half" idx="1"/>
          </p:nvPr>
        </p:nvSpPr>
        <p:spPr/>
        <p:txBody>
          <a:bodyPr/>
          <a:lstStyle/>
          <a:p>
            <a:endParaRPr lang="en-GB"/>
          </a:p>
        </p:txBody>
      </p:sp>
      <p:pic>
        <p:nvPicPr>
          <p:cNvPr id="37" name="Content Placeholder 36" descr="Graphical user interface, chart, diagram, histogram&#10;&#10;Description automatically generated">
            <a:extLst>
              <a:ext uri="{FF2B5EF4-FFF2-40B4-BE49-F238E27FC236}">
                <a16:creationId xmlns:a16="http://schemas.microsoft.com/office/drawing/2014/main" id="{A651CAEE-F08F-42E6-A5DC-7C12BA94F6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63639" y="1825625"/>
            <a:ext cx="2998722" cy="4351338"/>
          </a:xfrm>
        </p:spPr>
      </p:pic>
    </p:spTree>
    <p:extLst>
      <p:ext uri="{BB962C8B-B14F-4D97-AF65-F5344CB8AC3E}">
        <p14:creationId xmlns:p14="http://schemas.microsoft.com/office/powerpoint/2010/main" val="328454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pPr marL="0" indent="0">
              <a:buNone/>
            </a:pPr>
            <a:endParaRPr lang="en-GB" dirty="0"/>
          </a:p>
        </p:txBody>
      </p:sp>
      <p:sp>
        <p:nvSpPr>
          <p:cNvPr id="5" name="Content Placeholder 4">
            <a:extLst>
              <a:ext uri="{FF2B5EF4-FFF2-40B4-BE49-F238E27FC236}">
                <a16:creationId xmlns:a16="http://schemas.microsoft.com/office/drawing/2014/main" id="{DAFD12DD-2058-40DF-A69D-274BF5A62BFA}"/>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286776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p:txBody>
      </p:sp>
      <p:pic>
        <p:nvPicPr>
          <p:cNvPr id="6" name="Content Placeholder 5" descr="A picture containing text, music, brass, dark&#10;&#10;Description automatically generated">
            <a:extLst>
              <a:ext uri="{FF2B5EF4-FFF2-40B4-BE49-F238E27FC236}">
                <a16:creationId xmlns:a16="http://schemas.microsoft.com/office/drawing/2014/main" id="{87AE75EA-A5C5-4937-9DF7-06AD5A96BA3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14986" y="1825625"/>
            <a:ext cx="4896028" cy="4351338"/>
          </a:xfrm>
        </p:spPr>
      </p:pic>
    </p:spTree>
    <p:extLst>
      <p:ext uri="{BB962C8B-B14F-4D97-AF65-F5344CB8AC3E}">
        <p14:creationId xmlns:p14="http://schemas.microsoft.com/office/powerpoint/2010/main" val="12712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endParaRPr lang="en-GB" dirty="0"/>
          </a:p>
        </p:txBody>
      </p:sp>
      <p:pic>
        <p:nvPicPr>
          <p:cNvPr id="6" name="Content Placeholder 5" descr="Chart, line chart&#10;&#10;Description automatically generated">
            <a:extLst>
              <a:ext uri="{FF2B5EF4-FFF2-40B4-BE49-F238E27FC236}">
                <a16:creationId xmlns:a16="http://schemas.microsoft.com/office/drawing/2014/main" id="{2D9D89D4-B57D-4D39-928F-1AF1F89596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95895"/>
            <a:ext cx="5181600" cy="2810798"/>
          </a:xfrm>
        </p:spPr>
      </p:pic>
    </p:spTree>
    <p:extLst>
      <p:ext uri="{BB962C8B-B14F-4D97-AF65-F5344CB8AC3E}">
        <p14:creationId xmlns:p14="http://schemas.microsoft.com/office/powerpoint/2010/main" val="272886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endParaRPr lang="en-GB"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46D7307D-8844-4BA8-AE75-B8F025462495}"/>
                  </a:ext>
                </a:extLst>
              </p:cNvPr>
              <p:cNvSpPr>
                <a:spLocks noGrp="1"/>
              </p:cNvSpPr>
              <p:nvPr>
                <p:ph sz="half" idx="2"/>
              </p:nvPr>
            </p:nvSpPr>
            <p:spPr/>
            <p:txBody>
              <a:bodyPr anchor="ctr"/>
              <a:lstStyle/>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m:t>
                          </m:r>
                        </m:sub>
                      </m:sSub>
                      <m:r>
                        <a:rPr lang="en-GB" b="0" i="1" smtClean="0">
                          <a:latin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𝑇𝑒</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𝑇𝑖</m:t>
                          </m:r>
                        </m:sub>
                      </m:sSub>
                    </m:oMath>
                  </m:oMathPara>
                </a14:m>
                <a:endParaRPr lang="en-GB" b="0" dirty="0">
                  <a:ea typeface="Cambria Math" panose="02040503050406030204" pitchFamily="18" charset="0"/>
                </a:endParaRPr>
              </a:p>
              <a:p>
                <a:pPr marL="0" indent="0" algn="ctr">
                  <a:buNone/>
                </a:pPr>
                <a:endParaRPr lang="en-GB"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ea typeface="Cambria Math" panose="02040503050406030204" pitchFamily="18" charset="0"/>
                            </a:rPr>
                            <m:t>⊥</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𝑇𝑒</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𝑒</m:t>
                              </m:r>
                            </m:sub>
                          </m:sSub>
                        </m:e>
                      </m:ra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𝑇𝑖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𝑒</m:t>
                              </m:r>
                            </m:sub>
                          </m:sSub>
                        </m:e>
                      </m:rad>
                    </m:oMath>
                  </m:oMathPara>
                </a14:m>
                <a:endParaRPr lang="en-GB" dirty="0"/>
              </a:p>
            </p:txBody>
          </p:sp>
        </mc:Choice>
        <mc:Fallback>
          <p:sp>
            <p:nvSpPr>
              <p:cNvPr id="4" name="Content Placeholder 3">
                <a:extLst>
                  <a:ext uri="{FF2B5EF4-FFF2-40B4-BE49-F238E27FC236}">
                    <a16:creationId xmlns:a16="http://schemas.microsoft.com/office/drawing/2014/main" id="{46D7307D-8844-4BA8-AE75-B8F025462495}"/>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648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endParaRPr lang="en-GB" dirty="0"/>
          </a:p>
        </p:txBody>
      </p:sp>
      <p:pic>
        <p:nvPicPr>
          <p:cNvPr id="6" name="Content Placeholder 5">
            <a:extLst>
              <a:ext uri="{FF2B5EF4-FFF2-40B4-BE49-F238E27FC236}">
                <a16:creationId xmlns:a16="http://schemas.microsoft.com/office/drawing/2014/main" id="{A4FDEADA-7977-4AF7-9BCF-BD6B003E40D3}"/>
              </a:ext>
            </a:extLst>
          </p:cNvPr>
          <p:cNvPicPr>
            <a:picLocks noGrp="1" noChangeAspect="1"/>
          </p:cNvPicPr>
          <p:nvPr>
            <p:ph sz="half" idx="2"/>
          </p:nvPr>
        </p:nvPicPr>
        <p:blipFill>
          <a:blip r:embed="rId3"/>
          <a:stretch>
            <a:fillRect/>
          </a:stretch>
        </p:blipFill>
        <p:spPr>
          <a:xfrm>
            <a:off x="6172200" y="2046884"/>
            <a:ext cx="5181600" cy="3908820"/>
          </a:xfrm>
        </p:spPr>
      </p:pic>
    </p:spTree>
    <p:extLst>
      <p:ext uri="{BB962C8B-B14F-4D97-AF65-F5344CB8AC3E}">
        <p14:creationId xmlns:p14="http://schemas.microsoft.com/office/powerpoint/2010/main" val="52317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r>
              <a:rPr lang="en-GB" dirty="0"/>
              <a:t>Thermodynamics</a:t>
            </a:r>
          </a:p>
        </p:txBody>
      </p:sp>
      <p:pic>
        <p:nvPicPr>
          <p:cNvPr id="6" name="Content Placeholder 5" descr="Diagram&#10;&#10;Description automatically generated with low confidence">
            <a:extLst>
              <a:ext uri="{FF2B5EF4-FFF2-40B4-BE49-F238E27FC236}">
                <a16:creationId xmlns:a16="http://schemas.microsoft.com/office/drawing/2014/main" id="{8BA44A3A-BCE1-4579-A7F3-09286032D6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12280" y="3281966"/>
            <a:ext cx="3901440" cy="1438656"/>
          </a:xfrm>
        </p:spPr>
      </p:pic>
    </p:spTree>
    <p:extLst>
      <p:ext uri="{BB962C8B-B14F-4D97-AF65-F5344CB8AC3E}">
        <p14:creationId xmlns:p14="http://schemas.microsoft.com/office/powerpoint/2010/main" val="150161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E3E0-8EBD-4564-B630-D1CF75EAC87C}"/>
              </a:ext>
            </a:extLst>
          </p:cNvPr>
          <p:cNvSpPr>
            <a:spLocks noGrp="1"/>
          </p:cNvSpPr>
          <p:nvPr>
            <p:ph type="title"/>
          </p:nvPr>
        </p:nvSpPr>
        <p:spPr/>
        <p:txBody>
          <a:bodyPr/>
          <a:lstStyle/>
          <a:p>
            <a:r>
              <a:rPr lang="en-GB" dirty="0"/>
              <a:t>Chap 1: Introduction</a:t>
            </a:r>
          </a:p>
        </p:txBody>
      </p:sp>
      <p:sp>
        <p:nvSpPr>
          <p:cNvPr id="3" name="Content Placeholder 2">
            <a:extLst>
              <a:ext uri="{FF2B5EF4-FFF2-40B4-BE49-F238E27FC236}">
                <a16:creationId xmlns:a16="http://schemas.microsoft.com/office/drawing/2014/main" id="{725FBE63-D3AA-497B-A29F-A620B698E78F}"/>
              </a:ext>
            </a:extLst>
          </p:cNvPr>
          <p:cNvSpPr>
            <a:spLocks noGrp="1"/>
          </p:cNvSpPr>
          <p:nvPr>
            <p:ph sz="half" idx="1"/>
          </p:nvPr>
        </p:nvSpPr>
        <p:spPr/>
        <p:txBody>
          <a:bodyPr/>
          <a:lstStyle/>
          <a:p>
            <a:r>
              <a:rPr lang="en-GB" dirty="0"/>
              <a:t>Solar atmosphere</a:t>
            </a:r>
          </a:p>
          <a:p>
            <a:r>
              <a:rPr lang="en-GB" dirty="0"/>
              <a:t>Coronal heating problem</a:t>
            </a:r>
          </a:p>
          <a:p>
            <a:r>
              <a:rPr lang="en-GB" dirty="0"/>
              <a:t>MHD equations &amp; assumptions</a:t>
            </a:r>
          </a:p>
          <a:p>
            <a:r>
              <a:rPr lang="en-GB" dirty="0"/>
              <a:t>Viscosity tensor</a:t>
            </a:r>
          </a:p>
          <a:p>
            <a:r>
              <a:rPr lang="en-GB" dirty="0"/>
              <a:t>Thermodynamics</a:t>
            </a:r>
          </a:p>
          <a:p>
            <a:r>
              <a:rPr lang="en-GB" dirty="0"/>
              <a:t>Dispersion relation</a:t>
            </a:r>
          </a:p>
          <a:p>
            <a:endParaRPr lang="en-GB"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B734784-F9ED-490A-AAD7-BEBE17835327}"/>
                  </a:ext>
                </a:extLst>
              </p:cNvPr>
              <p:cNvSpPr>
                <a:spLocks noGrp="1"/>
              </p:cNvSpPr>
              <p:nvPr>
                <p:ph sz="half" idx="2"/>
              </p:nvPr>
            </p:nvSpPr>
            <p:spPr/>
            <p:txBody>
              <a:bodyPr anchor="ctr"/>
              <a:lstStyle/>
              <a:p>
                <a:pPr marL="0" indent="0" algn="ctr">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𝜔</m:t>
                          </m:r>
                        </m:e>
                        <m:sup>
                          <m:r>
                            <a:rPr lang="en-GB" i="1">
                              <a:latin typeface="Cambria Math" panose="02040503050406030204" pitchFamily="18" charset="0"/>
                            </a:rPr>
                            <m:t>2</m:t>
                          </m:r>
                        </m:sup>
                      </m:sSup>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𝐴</m:t>
                          </m:r>
                          <m:r>
                            <a:rPr lang="en-GB" i="1">
                              <a:latin typeface="Cambria Math" panose="02040503050406030204" pitchFamily="18" charset="0"/>
                            </a:rPr>
                            <m:t>0</m:t>
                          </m:r>
                        </m:sub>
                        <m:sup>
                          <m:r>
                            <a:rPr lang="en-GB" i="1">
                              <a:latin typeface="Cambria Math" panose="02040503050406030204" pitchFamily="18" charset="0"/>
                            </a:rPr>
                            <m:t>2</m:t>
                          </m:r>
                        </m:sup>
                      </m:sSubSup>
                      <m:sSubSup>
                        <m:sSubSupPr>
                          <m:ctrlPr>
                            <a:rPr lang="en-GB" i="1">
                              <a:latin typeface="Cambria Math" panose="02040503050406030204" pitchFamily="18" charset="0"/>
                            </a:rPr>
                          </m:ctrlPr>
                        </m:sSubSupPr>
                        <m:e>
                          <m:r>
                            <a:rPr lang="en-GB" i="1">
                              <a:latin typeface="Cambria Math" panose="02040503050406030204" pitchFamily="18" charset="0"/>
                            </a:rPr>
                            <m:t>𝑘</m:t>
                          </m:r>
                        </m:e>
                        <m:sub>
                          <m:r>
                            <a:rPr lang="en-GB" i="1">
                              <a:latin typeface="Cambria Math" panose="02040503050406030204" pitchFamily="18" charset="0"/>
                            </a:rPr>
                            <m:t>𝑧</m:t>
                          </m:r>
                        </m:sub>
                        <m:sup>
                          <m:r>
                            <a:rPr lang="en-GB" i="1">
                              <a:latin typeface="Cambria Math" panose="02040503050406030204" pitchFamily="18" charset="0"/>
                            </a:rPr>
                            <m:t>2</m:t>
                          </m:r>
                        </m:sup>
                      </m:sSubSup>
                      <m:r>
                        <a:rPr lang="en-GB" b="0" i="0" smtClean="0">
                          <a:latin typeface="Cambria Math" panose="02040503050406030204" pitchFamily="18" charset="0"/>
                        </a:rPr>
                        <m:t>=0</m:t>
                      </m:r>
                    </m:oMath>
                  </m:oMathPara>
                </a14:m>
                <a:endParaRPr lang="en-GB" dirty="0"/>
              </a:p>
              <a:p>
                <a:pPr marL="0" indent="0" algn="ctr">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𝜔</m:t>
                          </m:r>
                        </m:e>
                        <m:sup>
                          <m:r>
                            <a:rPr lang="en-GB" i="1">
                              <a:latin typeface="Cambria Math" panose="02040503050406030204" pitchFamily="18" charset="0"/>
                            </a:rPr>
                            <m:t>2</m:t>
                          </m:r>
                        </m:sup>
                      </m:sSup>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𝐴</m:t>
                          </m:r>
                          <m:r>
                            <a:rPr lang="en-GB" i="1">
                              <a:latin typeface="Cambria Math" panose="02040503050406030204" pitchFamily="18" charset="0"/>
                            </a:rPr>
                            <m:t>0</m:t>
                          </m:r>
                        </m:sub>
                        <m:sup>
                          <m:r>
                            <a:rPr lang="en-GB" i="1">
                              <a:latin typeface="Cambria Math" panose="02040503050406030204" pitchFamily="18" charset="0"/>
                            </a:rPr>
                            <m:t>2</m:t>
                          </m:r>
                        </m:sup>
                      </m:sSubSup>
                      <m:d>
                        <m:dPr>
                          <m:ctrlPr>
                            <a:rPr lang="en-GB" i="1">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𝑘</m:t>
                              </m:r>
                            </m:e>
                            <m:sub>
                              <m:r>
                                <a:rPr lang="en-GB" i="1">
                                  <a:latin typeface="Cambria Math" panose="02040503050406030204" pitchFamily="18" charset="0"/>
                                </a:rPr>
                                <m:t>𝑥</m:t>
                              </m:r>
                            </m:sub>
                            <m:sup>
                              <m:r>
                                <a:rPr lang="en-GB" i="1">
                                  <a:latin typeface="Cambria Math" panose="02040503050406030204" pitchFamily="18" charset="0"/>
                                </a:rPr>
                                <m:t>2</m:t>
                              </m:r>
                            </m:sup>
                          </m:sSubSup>
                          <m:r>
                            <a:rPr lang="en-GB" i="1">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𝑘</m:t>
                              </m:r>
                            </m:e>
                            <m:sub>
                              <m:r>
                                <a:rPr lang="en-GB" b="0" i="1" smtClean="0">
                                  <a:latin typeface="Cambria Math" panose="02040503050406030204" pitchFamily="18" charset="0"/>
                                </a:rPr>
                                <m:t>𝑦</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𝑘</m:t>
                              </m:r>
                            </m:e>
                            <m:sub>
                              <m:r>
                                <a:rPr lang="en-GB" b="0" i="1" smtClean="0">
                                  <a:latin typeface="Cambria Math" panose="02040503050406030204" pitchFamily="18" charset="0"/>
                                </a:rPr>
                                <m:t>𝑧</m:t>
                              </m:r>
                            </m:sub>
                            <m:sup>
                              <m:r>
                                <a:rPr lang="en-GB" b="0" i="1" smtClean="0">
                                  <a:latin typeface="Cambria Math" panose="02040503050406030204" pitchFamily="18" charset="0"/>
                                </a:rPr>
                                <m:t>2</m:t>
                              </m:r>
                            </m:sup>
                          </m:sSubSup>
                        </m:e>
                      </m:d>
                      <m:r>
                        <a:rPr lang="en-GB" b="0" i="1" smtClean="0">
                          <a:latin typeface="Cambria Math" panose="02040503050406030204" pitchFamily="18" charset="0"/>
                        </a:rPr>
                        <m:t>=0</m:t>
                      </m:r>
                    </m:oMath>
                  </m:oMathPara>
                </a14:m>
                <a:endParaRPr lang="en-GB" dirty="0"/>
              </a:p>
            </p:txBody>
          </p:sp>
        </mc:Choice>
        <mc:Fallback>
          <p:sp>
            <p:nvSpPr>
              <p:cNvPr id="4" name="Content Placeholder 3">
                <a:extLst>
                  <a:ext uri="{FF2B5EF4-FFF2-40B4-BE49-F238E27FC236}">
                    <a16:creationId xmlns:a16="http://schemas.microsoft.com/office/drawing/2014/main" id="{DB734784-F9ED-490A-AAD7-BEBE17835327}"/>
                  </a:ext>
                </a:extLst>
              </p:cNvPr>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5976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2949</Words>
  <Application>Microsoft Office PowerPoint</Application>
  <PresentationFormat>Widescreen</PresentationFormat>
  <Paragraphs>159</Paragraphs>
  <Slides>22</Slides>
  <Notes>20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Symbol</vt:lpstr>
      <vt:lpstr>Office Theme</vt:lpstr>
      <vt:lpstr>Thesis overview</vt:lpstr>
      <vt:lpstr>Structure</vt:lpstr>
      <vt:lpstr>Chap 1: Introduction</vt:lpstr>
      <vt:lpstr>Chap 1: Introduction</vt:lpstr>
      <vt:lpstr>Chap 1: Introduction</vt:lpstr>
      <vt:lpstr>Chap 1: Introduction</vt:lpstr>
      <vt:lpstr>Chap 1: Introduction</vt:lpstr>
      <vt:lpstr>Chap 1: Introduction</vt:lpstr>
      <vt:lpstr>Chap 1: Introduction</vt:lpstr>
      <vt:lpstr>Chap 1: Introduction</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2: Ideal footpoint driven Alfvén waves</vt:lpstr>
      <vt:lpstr>Chap 3: Resistive phase-mixed Alfvén waves</vt:lpstr>
      <vt:lpstr>Chap 3: Resistive phase-mixed Alfvén waves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Aleksy Prokopyszyn</dc:creator>
  <cp:lastModifiedBy>Aleksy Prokopyszyn</cp:lastModifiedBy>
  <cp:revision>63</cp:revision>
  <dcterms:created xsi:type="dcterms:W3CDTF">2021-05-24T16:26:41Z</dcterms:created>
  <dcterms:modified xsi:type="dcterms:W3CDTF">2021-05-26T19:50:55Z</dcterms:modified>
</cp:coreProperties>
</file>