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6" r:id="rId3"/>
    <p:sldId id="300"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1" r:id="rId25"/>
    <p:sldId id="292" r:id="rId26"/>
    <p:sldId id="293" r:id="rId27"/>
    <p:sldId id="295" r:id="rId28"/>
    <p:sldId id="296" r:id="rId29"/>
    <p:sldId id="297" r:id="rId30"/>
    <p:sldId id="299" r:id="rId31"/>
    <p:sldId id="301" r:id="rId32"/>
    <p:sldId id="263" r:id="rId33"/>
    <p:sldId id="264" r:id="rId34"/>
    <p:sldId id="265" r:id="rId35"/>
    <p:sldId id="266" r:id="rId36"/>
    <p:sldId id="267" r:id="rId37"/>
    <p:sldId id="268"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9" autoAdjust="0"/>
    <p:restoredTop sz="32640" autoAdjust="0"/>
  </p:normalViewPr>
  <p:slideViewPr>
    <p:cSldViewPr snapToGrid="0">
      <p:cViewPr>
        <p:scale>
          <a:sx n="26" d="100"/>
          <a:sy n="26" d="100"/>
        </p:scale>
        <p:origin x="3800" y="280"/>
      </p:cViewPr>
      <p:guideLst/>
    </p:cSldViewPr>
  </p:slid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2DD4F-436F-4418-87BA-048F53D04887}" type="datetimeFigureOut">
              <a:rPr lang="en-GB" smtClean="0"/>
              <a:t>28/05/2021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7CAF0-729D-43D8-91D5-D499CDCACC7E}" type="slidenum">
              <a:rPr lang="en-GB" smtClean="0"/>
              <a:t>‹#›</a:t>
            </a:fld>
            <a:endParaRPr lang="en-GB"/>
          </a:p>
        </p:txBody>
      </p:sp>
    </p:spTree>
    <p:extLst>
      <p:ext uri="{BB962C8B-B14F-4D97-AF65-F5344CB8AC3E}">
        <p14:creationId xmlns:p14="http://schemas.microsoft.com/office/powerpoint/2010/main" val="372022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In this talk, my goal is to give an overview of the thesis, and I will focus on explaining my aims and how I went about trying to achieve these aims.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Times New Roman" panose="02020603050405020304" pitchFamily="18" charset="0"/>
              </a:rPr>
              <a:t>Feel free to stop me at any point if you want to ask a question or if you want me to slow down or explain something in more detail.</a:t>
            </a:r>
            <a:endParaRPr lang="en-GB" sz="1800" dirty="0"/>
          </a:p>
        </p:txBody>
      </p:sp>
      <p:sp>
        <p:nvSpPr>
          <p:cNvPr id="4" name="Slide Number Placeholder 3"/>
          <p:cNvSpPr>
            <a:spLocks noGrp="1"/>
          </p:cNvSpPr>
          <p:nvPr>
            <p:ph type="sldNum" sz="quarter" idx="5"/>
          </p:nvPr>
        </p:nvSpPr>
        <p:spPr/>
        <p:txBody>
          <a:bodyPr/>
          <a:lstStyle/>
          <a:p>
            <a:fld id="{FF8E2075-CA56-421E-B5CA-3A21695CDA2C}" type="slidenum">
              <a:rPr lang="en-GB" smtClean="0"/>
              <a:t>1</a:t>
            </a:fld>
            <a:endParaRPr lang="en-GB"/>
          </a:p>
        </p:txBody>
      </p:sp>
    </p:spTree>
    <p:extLst>
      <p:ext uri="{BB962C8B-B14F-4D97-AF65-F5344CB8AC3E}">
        <p14:creationId xmlns:p14="http://schemas.microsoft.com/office/powerpoint/2010/main" val="410287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The sixth sections aims to estimate the reflection coefficient, R. This is important as to simulate the leakage I model that a fraction R of the waves reflects each time the waves hit each of the boundaries. To estimate the reflection coefficient I use a method which is similar to what Joe </a:t>
            </a:r>
            <a:r>
              <a:rPr lang="en-GB" dirty="0" err="1"/>
              <a:t>Hollweg</a:t>
            </a:r>
            <a:r>
              <a:rPr lang="en-GB" dirty="0"/>
              <a:t> uses in a paper he wrote in 1984.</a:t>
            </a:r>
          </a:p>
        </p:txBody>
      </p:sp>
      <p:sp>
        <p:nvSpPr>
          <p:cNvPr id="4" name="Slide Number Placeholder 3"/>
          <p:cNvSpPr>
            <a:spLocks noGrp="1"/>
          </p:cNvSpPr>
          <p:nvPr>
            <p:ph type="sldNum" sz="quarter" idx="5"/>
          </p:nvPr>
        </p:nvSpPr>
        <p:spPr/>
        <p:txBody>
          <a:bodyPr/>
          <a:lstStyle/>
          <a:p>
            <a:fld id="{1E87CAF0-729D-43D8-91D5-D499CDCACC7E}" type="slidenum">
              <a:rPr lang="en-GB" smtClean="0"/>
              <a:t>10</a:t>
            </a:fld>
            <a:endParaRPr lang="en-GB"/>
          </a:p>
        </p:txBody>
      </p:sp>
    </p:spTree>
    <p:extLst>
      <p:ext uri="{BB962C8B-B14F-4D97-AF65-F5344CB8AC3E}">
        <p14:creationId xmlns:p14="http://schemas.microsoft.com/office/powerpoint/2010/main" val="191990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seventh section, I show how the general solution derived in the third section can be modified to include leakage. Or in other words, modified to ensure that only a  fraction R of the waves reflects each time the waves hits one of the boundaries.</a:t>
            </a:r>
          </a:p>
        </p:txBody>
      </p:sp>
      <p:sp>
        <p:nvSpPr>
          <p:cNvPr id="4" name="Slide Number Placeholder 3"/>
          <p:cNvSpPr>
            <a:spLocks noGrp="1"/>
          </p:cNvSpPr>
          <p:nvPr>
            <p:ph type="sldNum" sz="quarter" idx="5"/>
          </p:nvPr>
        </p:nvSpPr>
        <p:spPr/>
        <p:txBody>
          <a:bodyPr/>
          <a:lstStyle/>
          <a:p>
            <a:fld id="{1E87CAF0-729D-43D8-91D5-D499CDCACC7E}" type="slidenum">
              <a:rPr lang="en-GB" smtClean="0"/>
              <a:t>11</a:t>
            </a:fld>
            <a:endParaRPr lang="en-GB"/>
          </a:p>
        </p:txBody>
      </p:sp>
    </p:spTree>
    <p:extLst>
      <p:ext uri="{BB962C8B-B14F-4D97-AF65-F5344CB8AC3E}">
        <p14:creationId xmlns:p14="http://schemas.microsoft.com/office/powerpoint/2010/main" val="322089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eighth section, I have two main aims.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aim here is to introduce the idea of a steady-state. In other words, that for a leaky loop or resistive loop the system will go through a transient phase where the system can oscillate at different frequencies to the driver frequency but will always eventually reach a steady-state, where the whole system oscillates at the driver frequency.</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is to convince the reader that the formula we derived is indeed accurate. I do this by calculating both a numeric and analytic solution and checking they agree. Confirming this formula is accurate is also useful in Chapter 3 when we look at resistive phase mixed Alfven waves in a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12</a:t>
            </a:fld>
            <a:endParaRPr lang="en-GB"/>
          </a:p>
        </p:txBody>
      </p:sp>
    </p:spTree>
    <p:extLst>
      <p:ext uri="{BB962C8B-B14F-4D97-AF65-F5344CB8AC3E}">
        <p14:creationId xmlns:p14="http://schemas.microsoft.com/office/powerpoint/2010/main" val="296151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section 9 the goal is to introduce phase mixing so the reader is ready for the more in-depth discussion of phase mixing in the next chapter. I do this by illustrating phase mixing using graphs in the simplest setup I could think of.</a:t>
            </a:r>
          </a:p>
        </p:txBody>
      </p:sp>
      <p:sp>
        <p:nvSpPr>
          <p:cNvPr id="4" name="Slide Number Placeholder 3"/>
          <p:cNvSpPr>
            <a:spLocks noGrp="1"/>
          </p:cNvSpPr>
          <p:nvPr>
            <p:ph type="sldNum" sz="quarter" idx="5"/>
          </p:nvPr>
        </p:nvSpPr>
        <p:spPr/>
        <p:txBody>
          <a:bodyPr/>
          <a:lstStyle/>
          <a:p>
            <a:fld id="{1E87CAF0-729D-43D8-91D5-D499CDCACC7E}" type="slidenum">
              <a:rPr lang="en-GB" smtClean="0"/>
              <a:t>13</a:t>
            </a:fld>
            <a:endParaRPr lang="en-GB"/>
          </a:p>
        </p:txBody>
      </p:sp>
    </p:spTree>
    <p:extLst>
      <p:ext uri="{BB962C8B-B14F-4D97-AF65-F5344CB8AC3E}">
        <p14:creationId xmlns:p14="http://schemas.microsoft.com/office/powerpoint/2010/main" val="2777048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Finally, section 10 gives a summary of the main results from the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14</a:t>
            </a:fld>
            <a:endParaRPr lang="en-GB"/>
          </a:p>
        </p:txBody>
      </p:sp>
    </p:spTree>
    <p:extLst>
      <p:ext uri="{BB962C8B-B14F-4D97-AF65-F5344CB8AC3E}">
        <p14:creationId xmlns:p14="http://schemas.microsoft.com/office/powerpoint/2010/main" val="2586647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I’m going to say about chapter 2.</a:t>
            </a:r>
          </a:p>
          <a:p>
            <a:endParaRPr lang="en-GB" dirty="0"/>
          </a:p>
          <a:p>
            <a:r>
              <a:rPr lang="en-GB" dirty="0"/>
              <a:t>Chapter 3 is closely related to a paper I published in 2019. The main goal of this chapter is to show that phase mixing is not a viable standalone heating mechanism in the closed solar corona. I still think its possible that phase mixing could play an indirect role in coronal heating. For example, it could trigger the Kelvin-Helmholtz instability which then causes energy to be dissipated due to gradients parallel to the velocity and magnetic field. But I don’t think the direct dissipation of the transverse gradients produced by phase mixing plays a significant role in coronal heating.</a:t>
            </a:r>
          </a:p>
          <a:p>
            <a:endParaRPr lang="en-GB" dirty="0"/>
          </a:p>
          <a:p>
            <a:r>
              <a:rPr lang="en-GB" dirty="0"/>
              <a:t>I structure this chapter by starting simple with an open loop. Then I keep adding complexity to the model in each subsequent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15</a:t>
            </a:fld>
            <a:endParaRPr lang="en-GB"/>
          </a:p>
        </p:txBody>
      </p:sp>
    </p:spTree>
    <p:extLst>
      <p:ext uri="{BB962C8B-B14F-4D97-AF65-F5344CB8AC3E}">
        <p14:creationId xmlns:p14="http://schemas.microsoft.com/office/powerpoint/2010/main" val="3320340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section I give an introduction.</a:t>
            </a:r>
          </a:p>
          <a:p>
            <a:endParaRPr lang="en-GB" dirty="0"/>
          </a:p>
          <a:p>
            <a:r>
              <a:rPr lang="en-GB" dirty="0"/>
              <a:t>The most important thing I introduce in this section is something I call the heating rate per unit of wave energy which I denote with the symbol gamma.</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then estimate that we need a heating rate per unit of wave energy of about 10^-1 s-^-1 to the heat the corona. This comes from estimating the heating rate required per unit volume and dividing by observed wave energy density in the corona.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quantity is really important later on in this chapter because I use it to show that phase mixing is not viable standalone heating mechanism because you can’t produce enough heat with observed wave amplitudes via the viscous and resistive dissipation of the gradients produced by phase mixing..</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16</a:t>
            </a:fld>
            <a:endParaRPr lang="en-GB"/>
          </a:p>
        </p:txBody>
      </p:sp>
    </p:spTree>
    <p:extLst>
      <p:ext uri="{BB962C8B-B14F-4D97-AF65-F5344CB8AC3E}">
        <p14:creationId xmlns:p14="http://schemas.microsoft.com/office/powerpoint/2010/main" val="70931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second section I introduce the model and equations I will use in this chapter.</a:t>
            </a:r>
          </a:p>
        </p:txBody>
      </p:sp>
      <p:sp>
        <p:nvSpPr>
          <p:cNvPr id="4" name="Slide Number Placeholder 3"/>
          <p:cNvSpPr>
            <a:spLocks noGrp="1"/>
          </p:cNvSpPr>
          <p:nvPr>
            <p:ph type="sldNum" sz="quarter" idx="5"/>
          </p:nvPr>
        </p:nvSpPr>
        <p:spPr/>
        <p:txBody>
          <a:bodyPr/>
          <a:lstStyle/>
          <a:p>
            <a:fld id="{1E87CAF0-729D-43D8-91D5-D499CDCACC7E}" type="slidenum">
              <a:rPr lang="en-GB" smtClean="0"/>
              <a:t>17</a:t>
            </a:fld>
            <a:endParaRPr lang="en-GB"/>
          </a:p>
        </p:txBody>
      </p:sp>
    </p:spTree>
    <p:extLst>
      <p:ext uri="{BB962C8B-B14F-4D97-AF65-F5344CB8AC3E}">
        <p14:creationId xmlns:p14="http://schemas.microsoft.com/office/powerpoint/2010/main" val="1859306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goal in the third section is to rederive the equations which </a:t>
            </a:r>
            <a:r>
              <a:rPr lang="en-GB" dirty="0" err="1"/>
              <a:t>Heyvearts</a:t>
            </a:r>
            <a:r>
              <a:rPr lang="en-GB" dirty="0"/>
              <a:t> and Priest derived in their 1983 paper for phase-mixed Alfven waves in an open field. I then check it’s accurate by comparing the analytic formula with numerical solutions. </a:t>
            </a:r>
          </a:p>
          <a:p>
            <a:endParaRPr lang="en-GB" dirty="0"/>
          </a:p>
          <a:p>
            <a:r>
              <a:rPr lang="en-GB" dirty="0"/>
              <a:t>This formula is useful because I combine this formula with the method of images formula I derived in section 2 to calculate the solution in a closed loop and leaky loop.</a:t>
            </a:r>
          </a:p>
        </p:txBody>
      </p:sp>
      <p:sp>
        <p:nvSpPr>
          <p:cNvPr id="4" name="Slide Number Placeholder 3"/>
          <p:cNvSpPr>
            <a:spLocks noGrp="1"/>
          </p:cNvSpPr>
          <p:nvPr>
            <p:ph type="sldNum" sz="quarter" idx="5"/>
          </p:nvPr>
        </p:nvSpPr>
        <p:spPr/>
        <p:txBody>
          <a:bodyPr/>
          <a:lstStyle/>
          <a:p>
            <a:fld id="{1E87CAF0-729D-43D8-91D5-D499CDCACC7E}" type="slidenum">
              <a:rPr lang="en-GB" smtClean="0"/>
              <a:t>18</a:t>
            </a:fld>
            <a:endParaRPr lang="en-GB"/>
          </a:p>
        </p:txBody>
      </p:sp>
    </p:spTree>
    <p:extLst>
      <p:ext uri="{BB962C8B-B14F-4D97-AF65-F5344CB8AC3E}">
        <p14:creationId xmlns:p14="http://schemas.microsoft.com/office/powerpoint/2010/main" val="506988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fourth section I calculate the solution in a closed loop and then verify it numerically. </a:t>
            </a:r>
          </a:p>
          <a:p>
            <a:endParaRPr lang="en-GB" dirty="0"/>
          </a:p>
          <a:p>
            <a:r>
              <a:rPr lang="en-GB" dirty="0"/>
              <a:t>But the main goal here is to calculate an expression for the heating rate per unit of wave energy as I use this to show that phase mixing is not a viable standalone heating mechanism. </a:t>
            </a:r>
          </a:p>
          <a:p>
            <a:endParaRPr lang="en-GB" dirty="0"/>
          </a:p>
          <a:p>
            <a:r>
              <a:rPr lang="en-GB" dirty="0"/>
              <a:t>I also investigate how adding multiple harmonics affects the heating rate per unit of wave energy and how changing the slope of the power spectrum effects it.</a:t>
            </a:r>
          </a:p>
        </p:txBody>
      </p:sp>
      <p:sp>
        <p:nvSpPr>
          <p:cNvPr id="4" name="Slide Number Placeholder 3"/>
          <p:cNvSpPr>
            <a:spLocks noGrp="1"/>
          </p:cNvSpPr>
          <p:nvPr>
            <p:ph type="sldNum" sz="quarter" idx="5"/>
          </p:nvPr>
        </p:nvSpPr>
        <p:spPr/>
        <p:txBody>
          <a:bodyPr/>
          <a:lstStyle/>
          <a:p>
            <a:fld id="{1E87CAF0-729D-43D8-91D5-D499CDCACC7E}" type="slidenum">
              <a:rPr lang="en-GB" smtClean="0"/>
              <a:t>19</a:t>
            </a:fld>
            <a:endParaRPr lang="en-GB"/>
          </a:p>
        </p:txBody>
      </p:sp>
    </p:spTree>
    <p:extLst>
      <p:ext uri="{BB962C8B-B14F-4D97-AF65-F5344CB8AC3E}">
        <p14:creationId xmlns:p14="http://schemas.microsoft.com/office/powerpoint/2010/main" val="1298109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slide shows the contents page in the thesis.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Given that this is only a 20 minute talk, I don’t have time to go into much detail about any particular topic. However, hopefully this talk will be sufficient to give a rough idea of what the thesis is about and then we can go into more detail about particular topics later on in this viva.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You can see that this thesis has 5 chapters and 1 appendix. The chapters can be split into 1 introductory chapter, 3ish research chapters (depending on whether you class chapter 2 as a research or an introductory chapter) and 1 conclusion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will start by giving a brief overview of the thesis as a whole, then I will go chapter by chapter, explaining the main aims and results from each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This thesis mainly investigates MHD waves in the solar corona with a big focus on phase mixing and resonant absorption. It’s heavily theoretical as opposed to observational. A lot of time is spent calculating analytic solutions and then verifying these solutions numerically.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two most significant results from this thesis are shown in chapter 3 and chapter 4. The key result from chapter 3 is that I show that phase mixing is not a viable standalone coronal heating mechanism. The key result from chapter 4 is that I show that, counterintuitively, the length scales parallel to the solar surface play a role in determining the validity of line–tied boundary conditions. I think there are other interesting results from this thesis, but these two stand out because I think they are original as well as interesting.</a:t>
            </a: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a:t>
            </a:fld>
            <a:endParaRPr lang="en-GB"/>
          </a:p>
        </p:txBody>
      </p:sp>
    </p:spTree>
    <p:extLst>
      <p:ext uri="{BB962C8B-B14F-4D97-AF65-F5344CB8AC3E}">
        <p14:creationId xmlns:p14="http://schemas.microsoft.com/office/powerpoint/2010/main" val="1251617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main goal is to investigate how leakage effects the heating rate per unit of wave energy. It turns out that leakage further acts to decrease the heating rate per unit of wave energy. </a:t>
            </a:r>
          </a:p>
          <a:p>
            <a:endParaRPr lang="en-GB" dirty="0"/>
          </a:p>
          <a:p>
            <a:r>
              <a:rPr lang="en-GB" dirty="0"/>
              <a:t>So this further strengthens the idea that phase mixing is not a viable standalone heating mechanism. </a:t>
            </a:r>
          </a:p>
          <a:p>
            <a:endParaRPr lang="en-GB" dirty="0"/>
          </a:p>
          <a:p>
            <a:r>
              <a:rPr lang="en-GB" dirty="0"/>
              <a:t>But even if we don’t include leakage in the model we still find that that phase mixing is not a viable standalone heating mechanism.</a:t>
            </a:r>
          </a:p>
        </p:txBody>
      </p:sp>
      <p:sp>
        <p:nvSpPr>
          <p:cNvPr id="4" name="Slide Number Placeholder 3"/>
          <p:cNvSpPr>
            <a:spLocks noGrp="1"/>
          </p:cNvSpPr>
          <p:nvPr>
            <p:ph type="sldNum" sz="quarter" idx="5"/>
          </p:nvPr>
        </p:nvSpPr>
        <p:spPr/>
        <p:txBody>
          <a:bodyPr/>
          <a:lstStyle/>
          <a:p>
            <a:fld id="{1E87CAF0-729D-43D8-91D5-D499CDCACC7E}" type="slidenum">
              <a:rPr lang="en-GB" smtClean="0"/>
              <a:t>20</a:t>
            </a:fld>
            <a:endParaRPr lang="en-GB"/>
          </a:p>
        </p:txBody>
      </p:sp>
    </p:spTree>
    <p:extLst>
      <p:ext uri="{BB962C8B-B14F-4D97-AF65-F5344CB8AC3E}">
        <p14:creationId xmlns:p14="http://schemas.microsoft.com/office/powerpoint/2010/main" val="2299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I bring together results from the chapter and from the literature to make the case that phase mixing is not a viable standalone heating mechanism. There’s lots of physics which I neglect in my model but in this discussion I try to make the argument that ignoring this physics causes my model to overestimate the heating rate per unit of wave energy. Therefore, my estimate serves as an upper bound. If my upper bound can’t give enough heat then we know a more physical model will also not give enough heat.</a:t>
            </a:r>
          </a:p>
        </p:txBody>
      </p:sp>
      <p:sp>
        <p:nvSpPr>
          <p:cNvPr id="4" name="Slide Number Placeholder 3"/>
          <p:cNvSpPr>
            <a:spLocks noGrp="1"/>
          </p:cNvSpPr>
          <p:nvPr>
            <p:ph type="sldNum" sz="quarter" idx="5"/>
          </p:nvPr>
        </p:nvSpPr>
        <p:spPr/>
        <p:txBody>
          <a:bodyPr/>
          <a:lstStyle/>
          <a:p>
            <a:fld id="{1E87CAF0-729D-43D8-91D5-D499CDCACC7E}" type="slidenum">
              <a:rPr lang="en-GB" smtClean="0"/>
              <a:t>21</a:t>
            </a:fld>
            <a:endParaRPr lang="en-GB"/>
          </a:p>
        </p:txBody>
      </p:sp>
    </p:spTree>
    <p:extLst>
      <p:ext uri="{BB962C8B-B14F-4D97-AF65-F5344CB8AC3E}">
        <p14:creationId xmlns:p14="http://schemas.microsoft.com/office/powerpoint/2010/main" val="915811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 end the chapter by summarising the results in a conclusion section.</a:t>
            </a:r>
          </a:p>
        </p:txBody>
      </p:sp>
      <p:sp>
        <p:nvSpPr>
          <p:cNvPr id="4" name="Slide Number Placeholder 3"/>
          <p:cNvSpPr>
            <a:spLocks noGrp="1"/>
          </p:cNvSpPr>
          <p:nvPr>
            <p:ph type="sldNum" sz="quarter" idx="5"/>
          </p:nvPr>
        </p:nvSpPr>
        <p:spPr/>
        <p:txBody>
          <a:bodyPr/>
          <a:lstStyle/>
          <a:p>
            <a:fld id="{1E87CAF0-729D-43D8-91D5-D499CDCACC7E}" type="slidenum">
              <a:rPr lang="en-GB" smtClean="0"/>
              <a:t>22</a:t>
            </a:fld>
            <a:endParaRPr lang="en-GB"/>
          </a:p>
        </p:txBody>
      </p:sp>
    </p:spTree>
    <p:extLst>
      <p:ext uri="{BB962C8B-B14F-4D97-AF65-F5344CB8AC3E}">
        <p14:creationId xmlns:p14="http://schemas.microsoft.com/office/powerpoint/2010/main" val="2381941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 will say about the third chapter.</a:t>
            </a:r>
          </a:p>
          <a:p>
            <a:endParaRPr lang="en-GB" dirty="0"/>
          </a:p>
          <a:p>
            <a:r>
              <a:rPr lang="en-GB" dirty="0"/>
              <a:t>The fourth chapter is very similar to a paper I submitted to </a:t>
            </a:r>
            <a:r>
              <a:rPr lang="en-GB" dirty="0" err="1"/>
              <a:t>ApJ</a:t>
            </a:r>
            <a:r>
              <a:rPr lang="en-GB" dirty="0"/>
              <a:t> this year. The paper been approved by the referee, I’m just wating to get the proofs.</a:t>
            </a:r>
          </a:p>
          <a:p>
            <a:endParaRPr lang="en-GB" dirty="0"/>
          </a:p>
          <a:p>
            <a:r>
              <a:rPr lang="en-GB" dirty="0"/>
              <a:t>This chapter has three main aims:</a:t>
            </a:r>
          </a:p>
          <a:p>
            <a:pPr marL="171450" indent="-171450">
              <a:buFont typeface="Arial" panose="020B0604020202020204" pitchFamily="34" charset="0"/>
              <a:buChar char="•"/>
            </a:pPr>
            <a:r>
              <a:rPr lang="en-GB" dirty="0"/>
              <a:t>The first is to show that Alfven waves couple to fast waves at the transition region if the background field is oblique to the solar surface.</a:t>
            </a:r>
          </a:p>
          <a:p>
            <a:pPr marL="171450" indent="-171450">
              <a:buFont typeface="Arial" panose="020B0604020202020204" pitchFamily="34" charset="0"/>
              <a:buChar char="•"/>
            </a:pPr>
            <a:r>
              <a:rPr lang="en-GB" dirty="0"/>
              <a:t>The second is to show that the polarisation of an Alfven wave changes upon reflection at the transition region.</a:t>
            </a:r>
          </a:p>
          <a:p>
            <a:pPr marL="171450" indent="-171450">
              <a:buFont typeface="Arial" panose="020B0604020202020204" pitchFamily="34" charset="0"/>
              <a:buChar char="•"/>
            </a:pPr>
            <a:r>
              <a:rPr lang="en-GB" dirty="0"/>
              <a:t>The third aim is to show that the validity of line-tied boundary conditions is dependent, counterintuitively, on the length scales tangential to the solar surface. This is relevant to resonant absorption where the length scales across the magnetic field can be very short.</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23</a:t>
            </a:fld>
            <a:endParaRPr lang="en-GB"/>
          </a:p>
        </p:txBody>
      </p:sp>
    </p:spTree>
    <p:extLst>
      <p:ext uri="{BB962C8B-B14F-4D97-AF65-F5344CB8AC3E}">
        <p14:creationId xmlns:p14="http://schemas.microsoft.com/office/powerpoint/2010/main" val="2487833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4 sections of this chapter are all basically introductory sections so I won’t go into them much here. The fourth section here aims to introduce resonant resonant absorption and show some of its key features.</a:t>
            </a:r>
          </a:p>
          <a:p>
            <a:pPr marL="171450" indent="-171450">
              <a:buFont typeface="Arial" panose="020B0604020202020204" pitchFamily="34" charset="0"/>
              <a:buChar char="•"/>
            </a:pPr>
            <a:endParaRPr lang="en-GB" dirty="0"/>
          </a:p>
          <a:p>
            <a:pPr marL="0" indent="0">
              <a:buFont typeface="Arial" panose="020B0604020202020204" pitchFamily="34" charset="0"/>
              <a:buNone/>
            </a:pP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24</a:t>
            </a:fld>
            <a:endParaRPr lang="en-GB"/>
          </a:p>
        </p:txBody>
      </p:sp>
    </p:spTree>
    <p:extLst>
      <p:ext uri="{BB962C8B-B14F-4D97-AF65-F5344CB8AC3E}">
        <p14:creationId xmlns:p14="http://schemas.microsoft.com/office/powerpoint/2010/main" val="3127401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fifth section, the goal is show that if the background field is oblique to the solar surface then the Alfven waves couple to fast waves upon reflection with the solar surface. I do this by imposing an incident Alfven wave then calculating the unique solution which keeps the velocity equal to zero at the boundary</a:t>
            </a:r>
          </a:p>
        </p:txBody>
      </p:sp>
      <p:sp>
        <p:nvSpPr>
          <p:cNvPr id="4" name="Slide Number Placeholder 3"/>
          <p:cNvSpPr>
            <a:spLocks noGrp="1"/>
          </p:cNvSpPr>
          <p:nvPr>
            <p:ph type="sldNum" sz="quarter" idx="5"/>
          </p:nvPr>
        </p:nvSpPr>
        <p:spPr/>
        <p:txBody>
          <a:bodyPr/>
          <a:lstStyle/>
          <a:p>
            <a:fld id="{1E87CAF0-729D-43D8-91D5-D499CDCACC7E}" type="slidenum">
              <a:rPr lang="en-GB" smtClean="0"/>
              <a:t>25</a:t>
            </a:fld>
            <a:endParaRPr lang="en-GB"/>
          </a:p>
        </p:txBody>
      </p:sp>
    </p:spTree>
    <p:extLst>
      <p:ext uri="{BB962C8B-B14F-4D97-AF65-F5344CB8AC3E}">
        <p14:creationId xmlns:p14="http://schemas.microsoft.com/office/powerpoint/2010/main" val="1664928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sixth section, the goal is to check the validity of line-tied boundary conditions. I do this by using a piecewise constant background density and imposing continuity of the velocity and magnetic field at the interface. I then compare the results from this section with the previous section to see if they agree. We should see that the solutions agree if I make the density in the chromosphere very large. We do indeed find that the solutions mostly agree. However, if the length scales tangential to the solar surface are sufficiently short then the solutions start to disagree.</a:t>
            </a:r>
          </a:p>
          <a:p>
            <a:endParaRPr lang="en-GB" dirty="0"/>
          </a:p>
          <a:p>
            <a:r>
              <a:rPr lang="en-GB" dirty="0"/>
              <a:t>We find that if </a:t>
            </a:r>
            <a:r>
              <a:rPr lang="en-GB" dirty="0" err="1"/>
              <a:t>kx</a:t>
            </a:r>
            <a:r>
              <a:rPr lang="en-GB" dirty="0"/>
              <a:t> is very large then the line-tied model gives very steep boundary layers, however, in the piecewise constant model, the boundary layers go away.</a:t>
            </a:r>
          </a:p>
          <a:p>
            <a:endParaRPr lang="en-GB" dirty="0"/>
          </a:p>
          <a:p>
            <a:r>
              <a:rPr lang="en-GB" dirty="0"/>
              <a:t>Given that the boundary layers go away for large </a:t>
            </a:r>
            <a:r>
              <a:rPr lang="en-GB" dirty="0" err="1"/>
              <a:t>kx</a:t>
            </a:r>
            <a:r>
              <a:rPr lang="en-GB" dirty="0"/>
              <a:t>. </a:t>
            </a:r>
          </a:p>
          <a:p>
            <a:r>
              <a:rPr lang="en-GB" dirty="0"/>
              <a:t>This means that they should not appear in an ideal resonant absorption experiment at the resonant location. This is because a singularity develops at the the resonant location which is equivalent to having an infinite wavenumber.</a:t>
            </a:r>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26</a:t>
            </a:fld>
            <a:endParaRPr lang="en-GB"/>
          </a:p>
        </p:txBody>
      </p:sp>
    </p:spTree>
    <p:extLst>
      <p:ext uri="{BB962C8B-B14F-4D97-AF65-F5344CB8AC3E}">
        <p14:creationId xmlns:p14="http://schemas.microsoft.com/office/powerpoint/2010/main" val="3821027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seventh section, the goal is to to test this hypothesis.</a:t>
            </a:r>
          </a:p>
          <a:p>
            <a:endParaRPr lang="en-GB" dirty="0"/>
          </a:p>
          <a:p>
            <a:r>
              <a:rPr lang="en-GB" dirty="0"/>
              <a:t>I do this by first calculating an analytic approximation.</a:t>
            </a:r>
          </a:p>
          <a:p>
            <a:endParaRPr lang="en-GB" dirty="0"/>
          </a:p>
          <a:p>
            <a:r>
              <a:rPr lang="en-GB" dirty="0"/>
              <a:t>I then verify the analytic solution via a numerical approach.</a:t>
            </a:r>
          </a:p>
          <a:p>
            <a:endParaRPr lang="en-GB" dirty="0"/>
          </a:p>
          <a:p>
            <a:r>
              <a:rPr lang="en-GB" dirty="0"/>
              <a:t>This section is probably the most involved section, but at the end of it we do indeed confirm that near the singularity in a resonant absorption experiment, the boundary layers are not present.</a:t>
            </a:r>
          </a:p>
        </p:txBody>
      </p:sp>
      <p:sp>
        <p:nvSpPr>
          <p:cNvPr id="4" name="Slide Number Placeholder 3"/>
          <p:cNvSpPr>
            <a:spLocks noGrp="1"/>
          </p:cNvSpPr>
          <p:nvPr>
            <p:ph type="sldNum" sz="quarter" idx="5"/>
          </p:nvPr>
        </p:nvSpPr>
        <p:spPr/>
        <p:txBody>
          <a:bodyPr/>
          <a:lstStyle/>
          <a:p>
            <a:fld id="{1E87CAF0-729D-43D8-91D5-D499CDCACC7E}" type="slidenum">
              <a:rPr lang="en-GB" smtClean="0"/>
              <a:t>27</a:t>
            </a:fld>
            <a:endParaRPr lang="en-GB"/>
          </a:p>
        </p:txBody>
      </p:sp>
    </p:spTree>
    <p:extLst>
      <p:ext uri="{BB962C8B-B14F-4D97-AF65-F5344CB8AC3E}">
        <p14:creationId xmlns:p14="http://schemas.microsoft.com/office/powerpoint/2010/main" val="2723528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final section I give a summary and conclusion.</a:t>
            </a:r>
          </a:p>
        </p:txBody>
      </p:sp>
      <p:sp>
        <p:nvSpPr>
          <p:cNvPr id="4" name="Slide Number Placeholder 3"/>
          <p:cNvSpPr>
            <a:spLocks noGrp="1"/>
          </p:cNvSpPr>
          <p:nvPr>
            <p:ph type="sldNum" sz="quarter" idx="5"/>
          </p:nvPr>
        </p:nvSpPr>
        <p:spPr/>
        <p:txBody>
          <a:bodyPr/>
          <a:lstStyle/>
          <a:p>
            <a:fld id="{1E87CAF0-729D-43D8-91D5-D499CDCACC7E}" type="slidenum">
              <a:rPr lang="en-GB" smtClean="0"/>
              <a:t>28</a:t>
            </a:fld>
            <a:endParaRPr lang="en-GB"/>
          </a:p>
        </p:txBody>
      </p:sp>
    </p:spTree>
    <p:extLst>
      <p:ext uri="{BB962C8B-B14F-4D97-AF65-F5344CB8AC3E}">
        <p14:creationId xmlns:p14="http://schemas.microsoft.com/office/powerpoint/2010/main" val="3660968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all I’ll say about chapter 4.</a:t>
            </a:r>
          </a:p>
          <a:p>
            <a:endParaRPr lang="en-GB" dirty="0"/>
          </a:p>
          <a:p>
            <a:r>
              <a:rPr lang="en-GB" dirty="0"/>
              <a:t>In chapter 5, I give a conclusion and discussion of future work. One of the ideas I had for future work is the possibility of coronal heating by fast waves or compressive waves.</a:t>
            </a:r>
          </a:p>
        </p:txBody>
      </p:sp>
      <p:sp>
        <p:nvSpPr>
          <p:cNvPr id="4" name="Slide Number Placeholder 3"/>
          <p:cNvSpPr>
            <a:spLocks noGrp="1"/>
          </p:cNvSpPr>
          <p:nvPr>
            <p:ph type="sldNum" sz="quarter" idx="5"/>
          </p:nvPr>
        </p:nvSpPr>
        <p:spPr/>
        <p:txBody>
          <a:bodyPr/>
          <a:lstStyle/>
          <a:p>
            <a:fld id="{1E87CAF0-729D-43D8-91D5-D499CDCACC7E}" type="slidenum">
              <a:rPr lang="en-GB" smtClean="0"/>
              <a:t>29</a:t>
            </a:fld>
            <a:endParaRPr lang="en-GB"/>
          </a:p>
        </p:txBody>
      </p:sp>
    </p:spTree>
    <p:extLst>
      <p:ext uri="{BB962C8B-B14F-4D97-AF65-F5344CB8AC3E}">
        <p14:creationId xmlns:p14="http://schemas.microsoft.com/office/powerpoint/2010/main" val="248510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interest of time I will skip the introduction because I think it’s fairly similar to the sort of thing you’d find in lots of other solar physics theses.</a:t>
            </a:r>
            <a:endParaRPr lang="en-GB" dirty="0"/>
          </a:p>
          <a:p>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a:t>
            </a:fld>
            <a:endParaRPr lang="en-GB"/>
          </a:p>
        </p:txBody>
      </p:sp>
    </p:spTree>
    <p:extLst>
      <p:ext uri="{BB962C8B-B14F-4D97-AF65-F5344CB8AC3E}">
        <p14:creationId xmlns:p14="http://schemas.microsoft.com/office/powerpoint/2010/main" val="1235172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in the appendix, I follow-up one of the ideas I have for further study. Which is the possibility that the viscous dissipation of compressive waves could play a significant role in coronal heating. </a:t>
            </a:r>
          </a:p>
        </p:txBody>
      </p:sp>
      <p:sp>
        <p:nvSpPr>
          <p:cNvPr id="4" name="Slide Number Placeholder 3"/>
          <p:cNvSpPr>
            <a:spLocks noGrp="1"/>
          </p:cNvSpPr>
          <p:nvPr>
            <p:ph type="sldNum" sz="quarter" idx="5"/>
          </p:nvPr>
        </p:nvSpPr>
        <p:spPr/>
        <p:txBody>
          <a:bodyPr/>
          <a:lstStyle/>
          <a:p>
            <a:fld id="{1E87CAF0-729D-43D8-91D5-D499CDCACC7E}" type="slidenum">
              <a:rPr lang="en-GB" smtClean="0"/>
              <a:t>30</a:t>
            </a:fld>
            <a:endParaRPr lang="en-GB"/>
          </a:p>
        </p:txBody>
      </p:sp>
    </p:spTree>
    <p:extLst>
      <p:ext uri="{BB962C8B-B14F-4D97-AF65-F5344CB8AC3E}">
        <p14:creationId xmlns:p14="http://schemas.microsoft.com/office/powerpoint/2010/main" val="795329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I will go through the thesis chapter by chapter starting with the introduction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M</a:t>
            </a:r>
            <a:r>
              <a:rPr lang="en-GB" sz="1200" dirty="0">
                <a:effectLst/>
                <a:latin typeface="Calibri" panose="020F0502020204030204" pitchFamily="34" charset="0"/>
                <a:ea typeface="Calibri" panose="020F0502020204030204" pitchFamily="34" charset="0"/>
                <a:cs typeface="Times New Roman" panose="02020603050405020304" pitchFamily="18" charset="0"/>
              </a:rPr>
              <a:t>y goal with this chapter is to introduce the main equations and terminology I will use throughout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32</a:t>
            </a:fld>
            <a:endParaRPr lang="en-GB"/>
          </a:p>
        </p:txBody>
      </p:sp>
    </p:spTree>
    <p:extLst>
      <p:ext uri="{BB962C8B-B14F-4D97-AF65-F5344CB8AC3E}">
        <p14:creationId xmlns:p14="http://schemas.microsoft.com/office/powerpoint/2010/main" val="36636967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first section aims to introduce some basic facts about the solar atmosphere. I want to make sure the reader knows what I mean when I say words like photosphere, transition region, quiet sun, active region etc</a:t>
            </a:r>
          </a:p>
        </p:txBody>
      </p:sp>
      <p:sp>
        <p:nvSpPr>
          <p:cNvPr id="4" name="Slide Number Placeholder 3"/>
          <p:cNvSpPr>
            <a:spLocks noGrp="1"/>
          </p:cNvSpPr>
          <p:nvPr>
            <p:ph type="sldNum" sz="quarter" idx="5"/>
          </p:nvPr>
        </p:nvSpPr>
        <p:spPr/>
        <p:txBody>
          <a:bodyPr/>
          <a:lstStyle/>
          <a:p>
            <a:fld id="{1E87CAF0-729D-43D8-91D5-D499CDCACC7E}" type="slidenum">
              <a:rPr lang="en-GB" smtClean="0"/>
              <a:t>33</a:t>
            </a:fld>
            <a:endParaRPr lang="en-GB"/>
          </a:p>
        </p:txBody>
      </p:sp>
    </p:spTree>
    <p:extLst>
      <p:ext uri="{BB962C8B-B14F-4D97-AF65-F5344CB8AC3E}">
        <p14:creationId xmlns:p14="http://schemas.microsoft.com/office/powerpoint/2010/main" val="1286531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second section aims to give an introduction to the coronal heating. I thought it would be good to introduce the coronal heating problem here because I go in to a lot of detail about a specific coronal heating mechanism, namely, phase mixing in chapter 3. I also talk about coronal heating in the appendix. </a:t>
            </a:r>
          </a:p>
        </p:txBody>
      </p:sp>
      <p:sp>
        <p:nvSpPr>
          <p:cNvPr id="4" name="Slide Number Placeholder 3"/>
          <p:cNvSpPr>
            <a:spLocks noGrp="1"/>
          </p:cNvSpPr>
          <p:nvPr>
            <p:ph type="sldNum" sz="quarter" idx="5"/>
          </p:nvPr>
        </p:nvSpPr>
        <p:spPr/>
        <p:txBody>
          <a:bodyPr/>
          <a:lstStyle/>
          <a:p>
            <a:fld id="{1E87CAF0-729D-43D8-91D5-D499CDCACC7E}" type="slidenum">
              <a:rPr lang="en-GB" smtClean="0"/>
              <a:t>34</a:t>
            </a:fld>
            <a:endParaRPr lang="en-GB"/>
          </a:p>
        </p:txBody>
      </p:sp>
    </p:spTree>
    <p:extLst>
      <p:ext uri="{BB962C8B-B14F-4D97-AF65-F5344CB8AC3E}">
        <p14:creationId xmlns:p14="http://schemas.microsoft.com/office/powerpoint/2010/main" val="3981504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third section aims to introduce the MHD equations and some of the critical assumptions. </a:t>
            </a:r>
            <a:r>
              <a:rPr lang="en-GB"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thought it was important to show when the length scales are too short for the plasma to be modelled as collisional because, in the later chapters, very short length scales form due to phase mixing. I think most PhD students in this field have a section in their introduction very similar to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 go into more detail about the viscosity tensor than I think most other PhD students would. I do this because, in chapter 3, I make strong claims about phase mixing as a coronal heating mechanism. I also propose the dissipation of fast waves as a possible heating mechanism in the appendix. My claims are heavily reliant on modelling the resistivity and viscosity correctly. So I thought it was worth spending a bit of extra time clearly defining how I model the viscosity.</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35</a:t>
            </a:fld>
            <a:endParaRPr lang="en-GB"/>
          </a:p>
        </p:txBody>
      </p:sp>
    </p:spTree>
    <p:extLst>
      <p:ext uri="{BB962C8B-B14F-4D97-AF65-F5344CB8AC3E}">
        <p14:creationId xmlns:p14="http://schemas.microsoft.com/office/powerpoint/2010/main" val="587528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The fourth section aims to introduce some basic facts about linear fast and Alfven waves. I do this by deriving the dispersion relation and then using this to show basic facts like that linear Alfven waves are incompressible and fast waves propagate isotropically. I don’t talk much about slow waves as I model the plasma beta equal to zero throughout most of this thesis.</a:t>
            </a:r>
            <a:endParaRPr lang="en-GB" dirty="0"/>
          </a:p>
        </p:txBody>
      </p:sp>
      <p:sp>
        <p:nvSpPr>
          <p:cNvPr id="4" name="Slide Number Placeholder 3"/>
          <p:cNvSpPr>
            <a:spLocks noGrp="1"/>
          </p:cNvSpPr>
          <p:nvPr>
            <p:ph type="sldNum" sz="quarter" idx="5"/>
          </p:nvPr>
        </p:nvSpPr>
        <p:spPr/>
        <p:txBody>
          <a:bodyPr/>
          <a:lstStyle/>
          <a:p>
            <a:fld id="{1E87CAF0-729D-43D8-91D5-D499CDCACC7E}" type="slidenum">
              <a:rPr lang="en-GB" smtClean="0"/>
              <a:t>36</a:t>
            </a:fld>
            <a:endParaRPr lang="en-GB"/>
          </a:p>
        </p:txBody>
      </p:sp>
    </p:spTree>
    <p:extLst>
      <p:ext uri="{BB962C8B-B14F-4D97-AF65-F5344CB8AC3E}">
        <p14:creationId xmlns:p14="http://schemas.microsoft.com/office/powerpoint/2010/main" val="9711113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The fifth section aims to introduce the observed power spectra of waves on the sun. I thought it would be good to introduce it here because I refer to it later in chapter 2 when we look at footpoint driven waves where the driver is noisy. I also use it in chapter 3 to calculate the heat produced by multiple harmonics of standing phase-mixed Alfven waves.</a:t>
            </a:r>
          </a:p>
          <a:p>
            <a:pPr marL="0" lvl="0" indent="0">
              <a:lnSpc>
                <a:spcPct val="107000"/>
              </a:lnSpc>
              <a:spcAft>
                <a:spcPts val="800"/>
              </a:spcAft>
              <a:buFont typeface="Symbol" panose="05050102010706020507" pitchFamily="18" charset="2"/>
              <a:buNone/>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this section I also go into the maths of how power spectra are calculated in a lot more detail than I would in say a paper. The reason is because in a paper you would normally assume the reader already knows this but for this thesis I wanted to make sure the reader knows precisely how the power spectrum is defined.</a:t>
            </a:r>
          </a:p>
        </p:txBody>
      </p:sp>
      <p:sp>
        <p:nvSpPr>
          <p:cNvPr id="4" name="Slide Number Placeholder 3"/>
          <p:cNvSpPr>
            <a:spLocks noGrp="1"/>
          </p:cNvSpPr>
          <p:nvPr>
            <p:ph type="sldNum" sz="quarter" idx="5"/>
          </p:nvPr>
        </p:nvSpPr>
        <p:spPr/>
        <p:txBody>
          <a:bodyPr/>
          <a:lstStyle/>
          <a:p>
            <a:fld id="{1E87CAF0-729D-43D8-91D5-D499CDCACC7E}" type="slidenum">
              <a:rPr lang="en-GB" smtClean="0"/>
              <a:t>37</a:t>
            </a:fld>
            <a:endParaRPr lang="en-GB"/>
          </a:p>
        </p:txBody>
      </p:sp>
    </p:spTree>
    <p:extLst>
      <p:ext uri="{BB962C8B-B14F-4D97-AF65-F5344CB8AC3E}">
        <p14:creationId xmlns:p14="http://schemas.microsoft.com/office/powerpoint/2010/main" val="2285234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pPr>
            <a:r>
              <a:rPr lang="en-GB" sz="1200" dirty="0">
                <a:effectLst/>
                <a:latin typeface="Calibri" panose="020F0502020204030204" pitchFamily="34" charset="0"/>
                <a:ea typeface="Calibri" panose="020F0502020204030204" pitchFamily="34" charset="0"/>
                <a:cs typeface="Times New Roman" panose="02020603050405020304" pitchFamily="18" charset="0"/>
              </a:rPr>
              <a:t>Finally section 6 gives a brief outline of the thesis.</a:t>
            </a:r>
          </a:p>
        </p:txBody>
      </p:sp>
      <p:sp>
        <p:nvSpPr>
          <p:cNvPr id="4" name="Slide Number Placeholder 3"/>
          <p:cNvSpPr>
            <a:spLocks noGrp="1"/>
          </p:cNvSpPr>
          <p:nvPr>
            <p:ph type="sldNum" sz="quarter" idx="5"/>
          </p:nvPr>
        </p:nvSpPr>
        <p:spPr/>
        <p:txBody>
          <a:bodyPr/>
          <a:lstStyle/>
          <a:p>
            <a:fld id="{1E87CAF0-729D-43D8-91D5-D499CDCACC7E}" type="slidenum">
              <a:rPr lang="en-GB" smtClean="0"/>
              <a:t>38</a:t>
            </a:fld>
            <a:endParaRPr lang="en-GB"/>
          </a:p>
        </p:txBody>
      </p:sp>
    </p:spTree>
    <p:extLst>
      <p:ext uri="{BB962C8B-B14F-4D97-AF65-F5344CB8AC3E}">
        <p14:creationId xmlns:p14="http://schemas.microsoft.com/office/powerpoint/2010/main" val="791399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In chapter 2, my goal is to introduce some of the most relevant facts about footpoint driven Alfven waves for this thesis. </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think this chapter reads like a cross between an introductory chapter and a research chapter. I talk about lots of results that are already quite well known, so I think I would struggle to write a paper based on this content. However, I think I the way I derive many of the results is original so it could perhaps make it in to some sort of review paper.</a:t>
            </a:r>
          </a:p>
        </p:txBody>
      </p:sp>
      <p:sp>
        <p:nvSpPr>
          <p:cNvPr id="4" name="Slide Number Placeholder 3"/>
          <p:cNvSpPr>
            <a:spLocks noGrp="1"/>
          </p:cNvSpPr>
          <p:nvPr>
            <p:ph type="sldNum" sz="quarter" idx="5"/>
          </p:nvPr>
        </p:nvSpPr>
        <p:spPr/>
        <p:txBody>
          <a:bodyPr/>
          <a:lstStyle/>
          <a:p>
            <a:fld id="{1E87CAF0-729D-43D8-91D5-D499CDCACC7E}" type="slidenum">
              <a:rPr lang="en-GB" smtClean="0"/>
              <a:t>4</a:t>
            </a:fld>
            <a:endParaRPr lang="en-GB"/>
          </a:p>
        </p:txBody>
      </p:sp>
    </p:spTree>
    <p:extLst>
      <p:ext uri="{BB962C8B-B14F-4D97-AF65-F5344CB8AC3E}">
        <p14:creationId xmlns:p14="http://schemas.microsoft.com/office/powerpoint/2010/main" val="222668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start this chapter by giving a very brief introduction.</a:t>
            </a:r>
          </a:p>
        </p:txBody>
      </p:sp>
      <p:sp>
        <p:nvSpPr>
          <p:cNvPr id="4" name="Slide Number Placeholder 3"/>
          <p:cNvSpPr>
            <a:spLocks noGrp="1"/>
          </p:cNvSpPr>
          <p:nvPr>
            <p:ph type="sldNum" sz="quarter" idx="5"/>
          </p:nvPr>
        </p:nvSpPr>
        <p:spPr/>
        <p:txBody>
          <a:bodyPr/>
          <a:lstStyle/>
          <a:p>
            <a:fld id="{1E87CAF0-729D-43D8-91D5-D499CDCACC7E}" type="slidenum">
              <a:rPr lang="en-GB" smtClean="0"/>
              <a:t>5</a:t>
            </a:fld>
            <a:endParaRPr lang="en-GB"/>
          </a:p>
        </p:txBody>
      </p:sp>
    </p:spTree>
    <p:extLst>
      <p:ext uri="{BB962C8B-B14F-4D97-AF65-F5344CB8AC3E}">
        <p14:creationId xmlns:p14="http://schemas.microsoft.com/office/powerpoint/2010/main" val="42781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Times New Roman" panose="02020603050405020304" pitchFamily="18" charset="0"/>
              </a:rPr>
              <a:t>I then present the model and linearised equations we use. </a:t>
            </a:r>
          </a:p>
        </p:txBody>
      </p:sp>
      <p:sp>
        <p:nvSpPr>
          <p:cNvPr id="4" name="Slide Number Placeholder 3"/>
          <p:cNvSpPr>
            <a:spLocks noGrp="1"/>
          </p:cNvSpPr>
          <p:nvPr>
            <p:ph type="sldNum" sz="quarter" idx="5"/>
          </p:nvPr>
        </p:nvSpPr>
        <p:spPr/>
        <p:txBody>
          <a:bodyPr/>
          <a:lstStyle/>
          <a:p>
            <a:fld id="{1E87CAF0-729D-43D8-91D5-D499CDCACC7E}" type="slidenum">
              <a:rPr lang="en-GB" smtClean="0"/>
              <a:t>6</a:t>
            </a:fld>
            <a:endParaRPr lang="en-GB"/>
          </a:p>
        </p:txBody>
      </p:sp>
    </p:spTree>
    <p:extLst>
      <p:ext uri="{BB962C8B-B14F-4D97-AF65-F5344CB8AC3E}">
        <p14:creationId xmlns:p14="http://schemas.microsoft.com/office/powerpoint/2010/main" val="904671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In the third section, my goal is to calculate the general solution for linear Alfven waves in a closed uniform field line, by using a method of images approach, combined with d'Alembert's formula. The main reason I derive this solution is that I make use of it in Chapter 3 when we calculate the solution for resistive phase-mixed Alfven waves in a leaky loop. It’s really easy to include leakage with this formula. It also comes in handy in the next section when we look at the case where the driver is sinusoidal.</a:t>
            </a:r>
          </a:p>
          <a:p>
            <a:pPr>
              <a:lnSpc>
                <a:spcPct val="107000"/>
              </a:lnSpc>
              <a:spcAft>
                <a:spcPts val="800"/>
              </a:spcAft>
            </a:pP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7</a:t>
            </a:fld>
            <a:endParaRPr lang="en-GB"/>
          </a:p>
        </p:txBody>
      </p:sp>
    </p:spTree>
    <p:extLst>
      <p:ext uri="{BB962C8B-B14F-4D97-AF65-F5344CB8AC3E}">
        <p14:creationId xmlns:p14="http://schemas.microsoft.com/office/powerpoint/2010/main" val="114716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In the fourth section my aim is to calculate the solution for the case where the driver is sinusoidal. The reason I consider a sinusoidal driver is that I think it’s the simplest case to consider. In reality, the footpoint driver on the Sun will be much more random but you can model this as a superposition of many sinusoidal drivers. </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GB" dirty="0"/>
          </a:p>
          <a:p>
            <a:pPr marL="0" marR="0" lvl="0" indent="0" algn="l" defTabSz="914400" rtl="0" eaLnBrk="1" fontAlgn="auto" latinLnBrk="0" hangingPunct="1">
              <a:lnSpc>
                <a:spcPct val="107000"/>
              </a:lnSpc>
              <a:spcBef>
                <a:spcPts val="0"/>
              </a:spcBef>
              <a:spcAft>
                <a:spcPts val="800"/>
              </a:spcAft>
              <a:buClrTx/>
              <a:buSzTx/>
              <a:buFontTx/>
              <a:buNone/>
              <a:tabLst/>
              <a:defRPr/>
            </a:pPr>
            <a:r>
              <a:rPr lang="en-GB" dirty="0"/>
              <a:t>After calculating the solution, I use it to introduce some key concepts like resonance and the beating effect. I produced lots of graphs as I thought this is really useful for building intuition for how the solution changes depending on the frequency of the driver. </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E87CAF0-729D-43D8-91D5-D499CDCACC7E}" type="slidenum">
              <a:rPr lang="en-GB" smtClean="0"/>
              <a:t>8</a:t>
            </a:fld>
            <a:endParaRPr lang="en-GB"/>
          </a:p>
        </p:txBody>
      </p:sp>
    </p:spTree>
    <p:extLst>
      <p:ext uri="{BB962C8B-B14F-4D97-AF65-F5344CB8AC3E}">
        <p14:creationId xmlns:p14="http://schemas.microsoft.com/office/powerpoint/2010/main" val="261389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a:t>In the fifth section my aim is to calculate the solution for the case where a broadband or noisy driver is used. </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Throughout this thesis, I mainly use sinusoidal drivers but I thought it would be good to at least once consider the case where a noisy driver is used as this more closely resembles what the driver on the sun actually behaves like.</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 basically had two aims in this section.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first was to calculate if the energy will grow to infinity or oscillate about a finite value if a random driver is used. I thought this was an interesting question to answer and until I did the calculation I actually had no idea if it would grow to infinity or not. It turns out, that for a white noise driver, the energy grows linearly with time, and for a resonant driver, the energy grows as t squared.</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The second aim was to check that a true white noise driver which excites all frequencies with a given amount of energy gives the same results as an approximate white noise signal which only excites the frequencies over a finite range. It turns out, that provided the resonant frequency is excited then the true white noise signal and approximate white noise signal give approximately the same answer. The reason I wanted to check this, is because a true white noise signal isn’t actually physical because it has a variance of infinity whereas an approximate white noise signal has a finite variance so it is physical. So its reassuring to know that although true white noise isn’t physical it is still a useful tool for making predictions.</a:t>
            </a:r>
          </a:p>
        </p:txBody>
      </p:sp>
      <p:sp>
        <p:nvSpPr>
          <p:cNvPr id="4" name="Slide Number Placeholder 3"/>
          <p:cNvSpPr>
            <a:spLocks noGrp="1"/>
          </p:cNvSpPr>
          <p:nvPr>
            <p:ph type="sldNum" sz="quarter" idx="5"/>
          </p:nvPr>
        </p:nvSpPr>
        <p:spPr/>
        <p:txBody>
          <a:bodyPr/>
          <a:lstStyle/>
          <a:p>
            <a:fld id="{1E87CAF0-729D-43D8-91D5-D499CDCACC7E}" type="slidenum">
              <a:rPr lang="en-GB" smtClean="0"/>
              <a:t>9</a:t>
            </a:fld>
            <a:endParaRPr lang="en-GB"/>
          </a:p>
        </p:txBody>
      </p:sp>
    </p:spTree>
    <p:extLst>
      <p:ext uri="{BB962C8B-B14F-4D97-AF65-F5344CB8AC3E}">
        <p14:creationId xmlns:p14="http://schemas.microsoft.com/office/powerpoint/2010/main" val="1481797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615B-F312-4900-B61E-7258704B2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EF8EAEE-8082-4508-AF20-D7B5E2573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ABB9D4-6EAB-4E87-BA4F-4CB640AD0EB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68C0C-2619-403A-8724-35D977FDC8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9D6E97-38DF-408D-96AD-145DBF58C57E}"/>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2981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FFCE-99E2-4314-94BB-F87A936081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886306-0D0F-4357-93CE-FB230B4810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4558FC-BC6A-4D32-9099-30FE60B10AA5}"/>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B1ECEC0D-25B3-4C81-9174-E99E798ABA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CA7E4A-8E4C-403F-BBB3-6C2BA1DB3EA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20024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18267-D451-410F-87B4-05C1757AE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7122609-E85E-497D-839A-F2A76BB9F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0F5E17-6A29-4679-83C0-F21E038C053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992F5FCB-B7AE-4167-93F0-670A05208E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7FCCD1-0CA0-4301-B1A4-D6C186EEF6E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751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FEFE-EA24-4CC3-A4A3-1D82EA2512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997A775-663B-42EE-9486-FB3B0A944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672E3B-1D35-4F53-8DBB-362E7D2B868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440EF917-9D80-4482-8D50-3E247DBA4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7404BC-4E69-4710-ADA9-87ACDC2934B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7872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9DE8-06F8-44EB-8211-067F97281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F534D1-242C-44FE-93BB-5E6B4DF51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69594-CCFB-48DC-9A22-FAA593959840}"/>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56AB2FB4-85E8-452B-9E3E-131190CEC3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E53A5A-8047-4D14-8DC8-D36C3340041F}"/>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02536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98AC-7FF0-4CA3-B4F8-8D4E5F1366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BC579D-1A0B-491F-8236-B6C8502BA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F431F8-D89B-409F-9B24-9F441DA83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C88C50-EA52-4663-9B60-B7A4E6155761}"/>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CAAE575B-FEFB-4C94-83AE-309BFD5923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4E3F9A-B9A2-4171-A73B-F47CA5EB3E85}"/>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80309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8A12-129B-4B50-B195-F45E9E98C8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1D9F43-467F-4B32-A46F-731577029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072CB-61FB-4445-A98A-AA795318C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FCBF8A-8151-40B5-BCD3-225DAF904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D8F6C-02CD-488A-AC8F-9A2900E0F1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5050C8-4BAD-42E4-BA19-E5AE97BDB2BA}"/>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8" name="Footer Placeholder 7">
            <a:extLst>
              <a:ext uri="{FF2B5EF4-FFF2-40B4-BE49-F238E27FC236}">
                <a16:creationId xmlns:a16="http://schemas.microsoft.com/office/drawing/2014/main" id="{94B98067-AE86-4B7E-BB0E-779CFFA009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AF0B4D-5EBD-4177-B4D5-DEF99AF88E9C}"/>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04919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929C-2390-43B0-9A3C-BCE6662251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FDCAF1-85E3-41FA-B274-60454D2F32D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4" name="Footer Placeholder 3">
            <a:extLst>
              <a:ext uri="{FF2B5EF4-FFF2-40B4-BE49-F238E27FC236}">
                <a16:creationId xmlns:a16="http://schemas.microsoft.com/office/drawing/2014/main" id="{5BD3385D-5F7A-42BE-88E1-5410F6EFA0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74CD47-5623-48CC-98ED-5E2478A42622}"/>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07573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ECB1C-E893-4CB6-9936-751ECDAC6D6F}"/>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3" name="Footer Placeholder 2">
            <a:extLst>
              <a:ext uri="{FF2B5EF4-FFF2-40B4-BE49-F238E27FC236}">
                <a16:creationId xmlns:a16="http://schemas.microsoft.com/office/drawing/2014/main" id="{7B1A838D-9323-424F-AD9D-4C8A63CD838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A107BA-A959-4905-AE8E-648F349A8DE9}"/>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3606377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CD02-6C58-48F9-8DEA-453C2B8F8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03B176-CDB3-4C1F-9E0E-CC6A4CFFC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2FF074-AB86-4F90-88D5-9ACE265A2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BFBAD-1D90-4539-9F69-9D16C68C17B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5FEB7640-A09C-4114-B331-1571AAC756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8244D8-C3D9-4E03-9FCA-A7E35133BBAA}"/>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294029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E10C-F7F0-40A8-BFA8-3BA660712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81AD85-2CCC-4BA0-91B0-027194635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310C9B-B38E-4B7C-A34D-009F17B63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74A43-1D40-46BE-87E3-2E1DD714AE88}"/>
              </a:ext>
            </a:extLst>
          </p:cNvPr>
          <p:cNvSpPr>
            <a:spLocks noGrp="1"/>
          </p:cNvSpPr>
          <p:nvPr>
            <p:ph type="dt" sz="half" idx="10"/>
          </p:nvPr>
        </p:nvSpPr>
        <p:spPr/>
        <p:txBody>
          <a:bodyPr/>
          <a:lstStyle/>
          <a:p>
            <a:fld id="{56EEEA2F-7E23-417F-9FCD-482E647E329D}" type="datetimeFigureOut">
              <a:rPr lang="en-GB" smtClean="0"/>
              <a:t>28/05/2021</a:t>
            </a:fld>
            <a:endParaRPr lang="en-GB"/>
          </a:p>
        </p:txBody>
      </p:sp>
      <p:sp>
        <p:nvSpPr>
          <p:cNvPr id="6" name="Footer Placeholder 5">
            <a:extLst>
              <a:ext uri="{FF2B5EF4-FFF2-40B4-BE49-F238E27FC236}">
                <a16:creationId xmlns:a16="http://schemas.microsoft.com/office/drawing/2014/main" id="{00E942DE-7991-4467-A246-DA47F1233A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FDF720-FE1C-4E17-8275-6328747D9721}"/>
              </a:ext>
            </a:extLst>
          </p:cNvPr>
          <p:cNvSpPr>
            <a:spLocks noGrp="1"/>
          </p:cNvSpPr>
          <p:nvPr>
            <p:ph type="sldNum" sz="quarter" idx="12"/>
          </p:nvPr>
        </p:nvSpPr>
        <p:spPr/>
        <p:txBody>
          <a:bodyPr/>
          <a:lstStyle/>
          <a:p>
            <a:fld id="{BFCFFC0A-8E0E-4BB0-936B-AFEFE56FB45D}" type="slidenum">
              <a:rPr lang="en-GB" smtClean="0"/>
              <a:t>‹#›</a:t>
            </a:fld>
            <a:endParaRPr lang="en-GB"/>
          </a:p>
        </p:txBody>
      </p:sp>
    </p:spTree>
    <p:extLst>
      <p:ext uri="{BB962C8B-B14F-4D97-AF65-F5344CB8AC3E}">
        <p14:creationId xmlns:p14="http://schemas.microsoft.com/office/powerpoint/2010/main" val="196286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BF00C-777D-495F-8790-F749B6CD3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97044A-582D-461A-865D-C1F575B22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30535B-65F2-4CE0-8D91-E6DF23CAF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EEA2F-7E23-417F-9FCD-482E647E329D}" type="datetimeFigureOut">
              <a:rPr lang="en-GB" smtClean="0"/>
              <a:t>28/05/2021</a:t>
            </a:fld>
            <a:endParaRPr lang="en-GB"/>
          </a:p>
        </p:txBody>
      </p:sp>
      <p:sp>
        <p:nvSpPr>
          <p:cNvPr id="5" name="Footer Placeholder 4">
            <a:extLst>
              <a:ext uri="{FF2B5EF4-FFF2-40B4-BE49-F238E27FC236}">
                <a16:creationId xmlns:a16="http://schemas.microsoft.com/office/drawing/2014/main" id="{3F423F24-B297-466A-8C6E-CBE4429EF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A67A40C-16DD-46CF-BA7D-2ADC1F5AA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FFC0A-8E0E-4BB0-936B-AFEFE56FB45D}" type="slidenum">
              <a:rPr lang="en-GB" smtClean="0"/>
              <a:t>‹#›</a:t>
            </a:fld>
            <a:endParaRPr lang="en-GB"/>
          </a:p>
        </p:txBody>
      </p:sp>
    </p:spTree>
    <p:extLst>
      <p:ext uri="{BB962C8B-B14F-4D97-AF65-F5344CB8AC3E}">
        <p14:creationId xmlns:p14="http://schemas.microsoft.com/office/powerpoint/2010/main" val="358354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silhouette, night sky&#10;&#10;Description automatically generated">
            <a:extLst>
              <a:ext uri="{FF2B5EF4-FFF2-40B4-BE49-F238E27FC236}">
                <a16:creationId xmlns:a16="http://schemas.microsoft.com/office/drawing/2014/main" id="{CCA83507-5C3B-405A-B404-ABB5610CFEE0}"/>
              </a:ext>
            </a:extLst>
          </p:cNvPr>
          <p:cNvPicPr>
            <a:picLocks noChangeAspect="1"/>
          </p:cNvPicPr>
          <p:nvPr/>
        </p:nvPicPr>
        <p:blipFill rotWithShape="1">
          <a:blip r:embed="rId3">
            <a:extLst>
              <a:ext uri="{28A0092B-C50C-407E-A947-70E740481C1C}">
                <a14:useLocalDpi xmlns:a14="http://schemas.microsoft.com/office/drawing/2010/main" val="0"/>
              </a:ext>
            </a:extLst>
          </a:blip>
          <a:srcRect l="14851" t="21701" r="13279" b="17659"/>
          <a:stretch/>
        </p:blipFill>
        <p:spPr>
          <a:xfrm>
            <a:off x="0" y="0"/>
            <a:ext cx="12192000" cy="6858001"/>
          </a:xfrm>
          <a:prstGeom prst="rect">
            <a:avLst/>
          </a:prstGeom>
        </p:spPr>
      </p:pic>
      <p:sp>
        <p:nvSpPr>
          <p:cNvPr id="2" name="Title 1">
            <a:extLst>
              <a:ext uri="{FF2B5EF4-FFF2-40B4-BE49-F238E27FC236}">
                <a16:creationId xmlns:a16="http://schemas.microsoft.com/office/drawing/2014/main" id="{4BB062C3-56AE-40FE-B544-7D6B12E4EF41}"/>
              </a:ext>
            </a:extLst>
          </p:cNvPr>
          <p:cNvSpPr>
            <a:spLocks noGrp="1"/>
          </p:cNvSpPr>
          <p:nvPr>
            <p:ph type="ctrTitle"/>
          </p:nvPr>
        </p:nvSpPr>
        <p:spPr/>
        <p:txBody>
          <a:bodyPr/>
          <a:lstStyle/>
          <a:p>
            <a:r>
              <a:rPr lang="en-GB" dirty="0">
                <a:solidFill>
                  <a:schemeClr val="bg1"/>
                </a:solidFill>
              </a:rPr>
              <a:t>Thesis overview</a:t>
            </a:r>
          </a:p>
        </p:txBody>
      </p:sp>
      <p:sp>
        <p:nvSpPr>
          <p:cNvPr id="3" name="Subtitle 2">
            <a:extLst>
              <a:ext uri="{FF2B5EF4-FFF2-40B4-BE49-F238E27FC236}">
                <a16:creationId xmlns:a16="http://schemas.microsoft.com/office/drawing/2014/main" id="{D5D1C1E0-2B52-47FC-846A-E6CA633F1308}"/>
              </a:ext>
            </a:extLst>
          </p:cNvPr>
          <p:cNvSpPr>
            <a:spLocks noGrp="1"/>
          </p:cNvSpPr>
          <p:nvPr>
            <p:ph type="subTitle" idx="1"/>
          </p:nvPr>
        </p:nvSpPr>
        <p:spPr/>
        <p:txBody>
          <a:bodyPr/>
          <a:lstStyle/>
          <a:p>
            <a:r>
              <a:rPr lang="en-GB" dirty="0">
                <a:solidFill>
                  <a:schemeClr val="bg1"/>
                </a:solidFill>
              </a:rPr>
              <a:t>Alex Prokopyszyn</a:t>
            </a:r>
          </a:p>
        </p:txBody>
      </p:sp>
    </p:spTree>
    <p:extLst>
      <p:ext uri="{BB962C8B-B14F-4D97-AF65-F5344CB8AC3E}">
        <p14:creationId xmlns:p14="http://schemas.microsoft.com/office/powerpoint/2010/main" val="12522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413686"/>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877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57844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448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73496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972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2899718"/>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322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303152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21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298483"/>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001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463240"/>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292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611521"/>
            <a:ext cx="3971925" cy="181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4343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3784516"/>
            <a:ext cx="3971925" cy="466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37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4242486"/>
            <a:ext cx="3971925" cy="7743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081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Tree>
    <p:extLst>
      <p:ext uri="{BB962C8B-B14F-4D97-AF65-F5344CB8AC3E}">
        <p14:creationId xmlns:p14="http://schemas.microsoft.com/office/powerpoint/2010/main" val="83507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02508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976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156885"/>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84566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095749" y="5329879"/>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21480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716690"/>
            <a:ext cx="3971925" cy="1647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8269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881450"/>
            <a:ext cx="3971925" cy="1103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81897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1960604"/>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38394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426948"/>
            <a:ext cx="3971925" cy="486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961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2905715"/>
            <a:ext cx="3971925" cy="7863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6243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670664"/>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182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3920562"/>
            <a:ext cx="3971925" cy="1781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6485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C53C16BA-2819-FF44-A744-51EA4C3FB3F6}"/>
              </a:ext>
            </a:extLst>
          </p:cNvPr>
          <p:cNvSpPr/>
          <p:nvPr/>
        </p:nvSpPr>
        <p:spPr>
          <a:xfrm>
            <a:off x="28575" y="2089099"/>
            <a:ext cx="3971925" cy="3278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6042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8191496" y="4157629"/>
            <a:ext cx="3971925" cy="7022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5124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F8F0-896A-D24F-A6E4-07F1CBB9056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69724AD-656B-DB42-ABEB-8C15B979DA8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743971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2" name="Rectangle 1">
            <a:extLst>
              <a:ext uri="{FF2B5EF4-FFF2-40B4-BE49-F238E27FC236}">
                <a16:creationId xmlns:a16="http://schemas.microsoft.com/office/drawing/2014/main" id="{45E9089C-611D-48E5-B5B8-F2AE129417DD}"/>
              </a:ext>
            </a:extLst>
          </p:cNvPr>
          <p:cNvSpPr/>
          <p:nvPr/>
        </p:nvSpPr>
        <p:spPr>
          <a:xfrm>
            <a:off x="28575" y="20669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7854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215608"/>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621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6" name="Rectangle 5">
            <a:extLst>
              <a:ext uri="{FF2B5EF4-FFF2-40B4-BE49-F238E27FC236}">
                <a16:creationId xmlns:a16="http://schemas.microsoft.com/office/drawing/2014/main" id="{F6AE576E-BD66-4381-BD1F-AD97ADBD590D}"/>
              </a:ext>
            </a:extLst>
          </p:cNvPr>
          <p:cNvSpPr/>
          <p:nvPr/>
        </p:nvSpPr>
        <p:spPr>
          <a:xfrm>
            <a:off x="28575" y="2371725"/>
            <a:ext cx="3971925" cy="180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7268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2550146"/>
            <a:ext cx="3971925" cy="1865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2546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4395188"/>
            <a:ext cx="3971925" cy="6393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8483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025482"/>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0774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174165"/>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509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427730"/>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034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28575" y="5592486"/>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170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707448"/>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762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872204"/>
            <a:ext cx="3971925" cy="170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545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036960"/>
            <a:ext cx="3971925" cy="7753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995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C2D6F9-CF07-492E-95A8-A2EDECA338A7}"/>
              </a:ext>
            </a:extLst>
          </p:cNvPr>
          <p:cNvPicPr>
            <a:picLocks noChangeAspect="1"/>
          </p:cNvPicPr>
          <p:nvPr/>
        </p:nvPicPr>
        <p:blipFill rotWithShape="1">
          <a:blip r:embed="rId3"/>
          <a:srcRect l="33795" r="33392"/>
          <a:stretch/>
        </p:blipFill>
        <p:spPr>
          <a:xfrm>
            <a:off x="0" y="0"/>
            <a:ext cx="4000503" cy="6858000"/>
          </a:xfrm>
          <a:prstGeom prst="rect">
            <a:avLst/>
          </a:prstGeom>
        </p:spPr>
      </p:pic>
      <p:pic>
        <p:nvPicPr>
          <p:cNvPr id="7" name="Picture 6">
            <a:extLst>
              <a:ext uri="{FF2B5EF4-FFF2-40B4-BE49-F238E27FC236}">
                <a16:creationId xmlns:a16="http://schemas.microsoft.com/office/drawing/2014/main" id="{7A8E5883-8227-450E-A1C8-36475780AD47}"/>
              </a:ext>
            </a:extLst>
          </p:cNvPr>
          <p:cNvPicPr>
            <a:picLocks noChangeAspect="1"/>
          </p:cNvPicPr>
          <p:nvPr/>
        </p:nvPicPr>
        <p:blipFill rotWithShape="1">
          <a:blip r:embed="rId4"/>
          <a:srcRect l="33828" r="33359"/>
          <a:stretch/>
        </p:blipFill>
        <p:spPr>
          <a:xfrm>
            <a:off x="4095749" y="0"/>
            <a:ext cx="4000501" cy="6858000"/>
          </a:xfrm>
          <a:prstGeom prst="rect">
            <a:avLst/>
          </a:prstGeom>
        </p:spPr>
      </p:pic>
      <p:pic>
        <p:nvPicPr>
          <p:cNvPr id="10" name="Picture 9">
            <a:extLst>
              <a:ext uri="{FF2B5EF4-FFF2-40B4-BE49-F238E27FC236}">
                <a16:creationId xmlns:a16="http://schemas.microsoft.com/office/drawing/2014/main" id="{96C8E9C6-433B-48A1-9684-1D9E1CBA8C82}"/>
              </a:ext>
            </a:extLst>
          </p:cNvPr>
          <p:cNvPicPr>
            <a:picLocks noChangeAspect="1"/>
          </p:cNvPicPr>
          <p:nvPr/>
        </p:nvPicPr>
        <p:blipFill rotWithShape="1">
          <a:blip r:embed="rId5"/>
          <a:srcRect l="33906" r="33281"/>
          <a:stretch/>
        </p:blipFill>
        <p:spPr>
          <a:xfrm>
            <a:off x="8191499" y="0"/>
            <a:ext cx="4000501" cy="6858000"/>
          </a:xfrm>
          <a:prstGeom prst="rect">
            <a:avLst/>
          </a:prstGeom>
        </p:spPr>
      </p:pic>
      <p:sp>
        <p:nvSpPr>
          <p:cNvPr id="8" name="Rectangle 7">
            <a:extLst>
              <a:ext uri="{FF2B5EF4-FFF2-40B4-BE49-F238E27FC236}">
                <a16:creationId xmlns:a16="http://schemas.microsoft.com/office/drawing/2014/main" id="{B835B33B-500F-4DDD-A6AA-93FA9FC45D9E}"/>
              </a:ext>
            </a:extLst>
          </p:cNvPr>
          <p:cNvSpPr/>
          <p:nvPr/>
        </p:nvSpPr>
        <p:spPr>
          <a:xfrm>
            <a:off x="4124325" y="1819555"/>
            <a:ext cx="3971925" cy="627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3806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5838</TotalTime>
  <Words>3124</Words>
  <Application>Microsoft Macintosh PowerPoint</Application>
  <PresentationFormat>Widescreen</PresentationFormat>
  <Paragraphs>152</Paragraphs>
  <Slides>38</Slides>
  <Notes>37</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Symbol</vt:lpstr>
      <vt:lpstr>Office Theme</vt:lpstr>
      <vt:lpstr>Thesis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overview</dc:title>
  <dc:creator>Aleksy Prokopyszyn</dc:creator>
  <cp:lastModifiedBy>Alexander Prokopyszyn</cp:lastModifiedBy>
  <cp:revision>51</cp:revision>
  <dcterms:created xsi:type="dcterms:W3CDTF">2021-05-27T12:43:44Z</dcterms:created>
  <dcterms:modified xsi:type="dcterms:W3CDTF">2021-06-01T07:41:00Z</dcterms:modified>
</cp:coreProperties>
</file>