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58" r:id="rId5"/>
    <p:sldId id="25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8382" autoAdjust="0"/>
  </p:normalViewPr>
  <p:slideViewPr>
    <p:cSldViewPr snapToGrid="0">
      <p:cViewPr varScale="1">
        <p:scale>
          <a:sx n="95" d="100"/>
          <a:sy n="95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899B-6C3D-4978-B2ED-7DF7A3953BBE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2075-CA56-421E-B5CA-3A21695CD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points I was trying to get across here is that at the resonant frequencies the energy grows linearly with time.</a:t>
            </a:r>
          </a:p>
          <a:p>
            <a:r>
              <a:rPr lang="en-GB" dirty="0"/>
              <a:t>I also showed these graphs because I think they clearly illustrate the difference between a slow driver where the driving frequency is lower than </a:t>
            </a:r>
            <a:r>
              <a:rPr lang="en-GB" dirty="0" err="1"/>
              <a:t>than</a:t>
            </a:r>
            <a:r>
              <a:rPr lang="en-GB" dirty="0"/>
              <a:t> the fundamental frequency of the field line and there the driver </a:t>
            </a:r>
            <a:r>
              <a:rPr lang="en-GB" dirty="0" err="1"/>
              <a:t>freuqncy</a:t>
            </a:r>
            <a:r>
              <a:rPr lang="en-GB" dirty="0"/>
              <a:t> is greater than or equal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1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B39-245C-4550-9446-41B00A218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44EE-7AC3-4718-A327-FFBB872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E20E-780A-4F31-92FE-45B58D2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F1A-B409-4BA2-8FB0-8A1591F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DBD2-8831-45C0-97D4-3027299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762-E4F3-4913-9D4A-CECFFD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920-2596-44C4-A4A3-37F0C4BC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FB4-6E69-4A94-BEA7-44DAD93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767-B773-4E1D-B762-EF9A1E1C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B110-9942-4D2B-977E-CFA808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27D0-579B-4751-90F8-46C88D6C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D99-D3B4-42F8-A0B4-B5DA0533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EA05-68F5-418B-860A-3085F71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D7C-F34B-4EB8-B2E3-4D5BA9E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EE8-9019-46A3-8416-E3F4348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4A-52EA-4CE4-9D77-3F39F77A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052-89F2-48A3-B747-377F8B94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1CC9-4B91-463D-8B4C-3103A32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79D-C163-42E2-AA87-94F49D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0F9-8A85-4502-926C-ED2129D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E95-272C-44EB-BFC6-415647B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3B33-4C8E-4D82-833C-8BD077CE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B30F-0684-46C8-B941-D412DD9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2A2-BDCF-4EAC-9679-4A38ACE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E0A2-19DD-4F34-9240-30D675A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1C0D-7B33-4D19-A8C5-8B075B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23F9-01B9-4552-9257-0BE9AECB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A99B-50A6-47D0-85D8-3FE6AB2D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B11F-CA2A-4152-8309-826B342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3C11-6E1E-4225-9C21-D299B4D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857-A924-417A-A5FA-FAF54798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610-61DF-47FB-8FC7-507DEBF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1D1-CEA1-4C38-BA70-CDBDFA56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94EA-BA62-471C-BA40-EFED2F46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09FA-5B32-49C1-A3AC-B675E73C4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1A0-CE03-4246-8170-F3DF7E49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8501-E0CD-4CD8-B053-CDA813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3C29-7765-47F5-BD39-5D47CCB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0C86-66E8-44A0-A3DE-28F5F6F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844-D938-4EF9-BD12-D8AF8C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E837-0E4C-4805-8723-BC7E9B7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F493-E5B4-4413-9B4F-A078367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9D6-5BE7-4BA8-9D76-CC1ADD0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06E7-97E1-42ED-B098-46E4598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F75D-43BF-4E4C-809C-8488F13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FB07-8A26-4C43-95D8-F3CE9E7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DC0-FF02-4B91-93FA-72356E9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F914-0EEB-430C-B8BE-20C40819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0573-A634-4AC6-AFDB-F9D3174B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8BCB-8015-4C64-A5F1-868E88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C01E-DEC0-4BB2-B1D9-3B2E8E2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4964-5E6E-41FF-A044-54E2E36E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E8E-D9F7-43A8-AE11-09B884C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D7E64-6C2D-4955-A8A4-0269EAAB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0112-A9FB-49BC-A0E2-10B6BBB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E5CF-B156-47C7-B319-75B1774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D-4A21-4498-93D8-BFD854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0191-CAC7-4623-90C1-F78EC99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C30BA-40B7-40D3-A6A7-41CC5BE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9142-F8FD-45E8-9242-03E10CC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D1A0-BF0D-4164-BD88-5837B514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661C-5878-4446-BE22-E1290809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9A17-0574-4032-B6BB-1A13235E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2C3-56AE-40FE-B544-7D6B12E4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C1E0-2B52-47FC-846A-E6CA633F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Prokopyszyn</a:t>
            </a:r>
          </a:p>
        </p:txBody>
      </p:sp>
    </p:spTree>
    <p:extLst>
      <p:ext uri="{BB962C8B-B14F-4D97-AF65-F5344CB8AC3E}">
        <p14:creationId xmlns:p14="http://schemas.microsoft.com/office/powerpoint/2010/main" val="1252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65B4-66C4-43D7-AA80-4B6D4E8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broadband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C08A-910F-4C35-A616-6CB0ABD0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here is to tie the results to observations.</a:t>
            </a:r>
          </a:p>
          <a:p>
            <a:r>
              <a:rPr lang="en-GB" dirty="0"/>
              <a:t>Will the energy of a randomly driven loop grow to infinity or oscillate about a finite value?</a:t>
            </a:r>
          </a:p>
          <a:p>
            <a:r>
              <a:rPr lang="en-GB" dirty="0"/>
              <a:t>Check white noise result agrees with Fourier result.</a:t>
            </a:r>
          </a:p>
          <a:p>
            <a:r>
              <a:rPr lang="en-GB" dirty="0"/>
              <a:t>The most natural way to do this gives you a Langevin equation.</a:t>
            </a:r>
          </a:p>
          <a:p>
            <a:r>
              <a:rPr lang="en-GB" dirty="0"/>
              <a:t>The Langevin equation with white noise we can calculate a nice analytic solution precisely. However, it quite confusing because we have a white noise force that excites all frequencies equally.</a:t>
            </a:r>
          </a:p>
        </p:txBody>
      </p:sp>
    </p:spTree>
    <p:extLst>
      <p:ext uri="{BB962C8B-B14F-4D97-AF65-F5344CB8AC3E}">
        <p14:creationId xmlns:p14="http://schemas.microsoft.com/office/powerpoint/2010/main" val="158102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492-694F-4F72-9E33-7E5847F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reflection </a:t>
            </a:r>
            <a:r>
              <a:rPr lang="en-GB" dirty="0" err="1"/>
              <a:t>coefficent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E78C-C32F-443B-9219-016BD8B1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5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22AB-05D7-4F6E-B59D-38080D19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7F08-2F02-46AF-A18C-0D026730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FC79-E6FB-427F-9D4F-0AC185C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6796-C062-4872-95B4-7821AF67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3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230-F992-4F9B-982B-40B313E6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3: Resistive phase-mixed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94B5-8670-4345-87DD-F5E52F69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steep gradients produced by phase mixing play a negligible direct role in coronal heating. However, it is possible that they trigger a turbulent cascade which then results in dissipation due to gradients formed parallel to the magnetic field or velocity field.</a:t>
            </a:r>
          </a:p>
          <a:p>
            <a:r>
              <a:rPr lang="en-GB" dirty="0"/>
              <a:t>To do this I showed that the heating rate per unit of wave energy, </a:t>
            </a:r>
            <a:r>
              <a:rPr lang="el-GR" dirty="0"/>
              <a:t>γ</a:t>
            </a:r>
            <a:r>
              <a:rPr lang="en-GB" dirty="0"/>
              <a:t>, is too small</a:t>
            </a:r>
          </a:p>
        </p:txBody>
      </p:sp>
    </p:spTree>
    <p:extLst>
      <p:ext uri="{BB962C8B-B14F-4D97-AF65-F5344CB8AC3E}">
        <p14:creationId xmlns:p14="http://schemas.microsoft.com/office/powerpoint/2010/main" val="426523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8C5-5B4C-411A-924C-CA502A7F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3C6D-487F-4263-9F48-753ED0BD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ED02-26DD-4593-866F-99E032C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130F-2D00-4CCA-BF91-B32A5547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7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22F2-9399-421C-8483-BD7C9D99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 aims: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04ED-B59A-4EDC-B3C0-D577005B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1.1: Introduce </a:t>
            </a:r>
          </a:p>
        </p:txBody>
      </p:sp>
    </p:spTree>
    <p:extLst>
      <p:ext uri="{BB962C8B-B14F-4D97-AF65-F5344CB8AC3E}">
        <p14:creationId xmlns:p14="http://schemas.microsoft.com/office/powerpoint/2010/main" val="368212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Solar atmosphere</a:t>
            </a:r>
          </a:p>
          <a:p>
            <a:r>
              <a:rPr lang="en-GB" dirty="0"/>
              <a:t>Coronal heating problem</a:t>
            </a:r>
          </a:p>
          <a:p>
            <a:r>
              <a:rPr lang="en-GB" dirty="0"/>
              <a:t>MHD equations &amp; assumptions</a:t>
            </a:r>
          </a:p>
          <a:p>
            <a:r>
              <a:rPr lang="en-GB" dirty="0"/>
              <a:t>MHD waves: dispersion relation</a:t>
            </a:r>
          </a:p>
          <a:p>
            <a:r>
              <a:rPr lang="en-GB" dirty="0"/>
              <a:t>MHD waves: power spectrum</a:t>
            </a:r>
          </a:p>
        </p:txBody>
      </p:sp>
    </p:spTree>
    <p:extLst>
      <p:ext uri="{BB962C8B-B14F-4D97-AF65-F5344CB8AC3E}">
        <p14:creationId xmlns:p14="http://schemas.microsoft.com/office/powerpoint/2010/main" val="27399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Ideal </a:t>
            </a:r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goal here is to introduce concepts relevant for the rest of the thesis.</a:t>
            </a:r>
          </a:p>
          <a:p>
            <a:r>
              <a:rPr lang="en-GB" dirty="0"/>
              <a:t>Still has elements of original research. For example I am not aware of anyone using the </a:t>
            </a:r>
            <a:r>
              <a:rPr lang="en-GB" dirty="0" err="1"/>
              <a:t>D’Alambert’s</a:t>
            </a:r>
            <a:r>
              <a:rPr lang="en-GB" dirty="0"/>
              <a:t> formula.</a:t>
            </a:r>
          </a:p>
          <a:p>
            <a:r>
              <a:rPr lang="en-GB" dirty="0"/>
              <a:t>Useful for numerical as people often drive with a sinusoidal </a:t>
            </a:r>
            <a:r>
              <a:rPr lang="en-GB" dirty="0" err="1"/>
              <a:t>footpoint</a:t>
            </a:r>
            <a:r>
              <a:rPr lang="en-GB" dirty="0"/>
              <a:t> driver.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6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C90-E8AC-4F70-B63C-E9D1E077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A662-7E10-4225-8261-BB4D6E7D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</a:t>
            </a:r>
            <a:r>
              <a:rPr lang="en-GB" dirty="0" err="1"/>
              <a:t>d’Alambert’s</a:t>
            </a:r>
            <a:r>
              <a:rPr lang="en-GB" dirty="0"/>
              <a:t> formula instead of Fourier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9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24DA-CC68-4ADA-80A3-1B28B761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944A-B211-404D-9FB8-EF92B7B4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2.1 and 2.2 show clearly that slow motions can build-up the magnetic field for a small kinetic energy.</a:t>
            </a:r>
          </a:p>
        </p:txBody>
      </p:sp>
      <p:pic>
        <p:nvPicPr>
          <p:cNvPr id="5" name="Picture 4" descr="Graphical user interface, chart, diagram, histogram&#10;&#10;Description automatically generated">
            <a:extLst>
              <a:ext uri="{FF2B5EF4-FFF2-40B4-BE49-F238E27FC236}">
                <a16:creationId xmlns:a16="http://schemas.microsoft.com/office/drawing/2014/main" id="{B53F1851-6A82-4DE0-9675-C38807CB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2" y="0"/>
            <a:ext cx="4726188" cy="6858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EC9436A-BF9D-46F7-8DFB-6AC6E4087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64" y="0"/>
            <a:ext cx="47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C7-68DD-4F1F-93EC-AB417A0E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Nearly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0D87-EFF9-4924-8CD8-5078F057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Amplitude given by sec(omega </a:t>
            </a:r>
            <a:r>
              <a:rPr lang="en-GB" dirty="0" err="1"/>
              <a:t>lz</a:t>
            </a:r>
            <a:r>
              <a:rPr lang="en-GB" dirty="0"/>
              <a:t> / va0)</a:t>
            </a:r>
          </a:p>
          <a:p>
            <a:r>
              <a:rPr lang="en-GB" dirty="0"/>
              <a:t>Beating frequency given by (omega – </a:t>
            </a:r>
            <a:r>
              <a:rPr lang="en-GB" dirty="0" err="1"/>
              <a:t>omega_n</a:t>
            </a:r>
            <a:r>
              <a:rPr lang="en-GB" dirty="0"/>
              <a:t>) /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7342-2AEA-459B-807B-C5843AD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</a:t>
            </a:r>
            <a:r>
              <a:rPr lang="en-GB" dirty="0" err="1"/>
              <a:t>Antiresonant</a:t>
            </a:r>
            <a:r>
              <a:rPr lang="en-GB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0ED-38A3-4CB8-85EF-776A7608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Interesting interference pattern</a:t>
            </a:r>
          </a:p>
        </p:txBody>
      </p:sp>
    </p:spTree>
    <p:extLst>
      <p:ext uri="{BB962C8B-B14F-4D97-AF65-F5344CB8AC3E}">
        <p14:creationId xmlns:p14="http://schemas.microsoft.com/office/powerpoint/2010/main" val="15184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416</Words>
  <Application>Microsoft Office PowerPoint</Application>
  <PresentationFormat>Widescreen</PresentationFormat>
  <Paragraphs>41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Thesis Overview</vt:lpstr>
      <vt:lpstr>Chapter 1: Introduction</vt:lpstr>
      <vt:lpstr>Chapter 1 aims:</vt:lpstr>
      <vt:lpstr>Chapter 1: Introduction</vt:lpstr>
      <vt:lpstr>Chapter 2: Ideal footpoint driven Alfven waves</vt:lpstr>
      <vt:lpstr>Closed loop: General solution</vt:lpstr>
      <vt:lpstr>Closed loop: resonant</vt:lpstr>
      <vt:lpstr>Closed loop: Nearly resonant</vt:lpstr>
      <vt:lpstr>Closed loop: Antiresonant case</vt:lpstr>
      <vt:lpstr>Closed loop: broadband driver</vt:lpstr>
      <vt:lpstr>Leaky loop: reflection coefficent</vt:lpstr>
      <vt:lpstr>Leaky loop: general solution</vt:lpstr>
      <vt:lpstr>Leaky loop: steady state solution</vt:lpstr>
      <vt:lpstr>Chapter 3: Resistive phase-mixed Alfven waves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Aleksy Prokopyszyn</dc:creator>
  <cp:lastModifiedBy>Aleksy Prokopyszyn</cp:lastModifiedBy>
  <cp:revision>23</cp:revision>
  <dcterms:created xsi:type="dcterms:W3CDTF">2021-05-24T16:26:41Z</dcterms:created>
  <dcterms:modified xsi:type="dcterms:W3CDTF">2021-05-25T17:05:55Z</dcterms:modified>
</cp:coreProperties>
</file>