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63" r:id="rId5"/>
    <p:sldId id="260" r:id="rId6"/>
    <p:sldId id="264" r:id="rId7"/>
    <p:sldId id="265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792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1450"/>
            <a:ext cx="7772400" cy="3428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0450"/>
            <a:ext cx="6858000" cy="6858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EED4-B060-4A89-A1BF-45B267DC3061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A80462D-458F-4B44-93F3-8873C6B6B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EED4-B060-4A89-A1BF-45B267DC3061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462D-458F-4B44-93F3-8873C6B6B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EED4-B060-4A89-A1BF-45B267DC3061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462D-458F-4B44-93F3-8873C6B6B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EED4-B060-4A89-A1BF-45B267DC3061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462D-458F-4B44-93F3-8873C6B6B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5851"/>
            <a:ext cx="7772400" cy="324088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451"/>
            <a:ext cx="7772400" cy="8001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EED4-B060-4A89-A1BF-45B267DC3061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80462D-458F-4B44-93F3-8873C6B6BC3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EED4-B060-4A89-A1BF-45B267DC3061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462D-458F-4B44-93F3-8873C6B6B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EED4-B060-4A89-A1BF-45B267DC3061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462D-458F-4B44-93F3-8873C6B6B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EED4-B060-4A89-A1BF-45B267DC3061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462D-458F-4B44-93F3-8873C6B6B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EED4-B060-4A89-A1BF-45B267DC3061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462D-458F-4B44-93F3-8873C6B6BC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00150"/>
            <a:ext cx="5111750" cy="3360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200150"/>
            <a:ext cx="3008313" cy="336042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EED4-B060-4A89-A1BF-45B267DC3061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0462D-458F-4B44-93F3-8873C6B6BC3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363474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286250"/>
            <a:ext cx="8153400" cy="342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EED4-B060-4A89-A1BF-45B267DC3061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A80462D-458F-4B44-93F3-8873C6B6BC3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714750"/>
            <a:ext cx="8153400" cy="5715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76200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171EED4-B060-4A89-A1BF-45B267DC3061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91843" y="4368483"/>
            <a:ext cx="9867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3A80462D-458F-4B44-93F3-8873C6B6BC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028700"/>
            <a:ext cx="142876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Using Convex optimization to control linear systems with disturbances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09950"/>
            <a:ext cx="6858000" cy="1333500"/>
          </a:xfrm>
        </p:spPr>
        <p:txBody>
          <a:bodyPr>
            <a:normAutofit/>
          </a:bodyPr>
          <a:lstStyle/>
          <a:p>
            <a:r>
              <a:rPr lang="en-US" dirty="0" err="1"/>
              <a:t>Oladapo</a:t>
            </a:r>
            <a:r>
              <a:rPr lang="en-US" dirty="0"/>
              <a:t> </a:t>
            </a:r>
            <a:r>
              <a:rPr lang="en-US" dirty="0" err="1" smtClean="0"/>
              <a:t>Afolabi</a:t>
            </a:r>
            <a:r>
              <a:rPr lang="en-US" dirty="0" smtClean="0"/>
              <a:t>, Sarah </a:t>
            </a:r>
            <a:r>
              <a:rPr lang="en-US" dirty="0" err="1" smtClean="0"/>
              <a:t>Seko</a:t>
            </a:r>
            <a:r>
              <a:rPr lang="en-US" dirty="0" smtClean="0"/>
              <a:t>, Alek Williams</a:t>
            </a:r>
          </a:p>
          <a:p>
            <a:r>
              <a:rPr lang="en-US" dirty="0" smtClean="0"/>
              <a:t>EE227BT</a:t>
            </a:r>
          </a:p>
          <a:p>
            <a:r>
              <a:rPr lang="en-US" dirty="0" smtClean="0"/>
              <a:t>December 1</a:t>
            </a:r>
            <a:r>
              <a:rPr lang="en-US" baseline="30000" dirty="0" smtClean="0"/>
              <a:t>st</a:t>
            </a:r>
            <a:r>
              <a:rPr lang="en-US" dirty="0" smtClean="0"/>
              <a:t>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3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Affine Recourse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7620000" cy="3657600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0" dirty="0" smtClean="0"/>
              <a:t>An optimization technique used to manage uncertainty by making the decision variables a linear function of the uncertainty, i.e. linear feedback.</a:t>
            </a:r>
          </a:p>
          <a:p>
            <a:pPr marL="285750" indent="-285750">
              <a:buFont typeface="Arial"/>
              <a:buChar char="•"/>
            </a:pPr>
            <a:r>
              <a:rPr lang="en-US" sz="1600" b="0" dirty="0" smtClean="0"/>
              <a:t>Gain matrix, K can be computed using convex optimization and  uncertainties can be  modeled in expectation or robustly</a:t>
            </a:r>
          </a:p>
          <a:p>
            <a:pPr marL="285750" indent="-285750">
              <a:buFont typeface="Arial"/>
              <a:buChar char="•"/>
            </a:pPr>
            <a:r>
              <a:rPr lang="en-US" sz="1600" b="0" dirty="0" smtClean="0"/>
              <a:t>More concretely, in our case we seek to:</a:t>
            </a:r>
          </a:p>
          <a:p>
            <a:pPr marL="285750" indent="-285750">
              <a:buFont typeface="Arial"/>
              <a:buChar char="•"/>
            </a:pPr>
            <a:endParaRPr lang="en-US" sz="1600" b="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491983"/>
              </p:ext>
            </p:extLst>
          </p:nvPr>
        </p:nvGraphicFramePr>
        <p:xfrm>
          <a:off x="1139825" y="2713038"/>
          <a:ext cx="2495550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1473120" imgH="1473120" progId="Equation.3">
                  <p:embed/>
                </p:oleObj>
              </mc:Choice>
              <mc:Fallback>
                <p:oleObj name="Equation" r:id="rId3" imgW="1473120" imgH="1473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9825" y="2713038"/>
                        <a:ext cx="2495550" cy="207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26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Predictive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7620000" cy="14478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A control technique that uses numerical optimization to solve for the input, subject to state and input constraints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Apply the first input, measure the </a:t>
            </a:r>
            <a:r>
              <a:rPr lang="en-US" sz="1600" b="0" dirty="0" smtClean="0"/>
              <a:t>state, </a:t>
            </a:r>
            <a:r>
              <a:rPr lang="en-US" sz="1600" b="0" dirty="0" smtClean="0"/>
              <a:t>and solve the problem again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Stochastic version:</a:t>
            </a:r>
            <a:endParaRPr lang="en-US" sz="16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3411001"/>
                  </p:ext>
                </p:extLst>
              </p:nvPr>
            </p:nvGraphicFramePr>
            <p:xfrm>
              <a:off x="1676400" y="2413571"/>
              <a:ext cx="5867400" cy="24441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2891"/>
                    <a:gridCol w="2691909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𝑢</m:t>
                                        </m:r>
                                      </m:lim>
                                    </m:limLow>
                                  </m:fName>
                                  <m:e/>
                                </m:func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E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|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|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]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subject to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+1|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=0,…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0|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|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∈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𝒳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≥1−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𝜀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=1,…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𝒰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=0,…,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3411001"/>
                  </p:ext>
                </p:extLst>
              </p:nvPr>
            </p:nvGraphicFramePr>
            <p:xfrm>
              <a:off x="1676400" y="2413571"/>
              <a:ext cx="5867400" cy="24441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22891"/>
                    <a:gridCol w="2691909"/>
                    <a:gridCol w="1752600"/>
                  </a:tblGrid>
                  <a:tr h="8630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t="-704" r="-311538" b="-187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53061" t="-704" r="-65306" b="-1873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903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subject to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53061" t="-223438" r="-65306" b="-3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34375" t="-223438" b="-315625"/>
                          </a:stretch>
                        </a:blipFill>
                      </a:tcPr>
                    </a:tc>
                  </a:tr>
                  <a:tr h="390398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53061" t="-323438" r="-65306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09956"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53061" t="-404478" r="-65306" b="-105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34375" t="-404478" b="-105970"/>
                          </a:stretch>
                        </a:blipFill>
                      </a:tcPr>
                    </a:tc>
                  </a:tr>
                  <a:tr h="390398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53061" t="-528125" r="-65306" b="-10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34375" t="-528125" b="-1093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8552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Tube-based MPC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52549"/>
            <a:ext cx="8686800" cy="3581401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b="0" dirty="0" smtClean="0"/>
              <a:t>Uncertain system is decomposed into independent </a:t>
            </a:r>
            <a:r>
              <a:rPr lang="en-US" sz="1600" dirty="0" smtClean="0"/>
              <a:t>nominal</a:t>
            </a:r>
            <a:r>
              <a:rPr lang="en-US" sz="1600" b="0" dirty="0"/>
              <a:t> </a:t>
            </a:r>
            <a:r>
              <a:rPr lang="en-US" sz="1600" b="0" dirty="0" smtClean="0"/>
              <a:t>and </a:t>
            </a:r>
            <a:r>
              <a:rPr lang="en-US" sz="1600" dirty="0" smtClean="0"/>
              <a:t>error</a:t>
            </a:r>
            <a:r>
              <a:rPr lang="en-US" sz="1600" b="0" dirty="0" smtClean="0"/>
              <a:t> systems: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b="0" dirty="0" smtClean="0"/>
              <a:t>LTI system with disturbance: </a:t>
            </a:r>
          </a:p>
          <a:p>
            <a:pPr marL="342900" indent="-342900">
              <a:buFont typeface="Arial"/>
              <a:buChar char="•"/>
            </a:pPr>
            <a:endParaRPr lang="en-US" sz="1600" b="0" dirty="0" smtClean="0"/>
          </a:p>
          <a:p>
            <a:pPr marL="800100" lvl="1" indent="-342900">
              <a:buFont typeface="Arial"/>
              <a:buChar char="•"/>
            </a:pPr>
            <a:r>
              <a:rPr lang="en-US" sz="1600" b="0" dirty="0" smtClean="0"/>
              <a:t>Closed-loop decomposed system:</a:t>
            </a:r>
          </a:p>
          <a:p>
            <a:pPr marL="342900" indent="-342900">
              <a:buFont typeface="Arial"/>
              <a:buChar char="•"/>
            </a:pPr>
            <a:endParaRPr lang="en-US" sz="1600" b="0" dirty="0" smtClean="0"/>
          </a:p>
          <a:p>
            <a:pPr marL="342900" indent="-342900">
              <a:buFont typeface="Arial"/>
              <a:buChar char="•"/>
            </a:pPr>
            <a:endParaRPr lang="en-US" sz="1600" b="0" dirty="0" smtClean="0"/>
          </a:p>
          <a:p>
            <a:pPr marL="800100" lvl="1" indent="-342900">
              <a:buFont typeface="Arial"/>
              <a:buChar char="•"/>
            </a:pPr>
            <a:r>
              <a:rPr lang="en-US" sz="1600" b="0" dirty="0" smtClean="0"/>
              <a:t>Solve the nominal </a:t>
            </a:r>
            <a:r>
              <a:rPr lang="en-US" sz="1600" dirty="0" smtClean="0"/>
              <a:t>optimization problem (QP) over </a:t>
            </a:r>
            <a:r>
              <a:rPr lang="en-US" sz="1600" dirty="0" err="1" smtClean="0"/>
              <a:t>c</a:t>
            </a:r>
            <a:r>
              <a:rPr lang="en-US" sz="1600" baseline="-25000" dirty="0" err="1" smtClean="0"/>
              <a:t>k</a:t>
            </a:r>
            <a:r>
              <a:rPr lang="en-US" sz="1600" dirty="0"/>
              <a:t> </a:t>
            </a:r>
            <a:r>
              <a:rPr lang="en-US" sz="1600" b="0" dirty="0" smtClean="0"/>
              <a:t>(online)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b="0" dirty="0" smtClean="0"/>
              <a:t>Bound the error within robust positively invariant set (computed offline)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 b="1" dirty="0" smtClean="0"/>
              <a:t>Uncertain system evolves in a tube around the nominal system</a:t>
            </a:r>
            <a:endParaRPr lang="en-US" b="0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521655"/>
              </p:ext>
            </p:extLst>
          </p:nvPr>
        </p:nvGraphicFramePr>
        <p:xfrm>
          <a:off x="1371600" y="2114550"/>
          <a:ext cx="10223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3" imgW="723900" imgH="215900" progId="Equation.3">
                  <p:embed/>
                </p:oleObj>
              </mc:Choice>
              <mc:Fallback>
                <p:oleObj name="Equation" r:id="rId3" imgW="723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2114550"/>
                        <a:ext cx="102235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017368"/>
              </p:ext>
            </p:extLst>
          </p:nvPr>
        </p:nvGraphicFramePr>
        <p:xfrm>
          <a:off x="2514600" y="2114550"/>
          <a:ext cx="11112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5" imgW="787400" imgH="215900" progId="Equation.3">
                  <p:embed/>
                </p:oleObj>
              </mc:Choice>
              <mc:Fallback>
                <p:oleObj name="Equation" r:id="rId5" imgW="787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2114550"/>
                        <a:ext cx="111125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393277"/>
              </p:ext>
            </p:extLst>
          </p:nvPr>
        </p:nvGraphicFramePr>
        <p:xfrm>
          <a:off x="1295400" y="2724150"/>
          <a:ext cx="13271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7" imgW="939800" imgH="215900" progId="Equation.3">
                  <p:embed/>
                </p:oleObj>
              </mc:Choice>
              <mc:Fallback>
                <p:oleObj name="Equation" r:id="rId7" imgW="939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5400" y="2724150"/>
                        <a:ext cx="132715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718019"/>
              </p:ext>
            </p:extLst>
          </p:nvPr>
        </p:nvGraphicFramePr>
        <p:xfrm>
          <a:off x="1295400" y="3028950"/>
          <a:ext cx="18827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9" imgW="1333500" imgH="406400" progId="Equation.3">
                  <p:embed/>
                </p:oleObj>
              </mc:Choice>
              <mc:Fallback>
                <p:oleObj name="Equation" r:id="rId9" imgW="13335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95400" y="3028950"/>
                        <a:ext cx="1882775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403644"/>
              </p:ext>
            </p:extLst>
          </p:nvPr>
        </p:nvGraphicFramePr>
        <p:xfrm>
          <a:off x="3581400" y="1733550"/>
          <a:ext cx="1810512" cy="310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11" imgW="1257300" imgH="215900" progId="Equation.3">
                  <p:embed/>
                </p:oleObj>
              </mc:Choice>
              <mc:Fallback>
                <p:oleObj name="Equation" r:id="rId11" imgW="12573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81400" y="1733550"/>
                        <a:ext cx="1810512" cy="310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945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MPC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7620000" cy="140969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Turn the stochastic problem into a deterministic one by sampling the uncertainty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The solution is required to satisfy the constraints for all full-horizon samples, also called scenarios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Bounds exist on the number of scenarios to guarantee chance constraint satisfaction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9922061"/>
                  </p:ext>
                </p:extLst>
              </p:nvPr>
            </p:nvGraphicFramePr>
            <p:xfrm>
              <a:off x="685800" y="2413571"/>
              <a:ext cx="8001000" cy="25848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7281"/>
                    <a:gridCol w="3388119"/>
                    <a:gridCol w="28956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𝑢</m:t>
                                        </m:r>
                                      </m:lim>
                                    </m:limLow>
                                  </m:fName>
                                  <m:e/>
                                </m:func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𝐾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𝑁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−1</m:t>
                                        </m:r>
                                      </m:sup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𝑙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(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|</m:t>
                                                </m:r>
                                                <m:r>
                                                  <a:rPr lang="en-US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  <m:sub/>
                                          <m:sup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</a:rPr>
                                              <m:t>)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subject to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+1|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sub/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|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sub/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b/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=0,…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=1, …,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0|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sub/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=1, …,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|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  <m:sub/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𝒳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=1,…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=1, …,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𝒰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=0,…,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9922061"/>
                  </p:ext>
                </p:extLst>
              </p:nvPr>
            </p:nvGraphicFramePr>
            <p:xfrm>
              <a:off x="685800" y="2413571"/>
              <a:ext cx="8001000" cy="25848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7281"/>
                    <a:gridCol w="3388119"/>
                    <a:gridCol w="2895600"/>
                  </a:tblGrid>
                  <a:tr h="8628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5" t="-704" r="-365248" b="-203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50991" t="-704" r="-85586" b="-2035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438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subject to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50991" t="-198611" r="-85586" b="-3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76421" t="-198611" b="-301389"/>
                          </a:stretch>
                        </a:blipFill>
                      </a:tcPr>
                    </a:tc>
                  </a:tr>
                  <a:tr h="443865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50991" t="-294521" r="-85586" b="-197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76421" t="-294521" b="-197260"/>
                          </a:stretch>
                        </a:blipFill>
                      </a:tcPr>
                    </a:tc>
                  </a:tr>
                  <a:tr h="443865"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50991" t="-394521" r="-85586" b="-97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76421" t="-394521" b="-97260"/>
                          </a:stretch>
                        </a:blipFill>
                      </a:tcPr>
                    </a:tc>
                  </a:tr>
                  <a:tr h="390398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50991" t="-564063" r="-85586" b="-10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76421" t="-564063" b="-1093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3623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ffine_pic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44" t="6239" r="-7044"/>
          <a:stretch/>
        </p:blipFill>
        <p:spPr>
          <a:xfrm>
            <a:off x="228600" y="1428750"/>
            <a:ext cx="3124200" cy="1925679"/>
          </a:xfrm>
        </p:spPr>
      </p:pic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457201" y="3333750"/>
            <a:ext cx="2667000" cy="1607820"/>
          </a:xfrm>
        </p:spPr>
        <p:txBody>
          <a:bodyPr>
            <a:normAutofit fontScale="77500" lnSpcReduction="20000"/>
          </a:bodyPr>
          <a:lstStyle/>
          <a:p>
            <a:r>
              <a:rPr lang="en-US" sz="1400" dirty="0" smtClean="0"/>
              <a:t>Single realization, </a:t>
            </a:r>
            <a:r>
              <a:rPr lang="en-US" sz="1400" dirty="0" smtClean="0"/>
              <a:t>3000 time steps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b="0" dirty="0" smtClean="0"/>
              <a:t>0.20%, 0.13% </a:t>
            </a:r>
            <a:r>
              <a:rPr lang="en-US" sz="1400" b="0" dirty="0" smtClean="0"/>
              <a:t>constraint violation</a:t>
            </a:r>
          </a:p>
          <a:p>
            <a:pPr marL="285750" indent="-285750">
              <a:buFont typeface="Arial"/>
              <a:buChar char="•"/>
            </a:pPr>
            <a:r>
              <a:rPr lang="en-US" sz="1400" b="0" dirty="0" smtClean="0"/>
              <a:t>Cost: 2.8476 *10</a:t>
            </a:r>
            <a:r>
              <a:rPr lang="en-US" sz="1400" b="0" baseline="30000" dirty="0" smtClean="0"/>
              <a:t>4</a:t>
            </a:r>
          </a:p>
          <a:p>
            <a:r>
              <a:rPr lang="en-US" sz="1400" dirty="0" smtClean="0"/>
              <a:t>200 trials, </a:t>
            </a:r>
            <a:r>
              <a:rPr lang="en-US" sz="1400" dirty="0" smtClean="0"/>
              <a:t>6 time steps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b="0" dirty="0" smtClean="0"/>
              <a:t>All % </a:t>
            </a:r>
            <a:r>
              <a:rPr lang="en-US" sz="1400" b="0" dirty="0" smtClean="0"/>
              <a:t>violation/time step = </a:t>
            </a:r>
            <a:r>
              <a:rPr lang="en-US" sz="1400" b="0" dirty="0" smtClean="0"/>
              <a:t>0%</a:t>
            </a:r>
            <a:endParaRPr lang="en-US" sz="1400" b="0" dirty="0" smtClean="0"/>
          </a:p>
          <a:p>
            <a:pPr marL="285750" indent="-285750">
              <a:buFont typeface="Arial"/>
              <a:buChar char="•"/>
            </a:pPr>
            <a:r>
              <a:rPr lang="en-US" sz="1400" b="0" dirty="0" smtClean="0"/>
              <a:t>Average cost = 35.99</a:t>
            </a:r>
          </a:p>
          <a:p>
            <a:endParaRPr lang="en-US" b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  <p:pic>
        <p:nvPicPr>
          <p:cNvPr id="5" name="Picture 4" descr="tube3000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428750"/>
            <a:ext cx="2540000" cy="1905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0600" y="112395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 (Body)"/>
                <a:cs typeface="Calibri (Body)"/>
              </a:rPr>
              <a:t>Affine Recourse</a:t>
            </a:r>
            <a:endParaRPr lang="en-US" sz="1600" dirty="0">
              <a:latin typeface="Calibri (Body)"/>
              <a:cs typeface="Calibri (Body)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3800" y="112395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 (Body)"/>
                <a:cs typeface="Calibri (Body)"/>
              </a:rPr>
              <a:t>Tube MPC</a:t>
            </a:r>
            <a:endParaRPr lang="en-US" sz="1600" dirty="0">
              <a:latin typeface="Calibri (Body)"/>
              <a:cs typeface="Calibri (Body)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3600" y="112395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 (Body)"/>
                <a:cs typeface="Calibri (Body)"/>
              </a:rPr>
              <a:t>Scenario MPC</a:t>
            </a:r>
            <a:endParaRPr lang="en-US" sz="1600" dirty="0">
              <a:latin typeface="Calibri (Body)"/>
              <a:cs typeface="Calibri (Body)"/>
            </a:endParaRPr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3200400" y="3333750"/>
            <a:ext cx="25908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Single realization, </a:t>
            </a:r>
            <a:r>
              <a:rPr lang="en-US" sz="1400" dirty="0" smtClean="0"/>
              <a:t>3000 time steps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b="0" dirty="0" smtClean="0"/>
              <a:t>0.07</a:t>
            </a:r>
            <a:r>
              <a:rPr lang="en-US" sz="1400" b="0" dirty="0" smtClean="0"/>
              <a:t>%, 0% </a:t>
            </a:r>
            <a:r>
              <a:rPr lang="en-US" sz="1400" b="0" dirty="0" smtClean="0"/>
              <a:t>constraint violation</a:t>
            </a:r>
          </a:p>
          <a:p>
            <a:pPr marL="285750" indent="-285750">
              <a:buFont typeface="Arial"/>
              <a:buChar char="•"/>
            </a:pPr>
            <a:r>
              <a:rPr lang="en-US" sz="1400" b="0" dirty="0" smtClean="0"/>
              <a:t>Cost</a:t>
            </a:r>
            <a:r>
              <a:rPr lang="en-US" sz="1400" b="0" dirty="0"/>
              <a:t>: </a:t>
            </a:r>
            <a:r>
              <a:rPr lang="en-US" sz="1400" b="0" dirty="0" smtClean="0"/>
              <a:t>3.3757 *10</a:t>
            </a:r>
            <a:r>
              <a:rPr lang="en-US" sz="1400" b="0" baseline="30000" dirty="0" smtClean="0"/>
              <a:t>4</a:t>
            </a:r>
          </a:p>
          <a:p>
            <a:r>
              <a:rPr lang="en-US" sz="1400" dirty="0" smtClean="0"/>
              <a:t>200 trials, </a:t>
            </a:r>
            <a:r>
              <a:rPr lang="en-US" sz="1400" dirty="0" smtClean="0"/>
              <a:t>6 time steps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b="0" dirty="0" smtClean="0"/>
              <a:t>Highest % </a:t>
            </a:r>
            <a:r>
              <a:rPr lang="en-US" sz="1400" b="0" dirty="0" smtClean="0"/>
              <a:t>violation/time step = 0.5%  t= </a:t>
            </a:r>
            <a:r>
              <a:rPr lang="en-US" sz="1400" b="0" dirty="0" smtClean="0"/>
              <a:t>1; </a:t>
            </a:r>
            <a:r>
              <a:rPr lang="en-US" sz="1400" b="0" dirty="0" smtClean="0"/>
              <a:t>0 % </a:t>
            </a:r>
            <a:endParaRPr lang="en-US" sz="1400" b="0" dirty="0" smtClean="0"/>
          </a:p>
          <a:p>
            <a:pPr marL="285750" indent="-285750">
              <a:buFont typeface="Arial"/>
              <a:buChar char="•"/>
            </a:pPr>
            <a:r>
              <a:rPr lang="en-US" sz="1400" b="0" dirty="0" smtClean="0"/>
              <a:t>Average </a:t>
            </a:r>
            <a:r>
              <a:rPr lang="en-US" sz="1400" b="0" dirty="0" smtClean="0"/>
              <a:t>cost = 63.04</a:t>
            </a:r>
          </a:p>
          <a:p>
            <a:endParaRPr lang="en-US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940" y="1428750"/>
            <a:ext cx="2560320" cy="1920240"/>
          </a:xfrm>
          <a:prstGeom prst="rect">
            <a:avLst/>
          </a:prstGeom>
        </p:spPr>
      </p:pic>
      <p:sp>
        <p:nvSpPr>
          <p:cNvPr id="13" name="Text Placeholder 9"/>
          <p:cNvSpPr txBox="1">
            <a:spLocks/>
          </p:cNvSpPr>
          <p:nvPr/>
        </p:nvSpPr>
        <p:spPr>
          <a:xfrm>
            <a:off x="5910943" y="3333750"/>
            <a:ext cx="2547257" cy="1676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Single realization, </a:t>
            </a:r>
            <a:r>
              <a:rPr lang="en-US" sz="1400" dirty="0" smtClean="0"/>
              <a:t>3000 time steps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b="0" dirty="0" smtClean="0"/>
              <a:t>9.87%, 10% </a:t>
            </a:r>
            <a:r>
              <a:rPr lang="en-US" sz="1400" b="0" dirty="0" smtClean="0"/>
              <a:t>constraint violation</a:t>
            </a:r>
          </a:p>
          <a:p>
            <a:pPr marL="285750" indent="-285750">
              <a:buFont typeface="Arial"/>
              <a:buChar char="•"/>
            </a:pPr>
            <a:r>
              <a:rPr lang="en-US" sz="1400" b="0" dirty="0" smtClean="0"/>
              <a:t>Cost</a:t>
            </a:r>
            <a:r>
              <a:rPr lang="en-US" sz="1400" b="0" dirty="0"/>
              <a:t>: </a:t>
            </a:r>
            <a:r>
              <a:rPr lang="en-US" sz="1400" b="0" dirty="0" smtClean="0"/>
              <a:t>1.7117 </a:t>
            </a:r>
            <a:r>
              <a:rPr lang="en-US" sz="1400" b="0" dirty="0" smtClean="0"/>
              <a:t>*10</a:t>
            </a:r>
            <a:r>
              <a:rPr lang="en-US" sz="1400" b="0" baseline="30000" dirty="0" smtClean="0"/>
              <a:t>4</a:t>
            </a:r>
          </a:p>
          <a:p>
            <a:r>
              <a:rPr lang="en-US" sz="1400" dirty="0" smtClean="0"/>
              <a:t>200 trials, </a:t>
            </a:r>
            <a:r>
              <a:rPr lang="en-US" sz="1400" dirty="0" smtClean="0"/>
              <a:t>6 time steps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b="0" dirty="0" smtClean="0"/>
              <a:t>Highest % </a:t>
            </a:r>
            <a:r>
              <a:rPr lang="en-US" sz="1400" b="0" dirty="0" smtClean="0"/>
              <a:t>violation/time step </a:t>
            </a:r>
            <a:r>
              <a:rPr lang="en-US" sz="1400" b="0" dirty="0" smtClean="0"/>
              <a:t>= 10%, t = 6; 15.5%, t = 2</a:t>
            </a:r>
          </a:p>
          <a:p>
            <a:pPr marL="285750" indent="-285750">
              <a:buFont typeface="Arial"/>
              <a:buChar char="•"/>
            </a:pPr>
            <a:r>
              <a:rPr lang="en-US" sz="1400" b="0" dirty="0" smtClean="0"/>
              <a:t>Average </a:t>
            </a:r>
            <a:r>
              <a:rPr lang="en-US" sz="1400" b="0" dirty="0" smtClean="0"/>
              <a:t>cost = </a:t>
            </a:r>
            <a:r>
              <a:rPr lang="en-US" sz="1400" b="0" dirty="0" smtClean="0"/>
              <a:t>32.73</a:t>
            </a:r>
            <a:endParaRPr lang="en-US" sz="1400" b="0" dirty="0" smtClean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2063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0" dirty="0" smtClean="0"/>
              <a:t>Cannon, M.; </a:t>
            </a:r>
            <a:r>
              <a:rPr lang="en-US" sz="1600" b="0" dirty="0" err="1" smtClean="0"/>
              <a:t>Kouvaritakis</a:t>
            </a:r>
            <a:r>
              <a:rPr lang="en-US" sz="1600" b="0" dirty="0" smtClean="0"/>
              <a:t>, B.’ </a:t>
            </a:r>
            <a:r>
              <a:rPr lang="en-US" sz="1600" b="0" dirty="0" err="1" smtClean="0"/>
              <a:t>Rakovic</a:t>
            </a:r>
            <a:r>
              <a:rPr lang="en-US" sz="1600" b="0" dirty="0" smtClean="0"/>
              <a:t>, S.V.; </a:t>
            </a:r>
            <a:r>
              <a:rPr lang="en-US" sz="1600" b="0" dirty="0" err="1" smtClean="0"/>
              <a:t>Qifeng</a:t>
            </a:r>
            <a:r>
              <a:rPr lang="en-US" sz="1600" b="0" dirty="0" smtClean="0"/>
              <a:t> Cheng, “Stochastic tubes in model predictive control with </a:t>
            </a:r>
            <a:r>
              <a:rPr lang="en-US" sz="1600" b="0" dirty="0" err="1" smtClean="0"/>
              <a:t>probabalistic</a:t>
            </a:r>
            <a:r>
              <a:rPr lang="en-US" sz="1600" b="0" dirty="0" smtClean="0"/>
              <a:t> constraints,” in </a:t>
            </a:r>
            <a:r>
              <a:rPr lang="en-US" sz="1600" b="0" i="1" dirty="0" smtClean="0"/>
              <a:t>American Control Conference( (ACC), 2010</a:t>
            </a:r>
            <a:r>
              <a:rPr lang="en-US" sz="1600" b="0" dirty="0" smtClean="0"/>
              <a:t>, vol., no., </a:t>
            </a:r>
            <a:r>
              <a:rPr lang="en-US" sz="1600" b="0" dirty="0" err="1" smtClean="0"/>
              <a:t>pp</a:t>
            </a:r>
            <a:r>
              <a:rPr lang="en-US" sz="1600" b="0" dirty="0" smtClean="0"/>
              <a:t> 6274-6279, June 30 2010- July 2 2010</a:t>
            </a:r>
          </a:p>
          <a:p>
            <a:r>
              <a:rPr lang="en-US" sz="1600" b="0" dirty="0" err="1" smtClean="0"/>
              <a:t>Schildbach</a:t>
            </a:r>
            <a:r>
              <a:rPr lang="en-US" sz="1600" b="0" dirty="0"/>
              <a:t>, G., </a:t>
            </a:r>
            <a:r>
              <a:rPr lang="en-US" sz="1600" b="0" dirty="0" err="1"/>
              <a:t>Fagiano</a:t>
            </a:r>
            <a:r>
              <a:rPr lang="en-US" sz="1600" b="0" dirty="0"/>
              <a:t>, L., </a:t>
            </a:r>
            <a:r>
              <a:rPr lang="en-US" sz="1600" b="0" dirty="0" err="1"/>
              <a:t>Frei</a:t>
            </a:r>
            <a:r>
              <a:rPr lang="en-US" sz="1600" b="0" dirty="0"/>
              <a:t>, C., &amp; </a:t>
            </a:r>
            <a:r>
              <a:rPr lang="en-US" sz="1600" b="0" dirty="0" err="1"/>
              <a:t>Morari</a:t>
            </a:r>
            <a:r>
              <a:rPr lang="en-US" sz="1600" b="0" dirty="0"/>
              <a:t>, M. (2014) The scenario approach for Stochastic Model Predictive Control with bounds on closed-loop constraint violations. </a:t>
            </a:r>
            <a:r>
              <a:rPr lang="en-US" sz="1600" b="0" i="1" dirty="0" err="1"/>
              <a:t>Automatica</a:t>
            </a:r>
            <a:r>
              <a:rPr lang="en-US" sz="1600" b="0" dirty="0"/>
              <a:t>, 50, 3009-3018</a:t>
            </a:r>
            <a:r>
              <a:rPr lang="en-US" sz="1600" b="0" dirty="0" smtClean="0"/>
              <a:t>.</a:t>
            </a:r>
          </a:p>
          <a:p>
            <a:r>
              <a:rPr lang="en-US" sz="1600" b="0" dirty="0" err="1" smtClean="0"/>
              <a:t>Skaf</a:t>
            </a:r>
            <a:r>
              <a:rPr lang="en-US" sz="1600" b="0" dirty="0"/>
              <a:t>, J.; Boyd, S.P., "Design of Affine Controllers via Convex Optimization," in </a:t>
            </a:r>
            <a:r>
              <a:rPr lang="en-US" sz="1600" b="0" i="1" dirty="0"/>
              <a:t>Automatic Control, IEEE Transactions on</a:t>
            </a:r>
            <a:r>
              <a:rPr lang="en-US" sz="1600" b="0" dirty="0"/>
              <a:t> , vol.55, no.11, pp.2476-2487, Nov. 2010.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72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106</TotalTime>
  <Words>730</Words>
  <Application>Microsoft Office PowerPoint</Application>
  <PresentationFormat>On-screen Show (16:9)</PresentationFormat>
  <Paragraphs>74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Essential</vt:lpstr>
      <vt:lpstr>Microsoft Equation 3.0</vt:lpstr>
      <vt:lpstr>Equation</vt:lpstr>
      <vt:lpstr>Using Convex optimization to control linear systems with disturbances</vt:lpstr>
      <vt:lpstr>Affine Recourse</vt:lpstr>
      <vt:lpstr>Model Predictive Control</vt:lpstr>
      <vt:lpstr>Tube-based MPC</vt:lpstr>
      <vt:lpstr>Scenario MPC</vt:lpstr>
      <vt:lpstr>Simulation Results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Convex optimization to control linear systems with disturbances</dc:title>
  <dc:creator>Alek</dc:creator>
  <cp:lastModifiedBy>Alek</cp:lastModifiedBy>
  <cp:revision>19</cp:revision>
  <dcterms:created xsi:type="dcterms:W3CDTF">2015-11-30T23:41:23Z</dcterms:created>
  <dcterms:modified xsi:type="dcterms:W3CDTF">2015-12-01T16:28:53Z</dcterms:modified>
</cp:coreProperties>
</file>