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Lst>
  <p:notesMasterIdLst>
    <p:notesMasterId r:id="rId17"/>
  </p:notesMasterIdLst>
  <p:sldIdLst>
    <p:sldId id="256" r:id="rId2"/>
    <p:sldId id="454" r:id="rId3"/>
    <p:sldId id="455" r:id="rId4"/>
    <p:sldId id="456" r:id="rId5"/>
    <p:sldId id="429" r:id="rId6"/>
    <p:sldId id="458" r:id="rId7"/>
    <p:sldId id="450" r:id="rId8"/>
    <p:sldId id="451" r:id="rId9"/>
    <p:sldId id="452" r:id="rId10"/>
    <p:sldId id="453" r:id="rId11"/>
    <p:sldId id="448" r:id="rId12"/>
    <p:sldId id="449" r:id="rId13"/>
    <p:sldId id="447" r:id="rId14"/>
    <p:sldId id="457" r:id="rId15"/>
    <p:sldId id="349" r:id="rId16"/>
  </p:sldIdLst>
  <p:sldSz cx="9144000" cy="5143500" type="screen16x9"/>
  <p:notesSz cx="6858000" cy="9144000"/>
  <p:embeddedFontLs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008">
          <p15:clr>
            <a:srgbClr val="A4A3A4"/>
          </p15:clr>
        </p15:guide>
        <p15:guide id="2" orient="horz" pos="580">
          <p15:clr>
            <a:srgbClr val="A4A3A4"/>
          </p15:clr>
        </p15:guide>
        <p15:guide id="3" pos="503">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ira Tariq" initials="ST" lastIdx="3" clrIdx="0"/>
  <p:cmAuthor id="2" name="HOME" initials="H" lastIdx="1" clrIdx="1">
    <p:extLst>
      <p:ext uri="{19B8F6BF-5375-455C-9EA6-DF929625EA0E}">
        <p15:presenceInfo xmlns:p15="http://schemas.microsoft.com/office/powerpoint/2012/main" userId="HOM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587C5"/>
    <a:srgbClr val="A6A6A6"/>
    <a:srgbClr val="404040"/>
    <a:srgbClr val="A00001"/>
    <a:srgbClr val="A40001"/>
    <a:srgbClr val="F88F01"/>
    <a:srgbClr val="92A000"/>
    <a:srgbClr val="A70001"/>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C32AA2C-D27D-4419-AF1A-19E52163CEF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5118" autoAdjust="0"/>
  </p:normalViewPr>
  <p:slideViewPr>
    <p:cSldViewPr snapToGrid="0">
      <p:cViewPr varScale="1">
        <p:scale>
          <a:sx n="113" d="100"/>
          <a:sy n="113" d="100"/>
        </p:scale>
        <p:origin x="365" y="77"/>
      </p:cViewPr>
      <p:guideLst>
        <p:guide orient="horz" pos="1008"/>
        <p:guide orient="horz" pos="580"/>
        <p:guide pos="503"/>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2-03-13T19:15:56.191" idx="1">
    <p:pos x="5760" y="0"/>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2-03-13T19:15:56.191" idx="1">
    <p:pos x="5760" y="0"/>
    <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2-03-13T19:15:56.191" idx="1">
    <p:pos x="5760" y="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extLst>
      <p:ext uri="{BB962C8B-B14F-4D97-AF65-F5344CB8AC3E}">
        <p14:creationId xmlns:p14="http://schemas.microsoft.com/office/powerpoint/2010/main" val="6184031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32176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panose="020B0604020202020204"/>
              <a:buNone/>
            </a:pPr>
            <a:endParaRPr dirty="0"/>
          </a:p>
        </p:txBody>
      </p:sp>
    </p:spTree>
    <p:extLst>
      <p:ext uri="{BB962C8B-B14F-4D97-AF65-F5344CB8AC3E}">
        <p14:creationId xmlns:p14="http://schemas.microsoft.com/office/powerpoint/2010/main" val="1071105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panose="020B0604020202020204"/>
              <a:buNone/>
            </a:pPr>
            <a:endParaRPr dirty="0"/>
          </a:p>
        </p:txBody>
      </p:sp>
    </p:spTree>
    <p:extLst>
      <p:ext uri="{BB962C8B-B14F-4D97-AF65-F5344CB8AC3E}">
        <p14:creationId xmlns:p14="http://schemas.microsoft.com/office/powerpoint/2010/main" val="3015781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panose="020B0604020202020204"/>
              <a:buNone/>
            </a:pPr>
            <a:endParaRPr dirty="0"/>
          </a:p>
        </p:txBody>
      </p:sp>
    </p:spTree>
    <p:extLst>
      <p:ext uri="{BB962C8B-B14F-4D97-AF65-F5344CB8AC3E}">
        <p14:creationId xmlns:p14="http://schemas.microsoft.com/office/powerpoint/2010/main" val="2945591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panose="020B0604020202020204"/>
              <a:buNone/>
            </a:pPr>
            <a:endParaRPr dirty="0"/>
          </a:p>
        </p:txBody>
      </p:sp>
    </p:spTree>
    <p:extLst>
      <p:ext uri="{BB962C8B-B14F-4D97-AF65-F5344CB8AC3E}">
        <p14:creationId xmlns:p14="http://schemas.microsoft.com/office/powerpoint/2010/main" val="21902673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panose="020B0604020202020204"/>
              <a:buNone/>
            </a:pPr>
            <a:endParaRPr dirty="0"/>
          </a:p>
        </p:txBody>
      </p:sp>
    </p:spTree>
    <p:extLst>
      <p:ext uri="{BB962C8B-B14F-4D97-AF65-F5344CB8AC3E}">
        <p14:creationId xmlns:p14="http://schemas.microsoft.com/office/powerpoint/2010/main" val="1988056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d4b92b8bd3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d4b92b8bd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5220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panose="020B0604020202020204"/>
              <a:buNone/>
            </a:pPr>
            <a:endParaRPr dirty="0"/>
          </a:p>
        </p:txBody>
      </p:sp>
    </p:spTree>
    <p:extLst>
      <p:ext uri="{BB962C8B-B14F-4D97-AF65-F5344CB8AC3E}">
        <p14:creationId xmlns:p14="http://schemas.microsoft.com/office/powerpoint/2010/main" val="1554066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panose="020B0604020202020204"/>
              <a:buNone/>
            </a:pPr>
            <a:endParaRPr dirty="0"/>
          </a:p>
        </p:txBody>
      </p:sp>
    </p:spTree>
    <p:extLst>
      <p:ext uri="{BB962C8B-B14F-4D97-AF65-F5344CB8AC3E}">
        <p14:creationId xmlns:p14="http://schemas.microsoft.com/office/powerpoint/2010/main" val="1418607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panose="020B0604020202020204"/>
              <a:buNone/>
            </a:pPr>
            <a:endParaRPr dirty="0"/>
          </a:p>
        </p:txBody>
      </p:sp>
    </p:spTree>
    <p:extLst>
      <p:ext uri="{BB962C8B-B14F-4D97-AF65-F5344CB8AC3E}">
        <p14:creationId xmlns:p14="http://schemas.microsoft.com/office/powerpoint/2010/main" val="135114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panose="020B0604020202020204"/>
              <a:buNone/>
            </a:pPr>
            <a:endParaRPr dirty="0"/>
          </a:p>
        </p:txBody>
      </p:sp>
    </p:spTree>
    <p:extLst>
      <p:ext uri="{BB962C8B-B14F-4D97-AF65-F5344CB8AC3E}">
        <p14:creationId xmlns:p14="http://schemas.microsoft.com/office/powerpoint/2010/main" val="2452806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panose="020B0604020202020204"/>
              <a:buNone/>
            </a:pPr>
            <a:endParaRPr dirty="0"/>
          </a:p>
        </p:txBody>
      </p:sp>
    </p:spTree>
    <p:extLst>
      <p:ext uri="{BB962C8B-B14F-4D97-AF65-F5344CB8AC3E}">
        <p14:creationId xmlns:p14="http://schemas.microsoft.com/office/powerpoint/2010/main" val="1371985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panose="020B0604020202020204"/>
              <a:buNone/>
            </a:pPr>
            <a:endParaRPr dirty="0"/>
          </a:p>
        </p:txBody>
      </p:sp>
    </p:spTree>
    <p:extLst>
      <p:ext uri="{BB962C8B-B14F-4D97-AF65-F5344CB8AC3E}">
        <p14:creationId xmlns:p14="http://schemas.microsoft.com/office/powerpoint/2010/main" val="660956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panose="020B0604020202020204"/>
              <a:buNone/>
            </a:pPr>
            <a:endParaRPr dirty="0"/>
          </a:p>
        </p:txBody>
      </p:sp>
    </p:spTree>
    <p:extLst>
      <p:ext uri="{BB962C8B-B14F-4D97-AF65-F5344CB8AC3E}">
        <p14:creationId xmlns:p14="http://schemas.microsoft.com/office/powerpoint/2010/main" val="3084573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panose="020B0604020202020204"/>
              <a:buNone/>
            </a:pPr>
            <a:endParaRPr dirty="0"/>
          </a:p>
        </p:txBody>
      </p:sp>
    </p:spTree>
    <p:extLst>
      <p:ext uri="{BB962C8B-B14F-4D97-AF65-F5344CB8AC3E}">
        <p14:creationId xmlns:p14="http://schemas.microsoft.com/office/powerpoint/2010/main" val="1481979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7"/>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2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2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2"/>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2"/>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36"/>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6"/>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endParaRPr/>
          </a:p>
        </p:txBody>
      </p:sp>
      <p:sp>
        <p:nvSpPr>
          <p:cNvPr id="55" name="Google Shape;55;p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endParaRPr/>
          </a:p>
        </p:txBody>
      </p:sp>
      <p:pic>
        <p:nvPicPr>
          <p:cNvPr id="56" name="Google Shape;56;p1"/>
          <p:cNvPicPr preferRelativeResize="0"/>
          <p:nvPr/>
        </p:nvPicPr>
        <p:blipFill rotWithShape="1">
          <a:blip r:embed="rId3"/>
          <a:srcRect/>
          <a:stretch>
            <a:fillRect/>
          </a:stretch>
        </p:blipFill>
        <p:spPr>
          <a:xfrm>
            <a:off x="0" y="0"/>
            <a:ext cx="9144000" cy="5143500"/>
          </a:xfrm>
          <a:prstGeom prst="rect">
            <a:avLst/>
          </a:prstGeom>
          <a:noFill/>
          <a:ln>
            <a:noFill/>
          </a:ln>
        </p:spPr>
      </p:pic>
      <p:sp>
        <p:nvSpPr>
          <p:cNvPr id="57" name="Google Shape;57;p1"/>
          <p:cNvSpPr txBox="1"/>
          <p:nvPr/>
        </p:nvSpPr>
        <p:spPr>
          <a:xfrm>
            <a:off x="1201694" y="3230425"/>
            <a:ext cx="6740611" cy="70785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700"/>
              <a:buFont typeface="Arial" panose="020B0604020202020204"/>
              <a:buNone/>
            </a:pPr>
            <a:r>
              <a:rPr lang="en-US" sz="1700" b="1" dirty="0">
                <a:solidFill>
                  <a:srgbClr val="FFFFFF"/>
                </a:solidFill>
                <a:latin typeface="Roboto" panose="02000000000000000000" pitchFamily="2" charset="0"/>
                <a:ea typeface="Roboto" panose="02000000000000000000" pitchFamily="2" charset="0"/>
              </a:rPr>
              <a:t>Aditya Case Study Assessment : </a:t>
            </a:r>
          </a:p>
          <a:p>
            <a:pPr marL="0" marR="0" lvl="0" indent="0" algn="ctr" rtl="0">
              <a:lnSpc>
                <a:spcPct val="100000"/>
              </a:lnSpc>
              <a:spcBef>
                <a:spcPts val="0"/>
              </a:spcBef>
              <a:spcAft>
                <a:spcPts val="0"/>
              </a:spcAft>
              <a:buClr>
                <a:srgbClr val="000000"/>
              </a:buClr>
              <a:buSzPts val="1700"/>
              <a:buFont typeface="Arial" panose="020B0604020202020204"/>
              <a:buNone/>
            </a:pPr>
            <a:r>
              <a:rPr lang="en-US" sz="1700" b="1" dirty="0">
                <a:solidFill>
                  <a:srgbClr val="FFFFFF"/>
                </a:solidFill>
                <a:latin typeface="Roboto" panose="02000000000000000000" pitchFamily="2" charset="0"/>
                <a:ea typeface="Roboto" panose="02000000000000000000" pitchFamily="2" charset="0"/>
              </a:rPr>
              <a:t>CUSTOMER RETENTION CASE STUDY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srcRect/>
          <a:stretch>
            <a:fillRect/>
          </a:stretch>
        </p:blipFill>
        <p:spPr>
          <a:xfrm>
            <a:off x="2" y="0"/>
            <a:ext cx="9143998" cy="5143499"/>
          </a:xfrm>
          <a:prstGeom prst="rect">
            <a:avLst/>
          </a:prstGeom>
          <a:noFill/>
          <a:ln>
            <a:noFill/>
          </a:ln>
        </p:spPr>
      </p:pic>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t="62916"/>
          <a:stretch/>
        </p:blipFill>
        <p:spPr>
          <a:xfrm>
            <a:off x="2244629" y="484777"/>
            <a:ext cx="2074451" cy="2073628"/>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t="1513" b="58014"/>
          <a:stretch/>
        </p:blipFill>
        <p:spPr>
          <a:xfrm>
            <a:off x="336440" y="476686"/>
            <a:ext cx="1908189" cy="2081719"/>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7003" y="413441"/>
            <a:ext cx="3989074" cy="2649385"/>
          </a:xfrm>
          <a:prstGeom prst="rect">
            <a:avLst/>
          </a:prstGeom>
        </p:spPr>
      </p:pic>
      <p:sp>
        <p:nvSpPr>
          <p:cNvPr id="11" name="TextBox 10"/>
          <p:cNvSpPr txBox="1"/>
          <p:nvPr/>
        </p:nvSpPr>
        <p:spPr>
          <a:xfrm>
            <a:off x="5019472" y="3210128"/>
            <a:ext cx="3618690" cy="738664"/>
          </a:xfrm>
          <a:prstGeom prst="rect">
            <a:avLst/>
          </a:prstGeom>
          <a:noFill/>
        </p:spPr>
        <p:txBody>
          <a:bodyPr wrap="square" rtlCol="0">
            <a:spAutoFit/>
          </a:bodyPr>
          <a:lstStyle/>
          <a:p>
            <a:pPr marL="285750" indent="-285750">
              <a:buClr>
                <a:schemeClr val="bg1"/>
              </a:buClr>
              <a:buFont typeface="Wingdings" panose="05000000000000000000" pitchFamily="2" charset="2"/>
              <a:buChar char="ü"/>
            </a:pPr>
            <a:r>
              <a:rPr lang="en-US" dirty="0">
                <a:solidFill>
                  <a:schemeClr val="bg1"/>
                </a:solidFill>
              </a:rPr>
              <a:t>There were more customers between the age 25 to 52 who were in active at the end of 6 months </a:t>
            </a:r>
          </a:p>
        </p:txBody>
      </p:sp>
      <p:sp>
        <p:nvSpPr>
          <p:cNvPr id="7" name="TextBox 6"/>
          <p:cNvSpPr txBox="1"/>
          <p:nvPr/>
        </p:nvSpPr>
        <p:spPr>
          <a:xfrm>
            <a:off x="606358" y="2823839"/>
            <a:ext cx="3618690" cy="1815882"/>
          </a:xfrm>
          <a:prstGeom prst="rect">
            <a:avLst/>
          </a:prstGeom>
          <a:noFill/>
        </p:spPr>
        <p:txBody>
          <a:bodyPr wrap="square" rtlCol="0">
            <a:spAutoFit/>
          </a:bodyPr>
          <a:lstStyle/>
          <a:p>
            <a:pPr marL="285750" indent="-285750">
              <a:buClr>
                <a:schemeClr val="bg1"/>
              </a:buClr>
              <a:buFont typeface="Wingdings" panose="05000000000000000000" pitchFamily="2" charset="2"/>
              <a:buChar char="ü"/>
            </a:pPr>
            <a:r>
              <a:rPr lang="en-US" dirty="0">
                <a:solidFill>
                  <a:schemeClr val="bg1"/>
                </a:solidFill>
              </a:rPr>
              <a:t>Individuals are more in all types of formats of active and inactive </a:t>
            </a:r>
          </a:p>
          <a:p>
            <a:pPr>
              <a:buClr>
                <a:schemeClr val="bg1"/>
              </a:buClr>
            </a:pPr>
            <a:endParaRPr lang="en-US" dirty="0">
              <a:solidFill>
                <a:schemeClr val="bg1"/>
              </a:solidFill>
            </a:endParaRPr>
          </a:p>
          <a:p>
            <a:pPr marL="285750" indent="-285750">
              <a:buClr>
                <a:schemeClr val="bg1"/>
              </a:buClr>
              <a:buFont typeface="Wingdings" panose="05000000000000000000" pitchFamily="2" charset="2"/>
              <a:buChar char="ü"/>
            </a:pPr>
            <a:r>
              <a:rPr lang="en-US" dirty="0">
                <a:solidFill>
                  <a:schemeClr val="bg1"/>
                </a:solidFill>
              </a:rPr>
              <a:t>Females have more number of percentage compared to male customers in all </a:t>
            </a:r>
            <a:r>
              <a:rPr lang="en-US" dirty="0" err="1">
                <a:solidFill>
                  <a:schemeClr val="bg1"/>
                </a:solidFill>
              </a:rPr>
              <a:t>ascepts</a:t>
            </a:r>
            <a:endParaRPr lang="en-US" dirty="0">
              <a:solidFill>
                <a:schemeClr val="bg1"/>
              </a:solidFill>
            </a:endParaRPr>
          </a:p>
          <a:p>
            <a:pPr marL="285750" indent="-285750">
              <a:buClr>
                <a:schemeClr val="bg1"/>
              </a:buClr>
              <a:buFont typeface="Wingdings" panose="05000000000000000000" pitchFamily="2" charset="2"/>
              <a:buChar char="ü"/>
            </a:pPr>
            <a:endParaRPr lang="en-US" dirty="0">
              <a:solidFill>
                <a:schemeClr val="bg1"/>
              </a:solidFill>
            </a:endParaRPr>
          </a:p>
          <a:p>
            <a:pPr>
              <a:buClr>
                <a:schemeClr val="bg1"/>
              </a:buClr>
            </a:pPr>
            <a:r>
              <a:rPr lang="en-US" dirty="0">
                <a:solidFill>
                  <a:schemeClr val="bg1"/>
                </a:solidFill>
              </a:rPr>
              <a:t>  </a:t>
            </a:r>
          </a:p>
        </p:txBody>
      </p:sp>
    </p:spTree>
    <p:extLst>
      <p:ext uri="{BB962C8B-B14F-4D97-AF65-F5344CB8AC3E}">
        <p14:creationId xmlns:p14="http://schemas.microsoft.com/office/powerpoint/2010/main" val="274110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srcRect/>
          <a:stretch>
            <a:fillRect/>
          </a:stretch>
        </p:blipFill>
        <p:spPr>
          <a:xfrm>
            <a:off x="2" y="0"/>
            <a:ext cx="9143998" cy="5143499"/>
          </a:xfrm>
          <a:prstGeom prst="rect">
            <a:avLst/>
          </a:prstGeom>
          <a:noFill/>
          <a:ln>
            <a:noFill/>
          </a:ln>
        </p:spPr>
      </p:pic>
      <p:sp>
        <p:nvSpPr>
          <p:cNvPr id="115" name="Google Shape;115;p41"/>
          <p:cNvSpPr txBox="1"/>
          <p:nvPr/>
        </p:nvSpPr>
        <p:spPr>
          <a:xfrm>
            <a:off x="716400" y="417087"/>
            <a:ext cx="8187600" cy="612140"/>
          </a:xfrm>
          <a:prstGeom prst="rect">
            <a:avLst/>
          </a:prstGeom>
          <a:noFill/>
          <a:ln>
            <a:noFill/>
          </a:ln>
        </p:spPr>
        <p:txBody>
          <a:bodyPr spcFirstLastPara="1" wrap="square" lIns="91425" tIns="91425" rIns="91425" bIns="91425" anchor="t" anchorCtr="0">
            <a:spAutoFit/>
          </a:bodyPr>
          <a:lstStyle/>
          <a:p>
            <a:pPr lvl="0">
              <a:buSzPts val="2800"/>
            </a:pPr>
            <a:r>
              <a:rPr lang="en-US" sz="2800" b="1" dirty="0">
                <a:solidFill>
                  <a:schemeClr val="bg1"/>
                </a:solidFill>
                <a:latin typeface="Roboto" panose="02000000000000000000"/>
                <a:ea typeface="Roboto" panose="02000000000000000000"/>
                <a:cs typeface="Roboto" panose="02000000000000000000"/>
                <a:sym typeface="Roboto" panose="02000000000000000000"/>
              </a:rPr>
              <a:t>Metric Based Analysis Results:</a:t>
            </a:r>
          </a:p>
        </p:txBody>
      </p:sp>
      <p:sp>
        <p:nvSpPr>
          <p:cNvPr id="2" name="Text Box 1"/>
          <p:cNvSpPr txBox="1"/>
          <p:nvPr/>
        </p:nvSpPr>
        <p:spPr>
          <a:xfrm>
            <a:off x="710565" y="1059180"/>
            <a:ext cx="8165465" cy="306705"/>
          </a:xfrm>
          <a:prstGeom prst="rect">
            <a:avLst/>
          </a:prstGeom>
          <a:noFill/>
        </p:spPr>
        <p:txBody>
          <a:bodyPr wrap="square" rtlCol="0">
            <a:spAutoFit/>
          </a:bodyPr>
          <a:lstStyle/>
          <a:p>
            <a:endParaRPr lang="en-US"/>
          </a:p>
        </p:txBody>
      </p:sp>
      <p:sp>
        <p:nvSpPr>
          <p:cNvPr id="4" name="Text Box 3"/>
          <p:cNvSpPr txBox="1"/>
          <p:nvPr/>
        </p:nvSpPr>
        <p:spPr>
          <a:xfrm>
            <a:off x="767080" y="1091565"/>
            <a:ext cx="309880" cy="306705"/>
          </a:xfrm>
          <a:prstGeom prst="rect">
            <a:avLst/>
          </a:prstGeom>
          <a:noFill/>
        </p:spPr>
        <p:txBody>
          <a:bodyPr wrap="none" rtlCol="0">
            <a:spAutoFit/>
          </a:bodyPr>
          <a:lstStyle/>
          <a:p>
            <a:endParaRPr lang="en-US"/>
          </a:p>
        </p:txBody>
      </p:sp>
      <p:sp>
        <p:nvSpPr>
          <p:cNvPr id="5" name="Text Box 4"/>
          <p:cNvSpPr txBox="1"/>
          <p:nvPr/>
        </p:nvSpPr>
        <p:spPr>
          <a:xfrm>
            <a:off x="540385" y="1260475"/>
            <a:ext cx="7866380" cy="3291840"/>
          </a:xfrm>
          <a:prstGeom prst="rect">
            <a:avLst/>
          </a:prstGeom>
          <a:noFill/>
        </p:spPr>
        <p:txBody>
          <a:bodyPr wrap="square" rtlCol="0">
            <a:spAutoFit/>
          </a:bodyPr>
          <a:lstStyle/>
          <a:p>
            <a:pPr marL="285750" indent="-285750">
              <a:buClr>
                <a:srgbClr val="FFFFFF"/>
              </a:buClr>
              <a:buFont typeface="Arial" panose="020B0604020202020204" pitchFamily="34" charset="0"/>
              <a:buChar char="•"/>
            </a:pPr>
            <a:r>
              <a:rPr lang="en-US" sz="1600" dirty="0">
                <a:solidFill>
                  <a:schemeClr val="bg1"/>
                </a:solidFill>
              </a:rPr>
              <a:t>Average Gross Income is high for customers who remained in Active category.</a:t>
            </a:r>
          </a:p>
          <a:p>
            <a:pPr marL="285750" indent="-285750">
              <a:buClr>
                <a:srgbClr val="FFFFFF"/>
              </a:buClr>
              <a:buFont typeface="Arial" panose="020B0604020202020204" pitchFamily="34" charset="0"/>
              <a:buChar char="•"/>
            </a:pPr>
            <a:r>
              <a:rPr lang="en-US" sz="1600" dirty="0">
                <a:solidFill>
                  <a:schemeClr val="bg1"/>
                </a:solidFill>
              </a:rPr>
              <a:t>Average Age is high for Active to Inactive category whereas it is least in Inactive to Inactive.</a:t>
            </a:r>
          </a:p>
          <a:p>
            <a:pPr marL="285750" indent="-285750">
              <a:buClr>
                <a:srgbClr val="FFFFFF"/>
              </a:buClr>
              <a:buFont typeface="Arial" panose="020B0604020202020204" pitchFamily="34" charset="0"/>
              <a:buChar char="•"/>
            </a:pPr>
            <a:r>
              <a:rPr lang="en-US" sz="1600" dirty="0">
                <a:solidFill>
                  <a:schemeClr val="bg1"/>
                </a:solidFill>
              </a:rPr>
              <a:t>In the comparison between male and female in all the categories </a:t>
            </a:r>
            <a:r>
              <a:rPr lang="en-US" sz="1600" dirty="0" err="1">
                <a:solidFill>
                  <a:schemeClr val="bg1"/>
                </a:solidFill>
              </a:rPr>
              <a:t>i.e</a:t>
            </a:r>
            <a:r>
              <a:rPr lang="en-US" sz="1600" dirty="0">
                <a:solidFill>
                  <a:schemeClr val="bg1"/>
                </a:solidFill>
              </a:rPr>
              <a:t>, Gross Income, Age, Duration, Number of credit cards, Number of loans Female category is leading.</a:t>
            </a:r>
          </a:p>
          <a:p>
            <a:pPr marL="285750" indent="-285750">
              <a:buClr>
                <a:srgbClr val="FFFFFF"/>
              </a:buClr>
              <a:buFont typeface="Arial" panose="020B0604020202020204" pitchFamily="34" charset="0"/>
              <a:buChar char="•"/>
            </a:pPr>
            <a:r>
              <a:rPr lang="en-US" sz="1600" dirty="0">
                <a:solidFill>
                  <a:schemeClr val="bg1"/>
                </a:solidFill>
              </a:rPr>
              <a:t>Among college graduates, individuals and VIP the average Gross Income is high for VIP whereas it is least for college graduates customers.                                                      </a:t>
            </a:r>
            <a:r>
              <a:rPr lang="en-US" sz="1600" dirty="0">
                <a:solidFill>
                  <a:schemeClr val="bg1"/>
                </a:solidFill>
                <a:sym typeface="+mn-ea"/>
              </a:rPr>
              <a:t> College Graduates – Rs.115791</a:t>
            </a:r>
            <a:endParaRPr lang="en-US" sz="1600" dirty="0">
              <a:solidFill>
                <a:schemeClr val="bg1"/>
              </a:solidFill>
            </a:endParaRPr>
          </a:p>
          <a:p>
            <a:pPr marL="0" indent="0">
              <a:buClr>
                <a:srgbClr val="FFFFFF"/>
              </a:buClr>
              <a:buFont typeface="Arial" panose="020B0604020202020204" pitchFamily="34" charset="0"/>
              <a:buNone/>
            </a:pPr>
            <a:r>
              <a:rPr lang="en-US" sz="1600" dirty="0">
                <a:solidFill>
                  <a:schemeClr val="bg1"/>
                </a:solidFill>
              </a:rPr>
              <a:t>      Individuals              - Rs.141499                                                                                              </a:t>
            </a:r>
          </a:p>
          <a:p>
            <a:pPr marL="0" indent="0">
              <a:buClr>
                <a:srgbClr val="FFFFFF"/>
              </a:buClr>
              <a:buFont typeface="Arial" panose="020B0604020202020204" pitchFamily="34" charset="0"/>
              <a:buNone/>
            </a:pPr>
            <a:r>
              <a:rPr lang="en-US" sz="1600" dirty="0">
                <a:solidFill>
                  <a:schemeClr val="bg1"/>
                </a:solidFill>
              </a:rPr>
              <a:t>      VIP                         - Rs.180192</a:t>
            </a:r>
          </a:p>
          <a:p>
            <a:pPr marL="285750" indent="-285750">
              <a:buClr>
                <a:srgbClr val="FFFFFF"/>
              </a:buClr>
              <a:buFont typeface="Arial" panose="020B0604020202020204" pitchFamily="34" charset="0"/>
              <a:buChar char="•"/>
            </a:pPr>
            <a:r>
              <a:rPr lang="en-US" sz="1600" dirty="0">
                <a:solidFill>
                  <a:schemeClr val="bg1"/>
                </a:solidFill>
              </a:rPr>
              <a:t>Individuals remained active - 0.69%</a:t>
            </a:r>
          </a:p>
          <a:p>
            <a:pPr marL="285750" indent="-285750">
              <a:buClr>
                <a:srgbClr val="FFFFFF"/>
              </a:buClr>
              <a:buFont typeface="Arial" panose="020B0604020202020204" pitchFamily="34" charset="0"/>
              <a:buChar char="•"/>
            </a:pPr>
            <a:endParaRPr lang="en-US" sz="1600"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srcRect/>
          <a:stretch>
            <a:fillRect/>
          </a:stretch>
        </p:blipFill>
        <p:spPr>
          <a:xfrm>
            <a:off x="2" y="0"/>
            <a:ext cx="9143998" cy="5143499"/>
          </a:xfrm>
          <a:prstGeom prst="rect">
            <a:avLst/>
          </a:prstGeom>
          <a:noFill/>
          <a:ln>
            <a:noFill/>
          </a:ln>
        </p:spPr>
      </p:pic>
      <p:sp>
        <p:nvSpPr>
          <p:cNvPr id="6" name="Text Box 5"/>
          <p:cNvSpPr txBox="1"/>
          <p:nvPr/>
        </p:nvSpPr>
        <p:spPr>
          <a:xfrm>
            <a:off x="532765" y="461010"/>
            <a:ext cx="8004175" cy="521970"/>
          </a:xfrm>
          <a:prstGeom prst="rect">
            <a:avLst/>
          </a:prstGeom>
          <a:noFill/>
        </p:spPr>
        <p:txBody>
          <a:bodyPr wrap="square" rtlCol="0">
            <a:spAutoFit/>
          </a:bodyPr>
          <a:lstStyle/>
          <a:p>
            <a:r>
              <a:rPr lang="en-US" sz="2800" dirty="0">
                <a:solidFill>
                  <a:schemeClr val="bg1"/>
                </a:solidFill>
              </a:rPr>
              <a:t>Future Based Predictions on the given data</a:t>
            </a:r>
          </a:p>
        </p:txBody>
      </p:sp>
      <p:sp>
        <p:nvSpPr>
          <p:cNvPr id="7" name="Text Box 6"/>
          <p:cNvSpPr txBox="1"/>
          <p:nvPr/>
        </p:nvSpPr>
        <p:spPr>
          <a:xfrm>
            <a:off x="479983" y="1591310"/>
            <a:ext cx="7729220" cy="3046988"/>
          </a:xfrm>
          <a:prstGeom prst="rect">
            <a:avLst/>
          </a:prstGeom>
          <a:noFill/>
        </p:spPr>
        <p:txBody>
          <a:bodyPr wrap="square" rtlCol="0">
            <a:spAutoFit/>
          </a:bodyPr>
          <a:lstStyle/>
          <a:p>
            <a:pPr marL="285750" indent="-285750">
              <a:buClr>
                <a:srgbClr val="FFFFFF"/>
              </a:buClr>
              <a:buFont typeface="Arial" panose="020B0604020202020204" pitchFamily="34" charset="0"/>
              <a:buChar char="•"/>
            </a:pPr>
            <a:r>
              <a:rPr lang="en-US" sz="1600" dirty="0">
                <a:solidFill>
                  <a:schemeClr val="bg1"/>
                </a:solidFill>
              </a:rPr>
              <a:t>In future,Individuals can be expected to remain active compared to others as the raise of customers from Inactive to active is 60.4%</a:t>
            </a:r>
          </a:p>
          <a:p>
            <a:pPr>
              <a:buClr>
                <a:srgbClr val="FFFFFF"/>
              </a:buClr>
            </a:pPr>
            <a:endParaRPr lang="en-US" sz="1600" dirty="0">
              <a:solidFill>
                <a:schemeClr val="bg1"/>
              </a:solidFill>
            </a:endParaRPr>
          </a:p>
          <a:p>
            <a:pPr marL="285750" indent="-285750">
              <a:buClr>
                <a:srgbClr val="FFFFFF"/>
              </a:buClr>
              <a:buFont typeface="Arial" panose="020B0604020202020204" pitchFamily="34" charset="0"/>
              <a:buChar char="•"/>
            </a:pPr>
            <a:r>
              <a:rPr lang="en-US" sz="1600" dirty="0">
                <a:solidFill>
                  <a:schemeClr val="bg1"/>
                </a:solidFill>
              </a:rPr>
              <a:t>In future, College Graduates can be expected to remain inactive.</a:t>
            </a:r>
          </a:p>
          <a:p>
            <a:pPr>
              <a:buClr>
                <a:srgbClr val="FFFFFF"/>
              </a:buClr>
            </a:pPr>
            <a:endParaRPr lang="en-US" sz="1600" dirty="0">
              <a:solidFill>
                <a:schemeClr val="bg1"/>
              </a:solidFill>
            </a:endParaRPr>
          </a:p>
          <a:p>
            <a:pPr marL="285750" indent="-285750">
              <a:buClr>
                <a:srgbClr val="FFFFFF"/>
              </a:buClr>
              <a:buFont typeface="Arial" panose="020B0604020202020204" pitchFamily="34" charset="0"/>
              <a:buChar char="•"/>
            </a:pPr>
            <a:r>
              <a:rPr lang="en-US" sz="1600" dirty="0">
                <a:solidFill>
                  <a:schemeClr val="bg1"/>
                </a:solidFill>
              </a:rPr>
              <a:t>In future,Individuals can be expected to become active.</a:t>
            </a:r>
          </a:p>
          <a:p>
            <a:pPr>
              <a:buClr>
                <a:srgbClr val="FFFFFF"/>
              </a:buClr>
            </a:pPr>
            <a:endParaRPr lang="en-US" sz="1600" dirty="0">
              <a:solidFill>
                <a:schemeClr val="bg1"/>
              </a:solidFill>
            </a:endParaRPr>
          </a:p>
          <a:p>
            <a:pPr marL="285750" indent="-285750">
              <a:buClr>
                <a:srgbClr val="FFFFFF"/>
              </a:buClr>
              <a:buFont typeface="Arial" panose="020B0604020202020204" pitchFamily="34" charset="0"/>
              <a:buChar char="•"/>
            </a:pPr>
            <a:r>
              <a:rPr lang="en-US" sz="1600" dirty="0">
                <a:solidFill>
                  <a:schemeClr val="bg1"/>
                </a:solidFill>
              </a:rPr>
              <a:t>In future active customers are more at an age between 25 to 50 when compared to inactive customers.</a:t>
            </a:r>
          </a:p>
          <a:p>
            <a:pPr>
              <a:buClr>
                <a:srgbClr val="FFFFFF"/>
              </a:buClr>
            </a:pPr>
            <a:endParaRPr lang="en-US" sz="1600" dirty="0">
              <a:solidFill>
                <a:schemeClr val="bg1"/>
              </a:solidFill>
            </a:endParaRPr>
          </a:p>
          <a:p>
            <a:pPr marL="285750" indent="-285750">
              <a:buClr>
                <a:srgbClr val="FFFFFF"/>
              </a:buClr>
              <a:buFont typeface="Arial" panose="020B0604020202020204" pitchFamily="34" charset="0"/>
              <a:buChar char="•"/>
            </a:pPr>
            <a:r>
              <a:rPr lang="en-US" sz="1600" dirty="0">
                <a:solidFill>
                  <a:schemeClr val="bg1"/>
                </a:solidFill>
              </a:rPr>
              <a:t>In future, we must consider the gross income of the customer should satisfies the  base gross income of the bank.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srcRect/>
          <a:stretch>
            <a:fillRect/>
          </a:stretch>
        </p:blipFill>
        <p:spPr>
          <a:xfrm>
            <a:off x="2" y="0"/>
            <a:ext cx="9143998" cy="5143499"/>
          </a:xfrm>
          <a:prstGeom prst="rect">
            <a:avLst/>
          </a:prstGeom>
          <a:noFill/>
          <a:ln>
            <a:noFill/>
          </a:ln>
        </p:spPr>
      </p:pic>
      <p:sp>
        <p:nvSpPr>
          <p:cNvPr id="115" name="Google Shape;115;p41"/>
          <p:cNvSpPr txBox="1"/>
          <p:nvPr/>
        </p:nvSpPr>
        <p:spPr>
          <a:xfrm>
            <a:off x="418085" y="127446"/>
            <a:ext cx="8187600" cy="615523"/>
          </a:xfrm>
          <a:prstGeom prst="rect">
            <a:avLst/>
          </a:prstGeom>
          <a:noFill/>
          <a:ln>
            <a:noFill/>
          </a:ln>
        </p:spPr>
        <p:txBody>
          <a:bodyPr spcFirstLastPara="1" wrap="square" lIns="91425" tIns="91425" rIns="91425" bIns="91425" anchor="t" anchorCtr="0">
            <a:spAutoFit/>
          </a:bodyPr>
          <a:lstStyle/>
          <a:p>
            <a:pPr lvl="0">
              <a:buSzPts val="2800"/>
            </a:pPr>
            <a:r>
              <a:rPr lang="en-US" sz="2800" b="1" dirty="0">
                <a:solidFill>
                  <a:schemeClr val="bg1"/>
                </a:solidFill>
                <a:latin typeface="Roboto" panose="02000000000000000000"/>
                <a:ea typeface="Roboto" panose="02000000000000000000"/>
                <a:cs typeface="Roboto" panose="02000000000000000000"/>
                <a:sym typeface="Roboto" panose="02000000000000000000"/>
              </a:rPr>
              <a:t>Key Takeaways and Recommendations</a:t>
            </a:r>
          </a:p>
        </p:txBody>
      </p:sp>
      <p:sp>
        <p:nvSpPr>
          <p:cNvPr id="3" name="TextBox 2"/>
          <p:cNvSpPr txBox="1"/>
          <p:nvPr/>
        </p:nvSpPr>
        <p:spPr>
          <a:xfrm>
            <a:off x="418085" y="819576"/>
            <a:ext cx="7905345" cy="3831818"/>
          </a:xfrm>
          <a:prstGeom prst="rect">
            <a:avLst/>
          </a:prstGeom>
          <a:noFill/>
        </p:spPr>
        <p:txBody>
          <a:bodyPr wrap="square" rtlCol="0">
            <a:spAutoFit/>
          </a:bodyPr>
          <a:lstStyle/>
          <a:p>
            <a:pPr algn="just">
              <a:buClr>
                <a:schemeClr val="bg1"/>
              </a:buClr>
            </a:pPr>
            <a:r>
              <a:rPr lang="en-US" sz="2000" dirty="0">
                <a:solidFill>
                  <a:schemeClr val="bg1"/>
                </a:solidFill>
                <a:latin typeface="Roboto" panose="02000000000000000000" pitchFamily="2" charset="0"/>
                <a:ea typeface="Roboto" panose="02000000000000000000" pitchFamily="2" charset="0"/>
              </a:rPr>
              <a:t>Key Takeaways from the Analysis :</a:t>
            </a:r>
          </a:p>
          <a:p>
            <a:pPr algn="just">
              <a:buClr>
                <a:schemeClr val="bg1"/>
              </a:buClr>
            </a:pPr>
            <a:endParaRPr lang="en-US" sz="1100" dirty="0">
              <a:solidFill>
                <a:schemeClr val="bg1"/>
              </a:solidFill>
              <a:latin typeface="Roboto" panose="02000000000000000000" pitchFamily="2" charset="0"/>
              <a:ea typeface="Roboto" panose="02000000000000000000" pitchFamily="2" charset="0"/>
            </a:endParaRPr>
          </a:p>
          <a:p>
            <a:pPr marL="285750" indent="-285750" algn="just">
              <a:buClr>
                <a:schemeClr val="bg1"/>
              </a:buClr>
              <a:buFont typeface="Wingdings" panose="05000000000000000000" pitchFamily="2" charset="2"/>
              <a:buChar char="Ø"/>
            </a:pPr>
            <a:r>
              <a:rPr lang="en-US" dirty="0">
                <a:solidFill>
                  <a:schemeClr val="bg1"/>
                </a:solidFill>
                <a:latin typeface="Roboto" panose="02000000000000000000" pitchFamily="2" charset="0"/>
                <a:ea typeface="Roboto" panose="02000000000000000000" pitchFamily="2" charset="0"/>
              </a:rPr>
              <a:t>The number of customers using credit card is very less(2695) when compared to the number of</a:t>
            </a:r>
            <a:r>
              <a:rPr lang="zh-CN" altLang="en-US" dirty="0">
                <a:solidFill>
                  <a:schemeClr val="bg1"/>
                </a:solidFill>
                <a:ea typeface="Roboto" panose="02000000000000000000" pitchFamily="2" charset="0"/>
              </a:rPr>
              <a:t> </a:t>
            </a:r>
            <a:r>
              <a:rPr lang="en-US" dirty="0">
                <a:solidFill>
                  <a:schemeClr val="bg1"/>
                </a:solidFill>
                <a:latin typeface="Roboto" panose="02000000000000000000" pitchFamily="2" charset="0"/>
                <a:ea typeface="Roboto" panose="02000000000000000000" pitchFamily="2" charset="0"/>
              </a:rPr>
              <a:t>customers who are not using credit cards(51335).</a:t>
            </a:r>
          </a:p>
          <a:p>
            <a:pPr algn="just">
              <a:buClr>
                <a:schemeClr val="bg1"/>
              </a:buClr>
            </a:pPr>
            <a:endParaRPr lang="en-US" sz="800" dirty="0">
              <a:solidFill>
                <a:schemeClr val="bg1"/>
              </a:solidFill>
              <a:ea typeface="Roboto" panose="02000000000000000000" pitchFamily="2" charset="0"/>
            </a:endParaRPr>
          </a:p>
          <a:p>
            <a:pPr marL="285750" indent="-285750" algn="just">
              <a:buClr>
                <a:schemeClr val="bg1"/>
              </a:buClr>
              <a:buFont typeface="Wingdings" panose="05000000000000000000" pitchFamily="2" charset="2"/>
              <a:buChar char="Ø"/>
            </a:pPr>
            <a:r>
              <a:rPr lang="en-IN" dirty="0">
                <a:solidFill>
                  <a:schemeClr val="bg1"/>
                </a:solidFill>
              </a:rPr>
              <a:t>From the analysis we have observed that the inactive customers are more when compared to   </a:t>
            </a:r>
          </a:p>
          <a:p>
            <a:pPr algn="just"/>
            <a:r>
              <a:rPr lang="en-IN" dirty="0">
                <a:solidFill>
                  <a:schemeClr val="bg1"/>
                </a:solidFill>
              </a:rPr>
              <a:t>      the active customers at the beginning.</a:t>
            </a:r>
          </a:p>
          <a:p>
            <a:pPr algn="just"/>
            <a:endParaRPr lang="en-IN" sz="800" dirty="0">
              <a:solidFill>
                <a:schemeClr val="bg1"/>
              </a:solidFill>
            </a:endParaRPr>
          </a:p>
          <a:p>
            <a:pPr marL="285750" indent="-285750" algn="just">
              <a:buClr>
                <a:schemeClr val="bg1"/>
              </a:buClr>
              <a:buFont typeface="Wingdings" panose="05000000000000000000" pitchFamily="2" charset="2"/>
              <a:buChar char="Ø"/>
            </a:pPr>
            <a:r>
              <a:rPr lang="en-IN" dirty="0">
                <a:solidFill>
                  <a:schemeClr val="bg1"/>
                </a:solidFill>
              </a:rPr>
              <a:t>At the end also the inactive customers  are more when compared to the </a:t>
            </a:r>
            <a:r>
              <a:rPr lang="en-US" dirty="0">
                <a:solidFill>
                  <a:schemeClr val="bg1"/>
                </a:solidFill>
              </a:rPr>
              <a:t> active customers.</a:t>
            </a:r>
          </a:p>
          <a:p>
            <a:pPr marL="285750" indent="-285750" algn="just">
              <a:buClr>
                <a:schemeClr val="bg1"/>
              </a:buClr>
              <a:buFont typeface="Wingdings" panose="05000000000000000000" pitchFamily="2" charset="2"/>
              <a:buChar char="Ø"/>
            </a:pPr>
            <a:endParaRPr lang="en-US" dirty="0">
              <a:solidFill>
                <a:schemeClr val="bg1"/>
              </a:solidFill>
            </a:endParaRPr>
          </a:p>
          <a:p>
            <a:pPr marL="285750" indent="-285750" algn="just">
              <a:buClr>
                <a:schemeClr val="bg1"/>
              </a:buClr>
              <a:buFont typeface="Wingdings" panose="05000000000000000000" pitchFamily="2" charset="2"/>
              <a:buChar char="Ø"/>
            </a:pPr>
            <a:r>
              <a:rPr lang="en-US" dirty="0">
                <a:solidFill>
                  <a:schemeClr val="bg1"/>
                </a:solidFill>
              </a:rPr>
              <a:t>The Male customers are less when compared to female customers.</a:t>
            </a:r>
          </a:p>
          <a:p>
            <a:pPr marL="285750" indent="-285750" algn="just">
              <a:buClr>
                <a:schemeClr val="bg1"/>
              </a:buClr>
              <a:buFont typeface="Wingdings" panose="05000000000000000000" pitchFamily="2" charset="2"/>
              <a:buChar char="Ø"/>
            </a:pPr>
            <a:endParaRPr lang="en-US" dirty="0">
              <a:solidFill>
                <a:schemeClr val="bg1"/>
              </a:solidFill>
            </a:endParaRPr>
          </a:p>
          <a:p>
            <a:pPr marL="285750" indent="-285750" algn="just">
              <a:buClr>
                <a:schemeClr val="bg1"/>
              </a:buClr>
              <a:buFont typeface="Wingdings" panose="05000000000000000000" pitchFamily="2" charset="2"/>
              <a:buChar char="Ø"/>
            </a:pPr>
            <a:r>
              <a:rPr lang="en-US" dirty="0">
                <a:solidFill>
                  <a:schemeClr val="bg1"/>
                </a:solidFill>
              </a:rPr>
              <a:t>In the segment Variable we have the three categories of people in that VIP’s having more Gross income , age, duration , number of credit cards , and number of loans.</a:t>
            </a:r>
          </a:p>
          <a:p>
            <a:pPr marL="285750" indent="-285750" algn="just">
              <a:buClr>
                <a:schemeClr val="bg1"/>
              </a:buClr>
              <a:buFont typeface="Wingdings" panose="05000000000000000000" pitchFamily="2" charset="2"/>
              <a:buChar char="Ø"/>
            </a:pPr>
            <a:endParaRPr lang="en-US" dirty="0">
              <a:solidFill>
                <a:schemeClr val="bg1"/>
              </a:solidFill>
            </a:endParaRPr>
          </a:p>
          <a:p>
            <a:pPr algn="just">
              <a:buClr>
                <a:schemeClr val="bg1"/>
              </a:buClr>
            </a:pPr>
            <a:endParaRPr lang="en-US" dirty="0">
              <a:solidFill>
                <a:schemeClr val="bg1"/>
              </a:solidFill>
            </a:endParaRPr>
          </a:p>
          <a:p>
            <a:pPr algn="just">
              <a:buClr>
                <a:schemeClr val="bg1"/>
              </a:buClr>
            </a:pPr>
            <a:endParaRPr lang="zh-CN" altLang="en-US" dirty="0">
              <a:solidFill>
                <a:schemeClr val="bg1"/>
              </a:solidFill>
            </a:endParaRPr>
          </a:p>
          <a:p>
            <a:endParaRPr lang="en-US"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srcRect/>
          <a:stretch>
            <a:fillRect/>
          </a:stretch>
        </p:blipFill>
        <p:spPr>
          <a:xfrm>
            <a:off x="2" y="0"/>
            <a:ext cx="9143998" cy="5143499"/>
          </a:xfrm>
          <a:prstGeom prst="rect">
            <a:avLst/>
          </a:prstGeom>
          <a:noFill/>
          <a:ln>
            <a:noFill/>
          </a:ln>
        </p:spPr>
      </p:pic>
      <p:sp>
        <p:nvSpPr>
          <p:cNvPr id="115" name="Google Shape;115;p41"/>
          <p:cNvSpPr txBox="1"/>
          <p:nvPr/>
        </p:nvSpPr>
        <p:spPr>
          <a:xfrm>
            <a:off x="418085" y="127446"/>
            <a:ext cx="8187600" cy="615523"/>
          </a:xfrm>
          <a:prstGeom prst="rect">
            <a:avLst/>
          </a:prstGeom>
          <a:noFill/>
          <a:ln>
            <a:noFill/>
          </a:ln>
        </p:spPr>
        <p:txBody>
          <a:bodyPr spcFirstLastPara="1" wrap="square" lIns="91425" tIns="91425" rIns="91425" bIns="91425" anchor="t" anchorCtr="0">
            <a:spAutoFit/>
          </a:bodyPr>
          <a:lstStyle/>
          <a:p>
            <a:pPr lvl="0">
              <a:buSzPts val="2800"/>
            </a:pPr>
            <a:r>
              <a:rPr lang="en-US" sz="2800" b="1" dirty="0">
                <a:solidFill>
                  <a:schemeClr val="bg1"/>
                </a:solidFill>
                <a:latin typeface="Roboto" panose="02000000000000000000"/>
                <a:ea typeface="Roboto" panose="02000000000000000000"/>
                <a:cs typeface="Roboto" panose="02000000000000000000"/>
                <a:sym typeface="Roboto" panose="02000000000000000000"/>
              </a:rPr>
              <a:t>Key Takeaways and Recommendations</a:t>
            </a:r>
          </a:p>
        </p:txBody>
      </p:sp>
      <p:sp>
        <p:nvSpPr>
          <p:cNvPr id="4" name="TextBox 3"/>
          <p:cNvSpPr txBox="1"/>
          <p:nvPr/>
        </p:nvSpPr>
        <p:spPr>
          <a:xfrm>
            <a:off x="368587" y="742969"/>
            <a:ext cx="8044979" cy="3785652"/>
          </a:xfrm>
          <a:prstGeom prst="rect">
            <a:avLst/>
          </a:prstGeom>
          <a:noFill/>
        </p:spPr>
        <p:txBody>
          <a:bodyPr wrap="square" rtlCol="0">
            <a:spAutoFit/>
          </a:bodyPr>
          <a:lstStyle/>
          <a:p>
            <a:r>
              <a:rPr lang="en-US" sz="2000" dirty="0">
                <a:solidFill>
                  <a:schemeClr val="bg1"/>
                </a:solidFill>
                <a:latin typeface="Roboto" panose="02000000000000000000" pitchFamily="2" charset="0"/>
                <a:ea typeface="Roboto" panose="02000000000000000000" pitchFamily="2" charset="0"/>
              </a:rPr>
              <a:t>Final Recommendations :</a:t>
            </a:r>
          </a:p>
          <a:p>
            <a:endParaRPr lang="en-US" sz="800" dirty="0">
              <a:solidFill>
                <a:schemeClr val="bg1"/>
              </a:solidFill>
              <a:latin typeface="Roboto" panose="02000000000000000000" pitchFamily="2" charset="0"/>
              <a:ea typeface="Roboto" panose="02000000000000000000" pitchFamily="2" charset="0"/>
            </a:endParaRPr>
          </a:p>
          <a:p>
            <a:pPr marL="285750" indent="-285750" algn="just">
              <a:buClr>
                <a:schemeClr val="bg1"/>
              </a:buClr>
              <a:buFont typeface="Wingdings" panose="05000000000000000000" pitchFamily="2" charset="2"/>
              <a:buChar char="Ø"/>
            </a:pPr>
            <a:r>
              <a:rPr lang="en-US" altLang="en-US" dirty="0">
                <a:solidFill>
                  <a:schemeClr val="bg1"/>
                </a:solidFill>
              </a:rPr>
              <a:t>To increase the customers using the credit cards such aspects like decrease in rate of interest, Increase in advertising , providing better offers than the other banks should be</a:t>
            </a:r>
          </a:p>
          <a:p>
            <a:pPr algn="just">
              <a:buClr>
                <a:schemeClr val="bg1"/>
              </a:buClr>
            </a:pPr>
            <a:r>
              <a:rPr lang="en-US" altLang="en-US" dirty="0">
                <a:solidFill>
                  <a:schemeClr val="bg1"/>
                </a:solidFill>
              </a:rPr>
              <a:t>      taken as the token of Priority.</a:t>
            </a:r>
          </a:p>
          <a:p>
            <a:pPr algn="just">
              <a:buClr>
                <a:schemeClr val="bg1"/>
              </a:buClr>
            </a:pPr>
            <a:endParaRPr lang="en-US" altLang="en-US" sz="800" dirty="0">
              <a:solidFill>
                <a:schemeClr val="bg1"/>
              </a:solidFill>
            </a:endParaRPr>
          </a:p>
          <a:p>
            <a:pPr marL="285750" indent="-285750" algn="just">
              <a:buClr>
                <a:schemeClr val="bg1"/>
              </a:buClr>
              <a:buFont typeface="Wingdings" panose="05000000000000000000" pitchFamily="2" charset="2"/>
              <a:buChar char="Ø"/>
            </a:pPr>
            <a:r>
              <a:rPr lang="en-US" altLang="en-US" dirty="0">
                <a:solidFill>
                  <a:schemeClr val="bg1"/>
                </a:solidFill>
              </a:rPr>
              <a:t>Females has more percentage when they are converted from inactive to active state. So we</a:t>
            </a:r>
          </a:p>
          <a:p>
            <a:pPr algn="just"/>
            <a:r>
              <a:rPr lang="en-US" altLang="en-US" dirty="0">
                <a:solidFill>
                  <a:schemeClr val="bg1"/>
                </a:solidFill>
              </a:rPr>
              <a:t>      have to Concentrate more on females who are individuals and has an age in between 25</a:t>
            </a:r>
          </a:p>
          <a:p>
            <a:pPr algn="just"/>
            <a:r>
              <a:rPr lang="en-US" altLang="en-US" dirty="0">
                <a:solidFill>
                  <a:schemeClr val="bg1"/>
                </a:solidFill>
              </a:rPr>
              <a:t>      to 50 years.</a:t>
            </a:r>
          </a:p>
          <a:p>
            <a:pPr algn="just"/>
            <a:endParaRPr lang="en-US" altLang="en-US" sz="800" dirty="0">
              <a:solidFill>
                <a:schemeClr val="bg1"/>
              </a:solidFill>
            </a:endParaRPr>
          </a:p>
          <a:p>
            <a:pPr marL="285750" indent="-285750" algn="just">
              <a:buClr>
                <a:schemeClr val="bg1"/>
              </a:buClr>
              <a:buFont typeface="Wingdings" panose="05000000000000000000" pitchFamily="2" charset="2"/>
              <a:buChar char="Ø"/>
            </a:pPr>
            <a:r>
              <a:rPr lang="en-US" altLang="en-US" dirty="0">
                <a:solidFill>
                  <a:schemeClr val="bg1"/>
                </a:solidFill>
              </a:rPr>
              <a:t>Increase the credit limit of the customers who are maintaining a high average gross income.</a:t>
            </a:r>
          </a:p>
          <a:p>
            <a:pPr marL="285750" indent="-285750" algn="just">
              <a:buClr>
                <a:schemeClr val="bg1"/>
              </a:buClr>
              <a:buFont typeface="Wingdings" panose="05000000000000000000" pitchFamily="2" charset="2"/>
              <a:buChar char="Ø"/>
            </a:pPr>
            <a:endParaRPr lang="en-US" altLang="en-US" dirty="0">
              <a:solidFill>
                <a:schemeClr val="bg1"/>
              </a:solidFill>
            </a:endParaRPr>
          </a:p>
          <a:p>
            <a:pPr marL="285750" indent="-285750" algn="just">
              <a:buClr>
                <a:schemeClr val="bg1"/>
              </a:buClr>
              <a:buFont typeface="Wingdings" panose="05000000000000000000" pitchFamily="2" charset="2"/>
              <a:buChar char="Ø"/>
            </a:pPr>
            <a:r>
              <a:rPr lang="en-US" altLang="en-US" dirty="0">
                <a:solidFill>
                  <a:schemeClr val="bg1"/>
                </a:solidFill>
              </a:rPr>
              <a:t>Discounts can be a super powerful way to reactivate users because the customers who go through  discounts has a lower willingness to pay.</a:t>
            </a:r>
          </a:p>
          <a:p>
            <a:pPr algn="just">
              <a:buClr>
                <a:schemeClr val="bg1"/>
              </a:buClr>
            </a:pPr>
            <a:endParaRPr lang="en-US" altLang="en-US" dirty="0">
              <a:solidFill>
                <a:schemeClr val="bg1"/>
              </a:solidFill>
            </a:endParaRPr>
          </a:p>
          <a:p>
            <a:pPr marL="285750" indent="-285750" algn="just">
              <a:buClr>
                <a:schemeClr val="bg1"/>
              </a:buClr>
              <a:buFont typeface="Wingdings" panose="05000000000000000000" pitchFamily="2" charset="2"/>
              <a:buChar char="Ø"/>
            </a:pPr>
            <a:r>
              <a:rPr lang="en-US" altLang="en-US" dirty="0">
                <a:solidFill>
                  <a:schemeClr val="bg1"/>
                </a:solidFill>
              </a:rPr>
              <a:t>Offering special promotions to former customers.</a:t>
            </a:r>
          </a:p>
          <a:p>
            <a:pPr algn="just">
              <a:buClr>
                <a:schemeClr val="bg1"/>
              </a:buClr>
            </a:pPr>
            <a:endParaRPr lang="en-US" altLang="en-US" dirty="0">
              <a:solidFill>
                <a:schemeClr val="bg1"/>
              </a:solidFill>
            </a:endParaRPr>
          </a:p>
          <a:p>
            <a:pPr algn="just">
              <a:buClr>
                <a:schemeClr val="bg1"/>
              </a:buClr>
            </a:pPr>
            <a:r>
              <a:rPr lang="en-US" altLang="zh-CN" dirty="0">
                <a:solidFill>
                  <a:schemeClr val="bg1"/>
                </a:solidFill>
              </a:rPr>
              <a:t> </a:t>
            </a:r>
            <a:endParaRPr lang="zh-CN" altLang="en-US" dirty="0">
              <a:solidFill>
                <a:schemeClr val="bg1"/>
              </a:solidFill>
            </a:endParaRPr>
          </a:p>
        </p:txBody>
      </p:sp>
    </p:spTree>
    <p:extLst>
      <p:ext uri="{BB962C8B-B14F-4D97-AF65-F5344CB8AC3E}">
        <p14:creationId xmlns:p14="http://schemas.microsoft.com/office/powerpoint/2010/main" val="3614122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endParaRPr/>
          </a:p>
        </p:txBody>
      </p:sp>
      <p:sp>
        <p:nvSpPr>
          <p:cNvPr id="720" name="Google Shape;720;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indent="0">
              <a:spcAft>
                <a:spcPts val="1200"/>
              </a:spcAft>
              <a:buNone/>
            </a:pPr>
            <a:endParaRPr/>
          </a:p>
        </p:txBody>
      </p:sp>
      <p:pic>
        <p:nvPicPr>
          <p:cNvPr id="721" name="Google Shape;721;p51"/>
          <p:cNvPicPr preferRelativeResize="0"/>
          <p:nvPr/>
        </p:nvPicPr>
        <p:blipFill>
          <a:blip r:embed="rId3"/>
          <a:stretch>
            <a:fillRect/>
          </a:stretch>
        </p:blipFill>
        <p:spPr>
          <a:xfrm>
            <a:off x="0" y="0"/>
            <a:ext cx="9144000" cy="529005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9" name="Google Shape;114;p41"/>
          <p:cNvPicPr preferRelativeResize="0"/>
          <p:nvPr/>
        </p:nvPicPr>
        <p:blipFill rotWithShape="1">
          <a:blip r:embed="rId3">
            <a:alphaModFix/>
          </a:blip>
          <a:srcRect/>
          <a:stretch/>
        </p:blipFill>
        <p:spPr>
          <a:xfrm>
            <a:off x="2" y="0"/>
            <a:ext cx="9143998" cy="5143499"/>
          </a:xfrm>
          <a:prstGeom prst="rect">
            <a:avLst/>
          </a:prstGeom>
          <a:noFill/>
          <a:ln>
            <a:noFill/>
          </a:ln>
        </p:spPr>
      </p:pic>
      <p:sp>
        <p:nvSpPr>
          <p:cNvPr id="20" name="Rectangle 19">
            <a:extLst>
              <a:ext uri="{FF2B5EF4-FFF2-40B4-BE49-F238E27FC236}">
                <a16:creationId xmlns:a16="http://schemas.microsoft.com/office/drawing/2014/main" id="{2F1A9484-7951-4C25-A6B0-FD92A864700B}"/>
              </a:ext>
            </a:extLst>
          </p:cNvPr>
          <p:cNvSpPr/>
          <p:nvPr/>
        </p:nvSpPr>
        <p:spPr>
          <a:xfrm>
            <a:off x="705109" y="1231348"/>
            <a:ext cx="2887640" cy="448203"/>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000" b="1" dirty="0">
                <a:latin typeface="Roboto"/>
                <a:ea typeface="Roboto"/>
                <a:cs typeface="Times New Roman"/>
              </a:rPr>
              <a:t>Business objective </a:t>
            </a:r>
          </a:p>
        </p:txBody>
      </p:sp>
      <p:sp>
        <p:nvSpPr>
          <p:cNvPr id="25" name="Rectangle 24">
            <a:extLst>
              <a:ext uri="{FF2B5EF4-FFF2-40B4-BE49-F238E27FC236}">
                <a16:creationId xmlns:a16="http://schemas.microsoft.com/office/drawing/2014/main" id="{24415EA7-1A2A-405C-A3DA-1C0629056DE3}"/>
              </a:ext>
            </a:extLst>
          </p:cNvPr>
          <p:cNvSpPr/>
          <p:nvPr/>
        </p:nvSpPr>
        <p:spPr>
          <a:xfrm>
            <a:off x="707145" y="2805184"/>
            <a:ext cx="3320337" cy="39777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800" b="1" dirty="0">
                <a:solidFill>
                  <a:schemeClr val="bg1"/>
                </a:solidFill>
                <a:latin typeface="Roboto"/>
                <a:ea typeface="+mn-lt"/>
                <a:cs typeface="+mn-lt"/>
              </a:rPr>
              <a:t>Understanding of the problem</a:t>
            </a:r>
            <a:endParaRPr lang="en-US" sz="1800" dirty="0">
              <a:solidFill>
                <a:schemeClr val="bg1"/>
              </a:solidFill>
              <a:latin typeface="Roboto"/>
              <a:ea typeface="Roboto"/>
            </a:endParaRPr>
          </a:p>
        </p:txBody>
      </p:sp>
      <p:sp>
        <p:nvSpPr>
          <p:cNvPr id="26" name="TextBox 25">
            <a:extLst>
              <a:ext uri="{FF2B5EF4-FFF2-40B4-BE49-F238E27FC236}">
                <a16:creationId xmlns:a16="http://schemas.microsoft.com/office/drawing/2014/main" id="{54AB9CDC-E09F-47BD-A831-CC3597030A99}"/>
              </a:ext>
            </a:extLst>
          </p:cNvPr>
          <p:cNvSpPr txBox="1"/>
          <p:nvPr/>
        </p:nvSpPr>
        <p:spPr>
          <a:xfrm>
            <a:off x="708307" y="3321371"/>
            <a:ext cx="7917986" cy="193899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kern="0"/>
            </a:defPPr>
          </a:lstStyle>
          <a:p>
            <a:pPr marL="171450" indent="-171450">
              <a:buClr>
                <a:schemeClr val="bg1"/>
              </a:buClr>
              <a:buFont typeface="Wingdings" panose="05000000000000000000" pitchFamily="2" charset="2"/>
              <a:buChar char="v"/>
            </a:pPr>
            <a:r>
              <a:rPr lang="en-US" sz="1600" dirty="0">
                <a:solidFill>
                  <a:schemeClr val="bg1"/>
                </a:solidFill>
              </a:rPr>
              <a:t>     To understand the customer behavior particularly their propensity to churn.</a:t>
            </a:r>
          </a:p>
          <a:p>
            <a:pPr>
              <a:buClr>
                <a:schemeClr val="bg1"/>
              </a:buClr>
            </a:pPr>
            <a:endParaRPr lang="en-US" sz="1600" dirty="0">
              <a:solidFill>
                <a:schemeClr val="bg1"/>
              </a:solidFill>
            </a:endParaRPr>
          </a:p>
          <a:p>
            <a:pPr marL="171450" lvl="2" indent="-171450">
              <a:buClr>
                <a:schemeClr val="bg1"/>
              </a:buClr>
              <a:buFont typeface="Wingdings" panose="05000000000000000000" pitchFamily="2" charset="2"/>
              <a:buChar char="v"/>
            </a:pPr>
            <a:r>
              <a:rPr lang="en-US" sz="1600" dirty="0">
                <a:solidFill>
                  <a:schemeClr val="bg1"/>
                </a:solidFill>
              </a:rPr>
              <a:t>     Both the demographics and cross buying of products are considered.</a:t>
            </a:r>
          </a:p>
          <a:p>
            <a:pPr>
              <a:buClr>
                <a:schemeClr val="bg1"/>
              </a:buClr>
            </a:pPr>
            <a:endParaRPr lang="en-US" sz="1600" dirty="0">
              <a:solidFill>
                <a:schemeClr val="bg1"/>
              </a:solidFill>
            </a:endParaRPr>
          </a:p>
          <a:p>
            <a:pPr marL="171450" indent="-171450">
              <a:buClr>
                <a:schemeClr val="bg1"/>
              </a:buClr>
              <a:buFont typeface="Wingdings" panose="05000000000000000000" pitchFamily="2" charset="2"/>
              <a:buChar char="v"/>
            </a:pPr>
            <a:r>
              <a:rPr lang="en-US" sz="1600" dirty="0">
                <a:solidFill>
                  <a:schemeClr val="bg1"/>
                </a:solidFill>
              </a:rPr>
              <a:t>     Activity status- At the start of 6 months and at end of 6 months.   </a:t>
            </a:r>
          </a:p>
          <a:p>
            <a:pPr marL="342900" indent="-342900">
              <a:buClr>
                <a:schemeClr val="bg1"/>
              </a:buClr>
              <a:buFont typeface="+mj-lt"/>
              <a:buAutoNum type="arabicPeriod"/>
            </a:pPr>
            <a:endParaRPr lang="en-IN" sz="1600" dirty="0">
              <a:solidFill>
                <a:schemeClr val="bg1"/>
              </a:solidFill>
            </a:endParaRPr>
          </a:p>
          <a:p>
            <a:pPr marL="171450" indent="-171450" algn="just">
              <a:lnSpc>
                <a:spcPct val="150000"/>
              </a:lnSpc>
              <a:buFont typeface="Wingdings"/>
              <a:buChar char="q"/>
            </a:pPr>
            <a:endParaRPr lang="en-GB" sz="1600" dirty="0">
              <a:solidFill>
                <a:schemeClr val="tx1"/>
              </a:solidFill>
              <a:latin typeface="Roboto"/>
            </a:endParaRPr>
          </a:p>
        </p:txBody>
      </p:sp>
      <p:sp>
        <p:nvSpPr>
          <p:cNvPr id="27" name="Google Shape;57;p1">
            <a:extLst>
              <a:ext uri="{FF2B5EF4-FFF2-40B4-BE49-F238E27FC236}">
                <a16:creationId xmlns:a16="http://schemas.microsoft.com/office/drawing/2014/main" id="{2B493454-AE79-4DB1-8E69-E213BA25B0CC}"/>
              </a:ext>
            </a:extLst>
          </p:cNvPr>
          <p:cNvSpPr txBox="1"/>
          <p:nvPr/>
        </p:nvSpPr>
        <p:spPr>
          <a:xfrm>
            <a:off x="1244072" y="105715"/>
            <a:ext cx="6655858" cy="830966"/>
          </a:xfrm>
          <a:prstGeom prst="rect">
            <a:avLst/>
          </a:prstGeom>
          <a:noFill/>
          <a:ln>
            <a:noFill/>
          </a:ln>
        </p:spPr>
        <p:txBody>
          <a:bodyPr spcFirstLastPara="1" wrap="square" lIns="91425" tIns="91425" rIns="91425" bIns="91425" anchor="t" anchorCtr="0">
            <a:spAutoFit/>
          </a:bodyPr>
          <a:lstStyle/>
          <a:p>
            <a:pPr lvl="0" algn="ctr">
              <a:lnSpc>
                <a:spcPct val="150000"/>
              </a:lnSpc>
            </a:pPr>
            <a:r>
              <a:rPr lang="en-GB" sz="2800" b="1" dirty="0">
                <a:solidFill>
                  <a:schemeClr val="bg1"/>
                </a:solidFill>
                <a:ea typeface="Roboto"/>
              </a:rPr>
              <a:t>Case study on </a:t>
            </a:r>
            <a:r>
              <a:rPr lang="en-US" sz="2800" b="1" dirty="0">
                <a:solidFill>
                  <a:srgbClr val="FFFFFF"/>
                </a:solidFill>
                <a:latin typeface="Roboto" panose="02000000000000000000" pitchFamily="2" charset="0"/>
                <a:ea typeface="Roboto" panose="02000000000000000000" pitchFamily="2" charset="0"/>
              </a:rPr>
              <a:t>Customer Retention</a:t>
            </a:r>
          </a:p>
        </p:txBody>
      </p:sp>
      <p:sp>
        <p:nvSpPr>
          <p:cNvPr id="34" name="TextBox 33">
            <a:extLst>
              <a:ext uri="{FF2B5EF4-FFF2-40B4-BE49-F238E27FC236}">
                <a16:creationId xmlns:a16="http://schemas.microsoft.com/office/drawing/2014/main" id="{54AB9CDC-E09F-47BD-A831-CC3597030A99}"/>
              </a:ext>
            </a:extLst>
          </p:cNvPr>
          <p:cNvSpPr txBox="1"/>
          <p:nvPr/>
        </p:nvSpPr>
        <p:spPr>
          <a:xfrm>
            <a:off x="708307" y="1740752"/>
            <a:ext cx="7917986" cy="83099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kern="0"/>
            </a:defPPr>
          </a:lstStyle>
          <a:p>
            <a:pPr marL="285750" indent="-285750">
              <a:buClr>
                <a:schemeClr val="bg1"/>
              </a:buClr>
              <a:buFont typeface="Arial" panose="020B0604020202020204" pitchFamily="34" charset="0"/>
              <a:buChar char="•"/>
            </a:pPr>
            <a:r>
              <a:rPr lang="en-US" sz="1600" dirty="0">
                <a:solidFill>
                  <a:schemeClr val="bg1"/>
                </a:solidFill>
              </a:rPr>
              <a:t>A Spanish Bank has been collecting the data on multiple facets of customer behavior-active or inactive at beginning and end of a given period, cross buying of different products as well as demographics.</a:t>
            </a:r>
            <a:r>
              <a:rPr lang="en-US" sz="1600" dirty="0"/>
              <a:t> </a:t>
            </a:r>
            <a:endParaRPr lang="en-IN" sz="1600" dirty="0"/>
          </a:p>
        </p:txBody>
      </p:sp>
    </p:spTree>
    <p:extLst>
      <p:ext uri="{BB962C8B-B14F-4D97-AF65-F5344CB8AC3E}">
        <p14:creationId xmlns:p14="http://schemas.microsoft.com/office/powerpoint/2010/main" val="1018098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8" name="Google Shape;114;p41"/>
          <p:cNvPicPr preferRelativeResize="0"/>
          <p:nvPr/>
        </p:nvPicPr>
        <p:blipFill rotWithShape="1">
          <a:blip r:embed="rId3">
            <a:alphaModFix/>
          </a:blip>
          <a:srcRect/>
          <a:stretch/>
        </p:blipFill>
        <p:spPr>
          <a:xfrm>
            <a:off x="-5236" y="1"/>
            <a:ext cx="9143998" cy="5143499"/>
          </a:xfrm>
          <a:prstGeom prst="rect">
            <a:avLst/>
          </a:prstGeom>
          <a:noFill/>
          <a:ln>
            <a:noFill/>
          </a:ln>
        </p:spPr>
      </p:pic>
      <p:sp>
        <p:nvSpPr>
          <p:cNvPr id="9" name="Rectangle 8">
            <a:extLst>
              <a:ext uri="{FF2B5EF4-FFF2-40B4-BE49-F238E27FC236}">
                <a16:creationId xmlns:a16="http://schemas.microsoft.com/office/drawing/2014/main" id="{267689CB-8221-438B-BA35-67405DDEB894}"/>
              </a:ext>
            </a:extLst>
          </p:cNvPr>
          <p:cNvSpPr/>
          <p:nvPr/>
        </p:nvSpPr>
        <p:spPr>
          <a:xfrm>
            <a:off x="3918663" y="361677"/>
            <a:ext cx="1296200" cy="265223"/>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800" b="1">
                <a:latin typeface="Roboto"/>
                <a:ea typeface="Roboto"/>
                <a:cs typeface="Times New Roman"/>
              </a:rPr>
              <a:t>Approach </a:t>
            </a:r>
            <a:endParaRPr lang="en-IN" sz="1800" b="1">
              <a:latin typeface="Roboto"/>
              <a:ea typeface="Roboto"/>
              <a:cs typeface="Times New Roman"/>
            </a:endParaRPr>
          </a:p>
        </p:txBody>
      </p:sp>
      <p:sp>
        <p:nvSpPr>
          <p:cNvPr id="12" name="TextBox 11">
            <a:extLst>
              <a:ext uri="{FF2B5EF4-FFF2-40B4-BE49-F238E27FC236}">
                <a16:creationId xmlns:a16="http://schemas.microsoft.com/office/drawing/2014/main" id="{9813FA14-C80B-477F-9771-821CE14D1674}"/>
              </a:ext>
            </a:extLst>
          </p:cNvPr>
          <p:cNvSpPr txBox="1"/>
          <p:nvPr/>
        </p:nvSpPr>
        <p:spPr>
          <a:xfrm>
            <a:off x="731315" y="1186417"/>
            <a:ext cx="3569752"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Clr>
                <a:schemeClr val="bg1"/>
              </a:buClr>
              <a:buFont typeface="Arial" panose="020B0604020202020204" pitchFamily="34" charset="0"/>
              <a:buChar char="•"/>
            </a:pPr>
            <a:r>
              <a:rPr lang="en-US" sz="1600" dirty="0">
                <a:solidFill>
                  <a:schemeClr val="bg1"/>
                </a:solidFill>
              </a:rPr>
              <a:t>Profiles are in the category of people who turn from Active to Inactive and </a:t>
            </a:r>
          </a:p>
          <a:p>
            <a:pPr algn="just">
              <a:buClr>
                <a:schemeClr val="bg1"/>
              </a:buClr>
            </a:pPr>
            <a:r>
              <a:rPr lang="en-US" sz="1600" dirty="0">
                <a:solidFill>
                  <a:schemeClr val="bg1"/>
                </a:solidFill>
              </a:rPr>
              <a:t>      vice versa.    </a:t>
            </a:r>
          </a:p>
          <a:p>
            <a:pPr marL="285750" indent="-285750" algn="just">
              <a:buClr>
                <a:schemeClr val="bg1"/>
              </a:buClr>
              <a:buFont typeface="Arial" panose="020B0604020202020204" pitchFamily="34" charset="0"/>
              <a:buChar char="•"/>
            </a:pPr>
            <a:r>
              <a:rPr lang="en-US" sz="1600" dirty="0">
                <a:solidFill>
                  <a:schemeClr val="bg1"/>
                </a:solidFill>
              </a:rPr>
              <a:t>This helps us to find the profiles who can improve our customer base for the </a:t>
            </a:r>
          </a:p>
          <a:p>
            <a:pPr algn="just">
              <a:buClr>
                <a:schemeClr val="bg1"/>
              </a:buClr>
            </a:pPr>
            <a:r>
              <a:rPr lang="en-US" sz="1600" dirty="0">
                <a:solidFill>
                  <a:schemeClr val="bg1"/>
                </a:solidFill>
              </a:rPr>
              <a:t>      Firm.</a:t>
            </a:r>
          </a:p>
          <a:p>
            <a:pPr marL="285750" indent="-285750" algn="just">
              <a:buClr>
                <a:schemeClr val="bg1"/>
              </a:buClr>
              <a:buFont typeface="Arial" panose="020B0604020202020204" pitchFamily="34" charset="0"/>
              <a:buChar char="•"/>
            </a:pPr>
            <a:r>
              <a:rPr lang="en-US" sz="1600" dirty="0">
                <a:solidFill>
                  <a:schemeClr val="bg1"/>
                </a:solidFill>
              </a:rPr>
              <a:t>At the end of 6 months the profiles which changes from Inactive to Active status.</a:t>
            </a:r>
            <a:endParaRPr lang="en-IN" sz="1600" dirty="0">
              <a:solidFill>
                <a:schemeClr val="bg1"/>
              </a:solidFill>
            </a:endParaRPr>
          </a:p>
          <a:p>
            <a:pPr marL="285750" indent="-285750" algn="just">
              <a:buClr>
                <a:schemeClr val="bg1"/>
              </a:buClr>
              <a:buFont typeface="Arial" panose="020B0604020202020204" pitchFamily="34" charset="0"/>
              <a:buChar char="•"/>
            </a:pPr>
            <a:endParaRPr lang="en-IN" sz="2000" dirty="0">
              <a:solidFill>
                <a:schemeClr val="bg1"/>
              </a:solidFill>
            </a:endParaRPr>
          </a:p>
        </p:txBody>
      </p:sp>
      <p:sp>
        <p:nvSpPr>
          <p:cNvPr id="14" name="TextBox 13">
            <a:extLst>
              <a:ext uri="{FF2B5EF4-FFF2-40B4-BE49-F238E27FC236}">
                <a16:creationId xmlns:a16="http://schemas.microsoft.com/office/drawing/2014/main" id="{F614B410-6CFF-4762-BD6B-90E076057EA3}"/>
              </a:ext>
            </a:extLst>
          </p:cNvPr>
          <p:cNvSpPr txBox="1"/>
          <p:nvPr/>
        </p:nvSpPr>
        <p:spPr>
          <a:xfrm>
            <a:off x="5102620" y="991645"/>
            <a:ext cx="265747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chemeClr val="bg1"/>
                </a:solidFill>
                <a:latin typeface="Roboto"/>
              </a:rPr>
              <a:t>Exploratory Data Analysis :</a:t>
            </a:r>
            <a:endParaRPr lang="en-US" sz="1600" dirty="0">
              <a:solidFill>
                <a:schemeClr val="bg1"/>
              </a:solidFill>
            </a:endParaRPr>
          </a:p>
        </p:txBody>
      </p:sp>
      <p:sp>
        <p:nvSpPr>
          <p:cNvPr id="15" name="TextBox 14">
            <a:extLst>
              <a:ext uri="{FF2B5EF4-FFF2-40B4-BE49-F238E27FC236}">
                <a16:creationId xmlns:a16="http://schemas.microsoft.com/office/drawing/2014/main" id="{34BF2125-BEF5-4AF4-838E-644A72D8918D}"/>
              </a:ext>
            </a:extLst>
          </p:cNvPr>
          <p:cNvSpPr txBox="1"/>
          <p:nvPr/>
        </p:nvSpPr>
        <p:spPr>
          <a:xfrm>
            <a:off x="4828935" y="1330199"/>
            <a:ext cx="3928985" cy="22262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150000"/>
              </a:lnSpc>
              <a:buFont typeface="Wingdings" panose="05000000000000000000" pitchFamily="2" charset="2"/>
              <a:buChar char="ü"/>
            </a:pPr>
            <a:r>
              <a:rPr lang="en-IN"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The approach that solves the business problem starts with the data collection and Quality check, followed by detecting the patterns in the data with the help of data visualization and EDD development. </a:t>
            </a:r>
            <a:endParaRPr lang="en-US" sz="1600" dirty="0">
              <a:solidFill>
                <a:schemeClr val="bg1"/>
              </a:solidFill>
              <a:latin typeface="Roboto"/>
            </a:endParaRPr>
          </a:p>
          <a:p>
            <a:pPr marL="285750" indent="-285750" algn="just">
              <a:lnSpc>
                <a:spcPct val="150000"/>
              </a:lnSpc>
              <a:buFont typeface="Wingdings" panose="05000000000000000000" pitchFamily="2" charset="2"/>
              <a:buChar char="ü"/>
            </a:pPr>
            <a:endParaRPr lang="en-US" dirty="0">
              <a:solidFill>
                <a:schemeClr val="bg1"/>
              </a:solidFill>
              <a:latin typeface="Roboto"/>
            </a:endParaRPr>
          </a:p>
        </p:txBody>
      </p:sp>
      <p:sp>
        <p:nvSpPr>
          <p:cNvPr id="16" name="TextBox 15">
            <a:extLst>
              <a:ext uri="{FF2B5EF4-FFF2-40B4-BE49-F238E27FC236}">
                <a16:creationId xmlns:a16="http://schemas.microsoft.com/office/drawing/2014/main" id="{6299FD35-553A-4784-8D07-4223D6795923}"/>
              </a:ext>
            </a:extLst>
          </p:cNvPr>
          <p:cNvSpPr txBox="1"/>
          <p:nvPr/>
        </p:nvSpPr>
        <p:spPr>
          <a:xfrm>
            <a:off x="5102620" y="3483174"/>
            <a:ext cx="263924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rgbClr val="FFFFFF"/>
                </a:solidFill>
                <a:latin typeface="Roboto"/>
              </a:rPr>
              <a:t>Interpreting Results :</a:t>
            </a:r>
          </a:p>
        </p:txBody>
      </p:sp>
      <p:sp>
        <p:nvSpPr>
          <p:cNvPr id="17" name="TextBox 16">
            <a:extLst>
              <a:ext uri="{FF2B5EF4-FFF2-40B4-BE49-F238E27FC236}">
                <a16:creationId xmlns:a16="http://schemas.microsoft.com/office/drawing/2014/main" id="{7030FFC4-4AA2-46D8-A808-37766A6390AF}"/>
              </a:ext>
            </a:extLst>
          </p:cNvPr>
          <p:cNvSpPr txBox="1"/>
          <p:nvPr/>
        </p:nvSpPr>
        <p:spPr>
          <a:xfrm>
            <a:off x="5032833" y="3874332"/>
            <a:ext cx="3210314" cy="11592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lgn="just">
              <a:lnSpc>
                <a:spcPct val="150000"/>
              </a:lnSpc>
              <a:buFont typeface="Wingdings"/>
              <a:buChar char="ü"/>
            </a:pPr>
            <a:r>
              <a:rPr lang="en-US" sz="1600" dirty="0">
                <a:solidFill>
                  <a:schemeClr val="bg1"/>
                </a:solidFill>
                <a:latin typeface="Roboto"/>
              </a:rPr>
              <a:t>Interpreting the results and find out key performance indicators</a:t>
            </a:r>
          </a:p>
          <a:p>
            <a:pPr marL="171450" indent="-171450" algn="just">
              <a:lnSpc>
                <a:spcPct val="150000"/>
              </a:lnSpc>
              <a:buFont typeface="Wingdings"/>
              <a:buChar char="ü"/>
            </a:pPr>
            <a:endParaRPr lang="en-US" sz="1600" dirty="0">
              <a:solidFill>
                <a:schemeClr val="bg1"/>
              </a:solidFill>
              <a:latin typeface="Roboto"/>
            </a:endParaRPr>
          </a:p>
        </p:txBody>
      </p:sp>
      <p:sp>
        <p:nvSpPr>
          <p:cNvPr id="2" name="Rectangle: Rounded Corners 1">
            <a:extLst>
              <a:ext uri="{FF2B5EF4-FFF2-40B4-BE49-F238E27FC236}">
                <a16:creationId xmlns:a16="http://schemas.microsoft.com/office/drawing/2014/main" id="{DC72976F-3126-4CF9-8F22-001C20177C09}"/>
              </a:ext>
            </a:extLst>
          </p:cNvPr>
          <p:cNvSpPr/>
          <p:nvPr/>
        </p:nvSpPr>
        <p:spPr>
          <a:xfrm>
            <a:off x="203447" y="975249"/>
            <a:ext cx="4172373" cy="2981834"/>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994FFA3E-5F7F-47DC-BA37-A177E3062A8A}"/>
              </a:ext>
            </a:extLst>
          </p:cNvPr>
          <p:cNvSpPr/>
          <p:nvPr/>
        </p:nvSpPr>
        <p:spPr>
          <a:xfrm>
            <a:off x="4828935" y="933189"/>
            <a:ext cx="3928533" cy="2428888"/>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7D369462-DE95-4F1B-AAA2-9BA281629531}"/>
              </a:ext>
            </a:extLst>
          </p:cNvPr>
          <p:cNvSpPr/>
          <p:nvPr/>
        </p:nvSpPr>
        <p:spPr>
          <a:xfrm>
            <a:off x="4842934" y="3547035"/>
            <a:ext cx="3569751" cy="141328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33463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0" name="Google Shape;114;p41"/>
          <p:cNvPicPr preferRelativeResize="0"/>
          <p:nvPr/>
        </p:nvPicPr>
        <p:blipFill rotWithShape="1">
          <a:blip r:embed="rId3"/>
          <a:srcRect/>
          <a:stretch>
            <a:fillRect/>
          </a:stretch>
        </p:blipFill>
        <p:spPr>
          <a:xfrm>
            <a:off x="2" y="0"/>
            <a:ext cx="9143998" cy="5143499"/>
          </a:xfrm>
          <a:prstGeom prst="rect">
            <a:avLst/>
          </a:prstGeom>
          <a:noFill/>
          <a:ln>
            <a:noFill/>
          </a:ln>
        </p:spPr>
      </p:pic>
      <p:sp>
        <p:nvSpPr>
          <p:cNvPr id="11" name="Google Shape;115;p41"/>
          <p:cNvSpPr txBox="1"/>
          <p:nvPr/>
        </p:nvSpPr>
        <p:spPr>
          <a:xfrm>
            <a:off x="295404" y="102853"/>
            <a:ext cx="8187600" cy="615523"/>
          </a:xfrm>
          <a:prstGeom prst="rect">
            <a:avLst/>
          </a:prstGeom>
          <a:noFill/>
          <a:ln>
            <a:noFill/>
          </a:ln>
        </p:spPr>
        <p:txBody>
          <a:bodyPr spcFirstLastPara="1" wrap="square" lIns="91425" tIns="91425" rIns="91425" bIns="91425" anchor="t" anchorCtr="0">
            <a:spAutoFit/>
          </a:bodyPr>
          <a:lstStyle/>
          <a:p>
            <a:pPr lvl="0" algn="ctr">
              <a:buSzPts val="2800"/>
            </a:pPr>
            <a:r>
              <a:rPr lang="en-US" sz="2800" b="1" dirty="0">
                <a:solidFill>
                  <a:schemeClr val="bg1"/>
                </a:solidFill>
                <a:latin typeface="Roboto" panose="02000000000000000000"/>
                <a:ea typeface="Roboto" panose="02000000000000000000"/>
                <a:cs typeface="Roboto" panose="02000000000000000000"/>
                <a:sym typeface="Roboto" panose="02000000000000000000"/>
              </a:rPr>
              <a:t>Analysis/Modeling Methodology</a:t>
            </a:r>
          </a:p>
        </p:txBody>
      </p:sp>
      <p:sp>
        <p:nvSpPr>
          <p:cNvPr id="13" name="Rectangle: Rounded Corners 4">
            <a:extLst>
              <a:ext uri="{FF2B5EF4-FFF2-40B4-BE49-F238E27FC236}">
                <a16:creationId xmlns:a16="http://schemas.microsoft.com/office/drawing/2014/main" id="{E9266C5D-7360-4169-9DD6-1A58DE04C2CE}"/>
              </a:ext>
            </a:extLst>
          </p:cNvPr>
          <p:cNvSpPr/>
          <p:nvPr/>
        </p:nvSpPr>
        <p:spPr>
          <a:xfrm>
            <a:off x="653627" y="1296834"/>
            <a:ext cx="7579360" cy="1551094"/>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sp>
        <p:nvSpPr>
          <p:cNvPr id="18" name="Rectangle: Rounded Corners 5">
            <a:extLst>
              <a:ext uri="{FF2B5EF4-FFF2-40B4-BE49-F238E27FC236}">
                <a16:creationId xmlns:a16="http://schemas.microsoft.com/office/drawing/2014/main" id="{1AD29288-AD7A-42CC-9923-CFEC61AE4724}"/>
              </a:ext>
            </a:extLst>
          </p:cNvPr>
          <p:cNvSpPr/>
          <p:nvPr/>
        </p:nvSpPr>
        <p:spPr>
          <a:xfrm>
            <a:off x="616373" y="3167774"/>
            <a:ext cx="7653867" cy="1551094"/>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chemeClr val="bg1"/>
              </a:buClr>
              <a:buFont typeface="Wingdings" panose="05000000000000000000" pitchFamily="2" charset="2"/>
              <a:buChar char="q"/>
            </a:pPr>
            <a:r>
              <a:rPr lang="en-IN" dirty="0"/>
              <a:t>The dataset has outliers for variables for age , segment , Gross income , Number of Products.</a:t>
            </a:r>
          </a:p>
          <a:p>
            <a:pPr marL="285750" indent="-285750">
              <a:buClr>
                <a:schemeClr val="bg1"/>
              </a:buClr>
              <a:buFont typeface="Wingdings" panose="05000000000000000000" pitchFamily="2" charset="2"/>
              <a:buChar char="q"/>
            </a:pPr>
            <a:r>
              <a:rPr lang="en-IN" dirty="0"/>
              <a:t>Based on the outlier of age variable we can say that they are more number of people having age 20 to 40.</a:t>
            </a:r>
          </a:p>
          <a:p>
            <a:pPr marL="285750" indent="-285750">
              <a:buClr>
                <a:schemeClr val="bg1"/>
              </a:buClr>
              <a:buFont typeface="Wingdings" panose="05000000000000000000" pitchFamily="2" charset="2"/>
              <a:buChar char="q"/>
            </a:pPr>
            <a:r>
              <a:rPr lang="en-IN" dirty="0"/>
              <a:t> From the analysis of outliers we can say that females are more compared to males.</a:t>
            </a:r>
          </a:p>
        </p:txBody>
      </p:sp>
      <p:sp>
        <p:nvSpPr>
          <p:cNvPr id="19" name="TextBox 18">
            <a:extLst>
              <a:ext uri="{FF2B5EF4-FFF2-40B4-BE49-F238E27FC236}">
                <a16:creationId xmlns:a16="http://schemas.microsoft.com/office/drawing/2014/main" id="{8E98A101-5D63-4F69-A0F8-1DCCE179246E}"/>
              </a:ext>
            </a:extLst>
          </p:cNvPr>
          <p:cNvSpPr txBox="1"/>
          <p:nvPr/>
        </p:nvSpPr>
        <p:spPr>
          <a:xfrm>
            <a:off x="819574" y="1296834"/>
            <a:ext cx="7247466" cy="1384995"/>
          </a:xfrm>
          <a:prstGeom prst="rect">
            <a:avLst/>
          </a:prstGeom>
          <a:noFill/>
        </p:spPr>
        <p:txBody>
          <a:bodyPr wrap="square">
            <a:spAutoFit/>
          </a:bodyPr>
          <a:lstStyle/>
          <a:p>
            <a:pPr marL="285750" indent="-285750">
              <a:buClr>
                <a:schemeClr val="bg1"/>
              </a:buClr>
              <a:buFont typeface="Wingdings" panose="05000000000000000000" pitchFamily="2" charset="2"/>
              <a:buChar char="q"/>
            </a:pPr>
            <a:r>
              <a:rPr lang="en-IN" dirty="0">
                <a:solidFill>
                  <a:schemeClr val="bg1"/>
                </a:solidFill>
              </a:rPr>
              <a:t>The dataset of Spanish bank consists of 10 variables and in that 3 variables are categorical and remaining all are numerical variables.</a:t>
            </a:r>
          </a:p>
          <a:p>
            <a:pPr marL="285750" indent="-285750">
              <a:buClr>
                <a:schemeClr val="bg1"/>
              </a:buClr>
              <a:buFont typeface="Wingdings" panose="05000000000000000000" pitchFamily="2" charset="2"/>
              <a:buChar char="q"/>
            </a:pPr>
            <a:r>
              <a:rPr lang="en-IN" dirty="0">
                <a:solidFill>
                  <a:schemeClr val="bg1"/>
                </a:solidFill>
              </a:rPr>
              <a:t>There is no missing variables in the dataset.</a:t>
            </a:r>
          </a:p>
          <a:p>
            <a:pPr marL="285750" indent="-285750">
              <a:buClr>
                <a:schemeClr val="bg1"/>
              </a:buClr>
              <a:buFont typeface="Wingdings" panose="05000000000000000000" pitchFamily="2" charset="2"/>
              <a:buChar char="q"/>
            </a:pPr>
            <a:r>
              <a:rPr lang="en-IN" dirty="0">
                <a:solidFill>
                  <a:schemeClr val="bg1"/>
                </a:solidFill>
              </a:rPr>
              <a:t>There are 1191 duplicate records.</a:t>
            </a:r>
          </a:p>
          <a:p>
            <a:pPr marL="285750" indent="-285750">
              <a:buClr>
                <a:schemeClr val="bg1"/>
              </a:buClr>
              <a:buFont typeface="Wingdings" panose="05000000000000000000" pitchFamily="2" charset="2"/>
              <a:buChar char="q"/>
            </a:pPr>
            <a:r>
              <a:rPr lang="en-IN" dirty="0">
                <a:solidFill>
                  <a:schemeClr val="bg1"/>
                </a:solidFill>
              </a:rPr>
              <a:t>Univariate distribution is performed on relevant variables.</a:t>
            </a:r>
          </a:p>
          <a:p>
            <a:pPr marL="285750" indent="-285750">
              <a:buClr>
                <a:schemeClr val="bg1"/>
              </a:buClr>
              <a:buFont typeface="Wingdings" panose="05000000000000000000" pitchFamily="2" charset="2"/>
              <a:buChar char="q"/>
            </a:pPr>
            <a:r>
              <a:rPr lang="en-IN" dirty="0">
                <a:solidFill>
                  <a:schemeClr val="bg1"/>
                </a:solidFill>
              </a:rPr>
              <a:t>Bivariate distributions is plotted between all meaning full variables.</a:t>
            </a:r>
          </a:p>
        </p:txBody>
      </p:sp>
      <p:sp>
        <p:nvSpPr>
          <p:cNvPr id="20" name="TextBox 19">
            <a:extLst>
              <a:ext uri="{FF2B5EF4-FFF2-40B4-BE49-F238E27FC236}">
                <a16:creationId xmlns:a16="http://schemas.microsoft.com/office/drawing/2014/main" id="{26DE173C-8FAF-4A68-8CFD-922F824550B3}"/>
              </a:ext>
            </a:extLst>
          </p:cNvPr>
          <p:cNvSpPr txBox="1"/>
          <p:nvPr/>
        </p:nvSpPr>
        <p:spPr>
          <a:xfrm flipH="1">
            <a:off x="939798" y="814971"/>
            <a:ext cx="5474548" cy="307777"/>
          </a:xfrm>
          <a:prstGeom prst="rect">
            <a:avLst/>
          </a:prstGeom>
          <a:noFill/>
        </p:spPr>
        <p:txBody>
          <a:bodyPr wrap="square" rtlCol="0">
            <a:spAutoFit/>
          </a:bodyPr>
          <a:lstStyle/>
          <a:p>
            <a:r>
              <a:rPr lang="en-IN" b="1" dirty="0">
                <a:solidFill>
                  <a:schemeClr val="bg1"/>
                </a:solidFill>
              </a:rPr>
              <a:t>Data Preparation and &amp; EDA </a:t>
            </a:r>
          </a:p>
        </p:txBody>
      </p:sp>
    </p:spTree>
    <p:extLst>
      <p:ext uri="{BB962C8B-B14F-4D97-AF65-F5344CB8AC3E}">
        <p14:creationId xmlns:p14="http://schemas.microsoft.com/office/powerpoint/2010/main" val="2832948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srcRect/>
          <a:stretch>
            <a:fillRect/>
          </a:stretch>
        </p:blipFill>
        <p:spPr>
          <a:xfrm>
            <a:off x="0" y="0"/>
            <a:ext cx="9143998" cy="5143499"/>
          </a:xfrm>
          <a:prstGeom prst="rect">
            <a:avLst/>
          </a:prstGeom>
          <a:noFill/>
          <a:ln>
            <a:noFill/>
          </a:ln>
        </p:spPr>
      </p:pic>
      <p:graphicFrame>
        <p:nvGraphicFramePr>
          <p:cNvPr id="2" name="Table 3"/>
          <p:cNvGraphicFramePr>
            <a:graphicFrameLocks noGrp="1"/>
          </p:cNvGraphicFramePr>
          <p:nvPr>
            <p:extLst>
              <p:ext uri="{D42A27DB-BD31-4B8C-83A1-F6EECF244321}">
                <p14:modId xmlns:p14="http://schemas.microsoft.com/office/powerpoint/2010/main" val="882380055"/>
              </p:ext>
            </p:extLst>
          </p:nvPr>
        </p:nvGraphicFramePr>
        <p:xfrm>
          <a:off x="486508" y="887209"/>
          <a:ext cx="8170984" cy="3618142"/>
        </p:xfrm>
        <a:graphic>
          <a:graphicData uri="http://schemas.openxmlformats.org/drawingml/2006/table">
            <a:tbl>
              <a:tblPr firstRow="1" bandRow="1">
                <a:tableStyleId>{7C32AA2C-D27D-4419-AF1A-19E52163CEF9}</a:tableStyleId>
              </a:tblPr>
              <a:tblGrid>
                <a:gridCol w="1486185">
                  <a:extLst>
                    <a:ext uri="{9D8B030D-6E8A-4147-A177-3AD203B41FA5}">
                      <a16:colId xmlns:a16="http://schemas.microsoft.com/office/drawing/2014/main" val="20000"/>
                    </a:ext>
                  </a:extLst>
                </a:gridCol>
                <a:gridCol w="740060">
                  <a:extLst>
                    <a:ext uri="{9D8B030D-6E8A-4147-A177-3AD203B41FA5}">
                      <a16:colId xmlns:a16="http://schemas.microsoft.com/office/drawing/2014/main" val="20001"/>
                    </a:ext>
                  </a:extLst>
                </a:gridCol>
                <a:gridCol w="643002">
                  <a:extLst>
                    <a:ext uri="{9D8B030D-6E8A-4147-A177-3AD203B41FA5}">
                      <a16:colId xmlns:a16="http://schemas.microsoft.com/office/drawing/2014/main" val="20002"/>
                    </a:ext>
                  </a:extLst>
                </a:gridCol>
                <a:gridCol w="533812">
                  <a:extLst>
                    <a:ext uri="{9D8B030D-6E8A-4147-A177-3AD203B41FA5}">
                      <a16:colId xmlns:a16="http://schemas.microsoft.com/office/drawing/2014/main" val="20003"/>
                    </a:ext>
                  </a:extLst>
                </a:gridCol>
                <a:gridCol w="539879">
                  <a:extLst>
                    <a:ext uri="{9D8B030D-6E8A-4147-A177-3AD203B41FA5}">
                      <a16:colId xmlns:a16="http://schemas.microsoft.com/office/drawing/2014/main" val="20004"/>
                    </a:ext>
                  </a:extLst>
                </a:gridCol>
                <a:gridCol w="503484">
                  <a:extLst>
                    <a:ext uri="{9D8B030D-6E8A-4147-A177-3AD203B41FA5}">
                      <a16:colId xmlns:a16="http://schemas.microsoft.com/office/drawing/2014/main" val="20005"/>
                    </a:ext>
                  </a:extLst>
                </a:gridCol>
                <a:gridCol w="843183">
                  <a:extLst>
                    <a:ext uri="{9D8B030D-6E8A-4147-A177-3AD203B41FA5}">
                      <a16:colId xmlns:a16="http://schemas.microsoft.com/office/drawing/2014/main" val="20006"/>
                    </a:ext>
                  </a:extLst>
                </a:gridCol>
                <a:gridCol w="588409">
                  <a:extLst>
                    <a:ext uri="{9D8B030D-6E8A-4147-A177-3AD203B41FA5}">
                      <a16:colId xmlns:a16="http://schemas.microsoft.com/office/drawing/2014/main" val="20007"/>
                    </a:ext>
                  </a:extLst>
                </a:gridCol>
                <a:gridCol w="485284">
                  <a:extLst>
                    <a:ext uri="{9D8B030D-6E8A-4147-A177-3AD203B41FA5}">
                      <a16:colId xmlns:a16="http://schemas.microsoft.com/office/drawing/2014/main" val="20008"/>
                    </a:ext>
                  </a:extLst>
                </a:gridCol>
                <a:gridCol w="885644">
                  <a:extLst>
                    <a:ext uri="{9D8B030D-6E8A-4147-A177-3AD203B41FA5}">
                      <a16:colId xmlns:a16="http://schemas.microsoft.com/office/drawing/2014/main" val="20009"/>
                    </a:ext>
                  </a:extLst>
                </a:gridCol>
                <a:gridCol w="922042">
                  <a:extLst>
                    <a:ext uri="{9D8B030D-6E8A-4147-A177-3AD203B41FA5}">
                      <a16:colId xmlns:a16="http://schemas.microsoft.com/office/drawing/2014/main" val="20010"/>
                    </a:ext>
                  </a:extLst>
                </a:gridCol>
              </a:tblGrid>
              <a:tr h="312226">
                <a:tc>
                  <a:txBody>
                    <a:bodyPr/>
                    <a:lstStyle/>
                    <a:p>
                      <a:endParaRPr lang="en-IN" sz="1000" dirty="0">
                        <a:solidFill>
                          <a:schemeClr val="bg1"/>
                        </a:solidFill>
                        <a:latin typeface="Roboto" panose="02000000000000000000" pitchFamily="2" charset="0"/>
                        <a:ea typeface="Roboto" panose="02000000000000000000"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alpha val="20000"/>
                      </a:schemeClr>
                    </a:solidFill>
                  </a:tcPr>
                </a:tc>
                <a:tc>
                  <a:txBody>
                    <a:bodyPr/>
                    <a:lstStyle/>
                    <a:p>
                      <a:r>
                        <a:rPr lang="en-US" sz="1000" dirty="0">
                          <a:solidFill>
                            <a:schemeClr val="bg1"/>
                          </a:solidFill>
                          <a:latin typeface="Roboto" panose="02000000000000000000" pitchFamily="2" charset="0"/>
                          <a:ea typeface="Roboto" panose="02000000000000000000" pitchFamily="2" charset="0"/>
                        </a:rPr>
                        <a:t>Variable Type</a:t>
                      </a:r>
                      <a:endParaRPr lang="en-IN" sz="1000" dirty="0">
                        <a:solidFill>
                          <a:schemeClr val="bg1"/>
                        </a:solidFill>
                        <a:latin typeface="Roboto" panose="02000000000000000000" pitchFamily="2" charset="0"/>
                        <a:ea typeface="Roboto" panose="02000000000000000000"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alpha val="20000"/>
                      </a:schemeClr>
                    </a:solidFill>
                  </a:tcPr>
                </a:tc>
                <a:tc>
                  <a:txBody>
                    <a:bodyPr/>
                    <a:lstStyle/>
                    <a:p>
                      <a:r>
                        <a:rPr lang="en-US" sz="1000" dirty="0">
                          <a:solidFill>
                            <a:schemeClr val="bg1"/>
                          </a:solidFill>
                          <a:latin typeface="Roboto" panose="02000000000000000000" pitchFamily="2" charset="0"/>
                          <a:ea typeface="Roboto" panose="02000000000000000000" pitchFamily="2" charset="0"/>
                        </a:rPr>
                        <a:t>Min</a:t>
                      </a:r>
                      <a:endParaRPr lang="en-IN" sz="1000" dirty="0">
                        <a:solidFill>
                          <a:schemeClr val="bg1"/>
                        </a:solidFill>
                        <a:latin typeface="Roboto" panose="02000000000000000000" pitchFamily="2" charset="0"/>
                        <a:ea typeface="Roboto" panose="02000000000000000000"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alpha val="2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000" dirty="0">
                          <a:solidFill>
                            <a:schemeClr val="bg1"/>
                          </a:solidFill>
                          <a:latin typeface="Roboto" panose="02000000000000000000" pitchFamily="2" charset="0"/>
                          <a:ea typeface="Roboto" panose="02000000000000000000" pitchFamily="2" charset="0"/>
                        </a:rPr>
                        <a:t>Pc 5%</a:t>
                      </a:r>
                      <a:endParaRPr lang="en-IN" sz="1000" dirty="0">
                        <a:solidFill>
                          <a:schemeClr val="bg1"/>
                        </a:solidFill>
                        <a:latin typeface="Roboto" panose="02000000000000000000" pitchFamily="2" charset="0"/>
                        <a:ea typeface="Roboto" panose="02000000000000000000"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alpha val="2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000" dirty="0">
                          <a:solidFill>
                            <a:schemeClr val="bg1"/>
                          </a:solidFill>
                          <a:latin typeface="Roboto" panose="02000000000000000000" pitchFamily="2" charset="0"/>
                          <a:ea typeface="Roboto" panose="02000000000000000000" pitchFamily="2" charset="0"/>
                        </a:rPr>
                        <a:t>Pc 25%</a:t>
                      </a:r>
                      <a:endParaRPr lang="en-IN" sz="1000" dirty="0">
                        <a:solidFill>
                          <a:schemeClr val="bg1"/>
                        </a:solidFill>
                        <a:latin typeface="Roboto" panose="02000000000000000000" pitchFamily="2" charset="0"/>
                        <a:ea typeface="Roboto" panose="02000000000000000000"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alpha val="20000"/>
                      </a:schemeClr>
                    </a:solidFill>
                  </a:tcPr>
                </a:tc>
                <a:tc>
                  <a:txBody>
                    <a:bodyPr/>
                    <a:lstStyle/>
                    <a:p>
                      <a:r>
                        <a:rPr lang="en-US" sz="1000" dirty="0">
                          <a:solidFill>
                            <a:schemeClr val="bg1"/>
                          </a:solidFill>
                          <a:latin typeface="Roboto" panose="02000000000000000000" pitchFamily="2" charset="0"/>
                          <a:ea typeface="Roboto" panose="02000000000000000000" pitchFamily="2" charset="0"/>
                        </a:rPr>
                        <a:t>Pc 50%</a:t>
                      </a:r>
                      <a:endParaRPr lang="en-IN" sz="1000" dirty="0">
                        <a:solidFill>
                          <a:schemeClr val="bg1"/>
                        </a:solidFill>
                        <a:latin typeface="Roboto" panose="02000000000000000000" pitchFamily="2" charset="0"/>
                        <a:ea typeface="Roboto" panose="02000000000000000000"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alpha val="2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000" dirty="0">
                          <a:solidFill>
                            <a:schemeClr val="bg1"/>
                          </a:solidFill>
                          <a:latin typeface="Roboto" panose="02000000000000000000" pitchFamily="2" charset="0"/>
                          <a:ea typeface="Roboto" panose="02000000000000000000" pitchFamily="2" charset="0"/>
                        </a:rPr>
                        <a:t>Mean</a:t>
                      </a:r>
                      <a:endParaRPr lang="en-IN" sz="1000" dirty="0">
                        <a:solidFill>
                          <a:schemeClr val="bg1"/>
                        </a:solidFill>
                        <a:latin typeface="Roboto" panose="02000000000000000000" pitchFamily="2" charset="0"/>
                        <a:ea typeface="Roboto" panose="02000000000000000000"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alpha val="2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000" dirty="0">
                          <a:solidFill>
                            <a:schemeClr val="bg1"/>
                          </a:solidFill>
                          <a:latin typeface="Roboto" panose="02000000000000000000" pitchFamily="2" charset="0"/>
                          <a:ea typeface="Roboto" panose="02000000000000000000" pitchFamily="2" charset="0"/>
                        </a:rPr>
                        <a:t>Pc 75%</a:t>
                      </a:r>
                      <a:endParaRPr lang="en-IN" sz="1000" dirty="0">
                        <a:solidFill>
                          <a:schemeClr val="bg1"/>
                        </a:solidFill>
                        <a:latin typeface="Roboto" panose="02000000000000000000" pitchFamily="2" charset="0"/>
                        <a:ea typeface="Roboto" panose="02000000000000000000"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alpha val="20000"/>
                      </a:schemeClr>
                    </a:solidFill>
                  </a:tcPr>
                </a:tc>
                <a:tc>
                  <a:txBody>
                    <a:bodyPr/>
                    <a:lstStyle/>
                    <a:p>
                      <a:r>
                        <a:rPr lang="en-US" sz="1000" dirty="0">
                          <a:solidFill>
                            <a:schemeClr val="bg1"/>
                          </a:solidFill>
                          <a:latin typeface="Roboto" panose="02000000000000000000" pitchFamily="2" charset="0"/>
                          <a:ea typeface="Roboto" panose="02000000000000000000" pitchFamily="2" charset="0"/>
                        </a:rPr>
                        <a:t>Max</a:t>
                      </a:r>
                      <a:endParaRPr lang="en-IN" sz="1000" dirty="0">
                        <a:solidFill>
                          <a:schemeClr val="bg1"/>
                        </a:solidFill>
                        <a:latin typeface="Roboto" panose="02000000000000000000" pitchFamily="2" charset="0"/>
                        <a:ea typeface="Roboto" panose="02000000000000000000"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alpha val="2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000" dirty="0">
                          <a:solidFill>
                            <a:schemeClr val="bg1"/>
                          </a:solidFill>
                          <a:latin typeface="Roboto" panose="02000000000000000000" pitchFamily="2" charset="0"/>
                          <a:ea typeface="Roboto" panose="02000000000000000000" pitchFamily="2" charset="0"/>
                        </a:rPr>
                        <a:t>No.of Missing values</a:t>
                      </a:r>
                      <a:endParaRPr lang="en-IN" sz="1000" dirty="0">
                        <a:solidFill>
                          <a:schemeClr val="bg1"/>
                        </a:solidFill>
                        <a:latin typeface="Roboto" panose="02000000000000000000" pitchFamily="2" charset="0"/>
                        <a:ea typeface="Roboto" panose="02000000000000000000"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alpha val="2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000" dirty="0">
                          <a:solidFill>
                            <a:schemeClr val="bg1"/>
                          </a:solidFill>
                          <a:latin typeface="Roboto" panose="02000000000000000000" pitchFamily="2" charset="0"/>
                          <a:ea typeface="Roboto" panose="02000000000000000000" pitchFamily="2" charset="0"/>
                        </a:rPr>
                        <a:t>No.of</a:t>
                      </a:r>
                      <a:r>
                        <a:rPr lang="en-US" sz="1000" baseline="0" dirty="0">
                          <a:solidFill>
                            <a:schemeClr val="bg1"/>
                          </a:solidFill>
                          <a:latin typeface="Roboto" panose="02000000000000000000" pitchFamily="2" charset="0"/>
                          <a:ea typeface="Roboto" panose="02000000000000000000" pitchFamily="2" charset="0"/>
                        </a:rPr>
                        <a:t> </a:t>
                      </a:r>
                      <a:r>
                        <a:rPr lang="en-US" sz="1000" dirty="0">
                          <a:solidFill>
                            <a:schemeClr val="bg1"/>
                          </a:solidFill>
                          <a:latin typeface="Roboto" panose="02000000000000000000" pitchFamily="2" charset="0"/>
                          <a:ea typeface="Roboto" panose="02000000000000000000" pitchFamily="2" charset="0"/>
                        </a:rPr>
                        <a:t>Unique values</a:t>
                      </a:r>
                      <a:endParaRPr lang="en-IN" sz="1000" dirty="0">
                        <a:solidFill>
                          <a:schemeClr val="bg1"/>
                        </a:solidFill>
                        <a:latin typeface="Roboto" panose="02000000000000000000" pitchFamily="2" charset="0"/>
                        <a:ea typeface="Roboto" panose="02000000000000000000"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alpha val="20000"/>
                      </a:schemeClr>
                    </a:solidFill>
                  </a:tcPr>
                </a:tc>
                <a:extLst>
                  <a:ext uri="{0D108BD9-81ED-4DB2-BD59-A6C34878D82A}">
                    <a16:rowId xmlns:a16="http://schemas.microsoft.com/office/drawing/2014/main" val="10000"/>
                  </a:ext>
                </a:extLst>
              </a:tr>
              <a:tr h="192139">
                <a:tc>
                  <a:txBody>
                    <a:bodyPr/>
                    <a:lstStyle/>
                    <a:p>
                      <a:r>
                        <a:rPr lang="en-US" sz="1000" dirty="0">
                          <a:solidFill>
                            <a:schemeClr val="bg1"/>
                          </a:solidFill>
                          <a:latin typeface="Roboto" panose="02000000000000000000" pitchFamily="2" charset="0"/>
                          <a:ea typeface="Roboto" panose="02000000000000000000" pitchFamily="2" charset="0"/>
                        </a:rPr>
                        <a:t>Gender</a:t>
                      </a:r>
                      <a:endParaRPr lang="en-IN" sz="1000" dirty="0">
                        <a:solidFill>
                          <a:schemeClr val="bg1"/>
                        </a:solidFill>
                        <a:latin typeface="Roboto" panose="02000000000000000000" pitchFamily="2" charset="0"/>
                        <a:ea typeface="Roboto" panose="02000000000000000000"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000" dirty="0">
                          <a:solidFill>
                            <a:schemeClr val="bg1"/>
                          </a:solidFill>
                          <a:latin typeface="Roboto" panose="02000000000000000000" pitchFamily="2" charset="0"/>
                          <a:ea typeface="Roboto" panose="02000000000000000000" pitchFamily="2" charset="0"/>
                        </a:rPr>
                        <a:t>Object</a:t>
                      </a:r>
                      <a:endParaRPr lang="en-IN" sz="1000" dirty="0">
                        <a:solidFill>
                          <a:schemeClr val="bg1"/>
                        </a:solidFill>
                        <a:latin typeface="Roboto" panose="02000000000000000000" pitchFamily="2" charset="0"/>
                        <a:ea typeface="Roboto" panose="02000000000000000000"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31222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000" dirty="0">
                          <a:solidFill>
                            <a:schemeClr val="bg1"/>
                          </a:solidFill>
                          <a:latin typeface="Roboto" panose="02000000000000000000" pitchFamily="2" charset="0"/>
                          <a:ea typeface="Roboto" panose="02000000000000000000" pitchFamily="2" charset="0"/>
                        </a:rPr>
                        <a:t>Age</a:t>
                      </a:r>
                      <a:endParaRPr lang="en-IN" sz="1000" dirty="0">
                        <a:solidFill>
                          <a:schemeClr val="bg1"/>
                        </a:solidFill>
                        <a:latin typeface="Roboto" panose="02000000000000000000" pitchFamily="2" charset="0"/>
                        <a:ea typeface="Roboto" panose="02000000000000000000"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000" dirty="0">
                          <a:solidFill>
                            <a:schemeClr val="bg1"/>
                          </a:solidFill>
                          <a:latin typeface="Roboto" panose="02000000000000000000" pitchFamily="2" charset="0"/>
                          <a:ea typeface="Roboto" panose="02000000000000000000" pitchFamily="2" charset="0"/>
                        </a:rPr>
                        <a:t>Float 64</a:t>
                      </a:r>
                      <a:endParaRPr lang="en-IN" sz="1000" dirty="0">
                        <a:solidFill>
                          <a:schemeClr val="bg1"/>
                        </a:solidFill>
                        <a:latin typeface="Roboto" panose="02000000000000000000" pitchFamily="2" charset="0"/>
                        <a:ea typeface="Roboto" panose="02000000000000000000"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2.00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21.00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25.00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40.00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40.07</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51.0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112</a:t>
                      </a:r>
                    </a:p>
                    <a:p>
                      <a:endParaRPr lang="en-IN" sz="1000" dirty="0">
                        <a:solidFill>
                          <a:schemeClr val="bg1"/>
                        </a:solidFill>
                        <a:latin typeface="Roboto" panose="02000000000000000000" pitchFamily="2" charset="0"/>
                        <a:ea typeface="Roboto" panose="02000000000000000000"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110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31222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000" dirty="0">
                          <a:solidFill>
                            <a:schemeClr val="bg1"/>
                          </a:solidFill>
                          <a:latin typeface="Roboto" panose="02000000000000000000" pitchFamily="2" charset="0"/>
                          <a:ea typeface="Roboto" panose="02000000000000000000" pitchFamily="2" charset="0"/>
                        </a:rPr>
                        <a:t>Gross Income</a:t>
                      </a:r>
                      <a:endParaRPr lang="en-IN" sz="1000" dirty="0">
                        <a:solidFill>
                          <a:schemeClr val="bg1"/>
                        </a:solidFill>
                        <a:latin typeface="Roboto" panose="02000000000000000000" pitchFamily="2" charset="0"/>
                        <a:ea typeface="Roboto" panose="02000000000000000000"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000" dirty="0">
                          <a:solidFill>
                            <a:schemeClr val="bg1"/>
                          </a:solidFill>
                          <a:latin typeface="Roboto" panose="02000000000000000000" pitchFamily="2" charset="0"/>
                          <a:ea typeface="Roboto" panose="02000000000000000000" pitchFamily="2" charset="0"/>
                        </a:rPr>
                        <a:t>Float 64</a:t>
                      </a:r>
                      <a:endParaRPr lang="en-IN" sz="1000" dirty="0">
                        <a:solidFill>
                          <a:schemeClr val="bg1"/>
                        </a:solidFill>
                        <a:latin typeface="Roboto" panose="02000000000000000000" pitchFamily="2" charset="0"/>
                        <a:ea typeface="Roboto" panose="02000000000000000000"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2.33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4.01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6.86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1.01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134269(Rs)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1.5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2.88</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49994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192139">
                <a:tc>
                  <a:txBody>
                    <a:bodyPr/>
                    <a:lstStyle/>
                    <a:p>
                      <a:r>
                        <a:rPr lang="en-IN" sz="1000" dirty="0">
                          <a:solidFill>
                            <a:schemeClr val="bg1"/>
                          </a:solidFill>
                          <a:latin typeface="Roboto" panose="02000000000000000000" pitchFamily="2" charset="0"/>
                          <a:ea typeface="Roboto" panose="02000000000000000000" pitchFamily="2" charset="0"/>
                        </a:rPr>
                        <a:t>Segment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Object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312226">
                <a:tc>
                  <a:txBody>
                    <a:bodyPr/>
                    <a:lstStyle/>
                    <a:p>
                      <a:r>
                        <a:rPr lang="en-IN" sz="1000" dirty="0">
                          <a:solidFill>
                            <a:schemeClr val="bg1"/>
                          </a:solidFill>
                          <a:latin typeface="Roboto" panose="02000000000000000000" pitchFamily="2" charset="0"/>
                          <a:ea typeface="Roboto" panose="02000000000000000000" pitchFamily="2" charset="0"/>
                        </a:rPr>
                        <a:t>Number of credit cards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Float 64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0.00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0.00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0.00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0.00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0.05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0.00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1.00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312226">
                <a:tc>
                  <a:txBody>
                    <a:bodyPr/>
                    <a:lstStyle/>
                    <a:p>
                      <a:r>
                        <a:rPr lang="en-IN" sz="1000" dirty="0">
                          <a:solidFill>
                            <a:schemeClr val="bg1"/>
                          </a:solidFill>
                          <a:latin typeface="Roboto" panose="02000000000000000000" pitchFamily="2" charset="0"/>
                          <a:ea typeface="Roboto" panose="02000000000000000000" pitchFamily="2" charset="0"/>
                        </a:rPr>
                        <a:t>Active-Inactive-Start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Object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6"/>
                  </a:ext>
                </a:extLst>
              </a:tr>
              <a:tr h="312226">
                <a:tc>
                  <a:txBody>
                    <a:bodyPr/>
                    <a:lstStyle/>
                    <a:p>
                      <a:r>
                        <a:rPr lang="en-IN" sz="1000" dirty="0">
                          <a:solidFill>
                            <a:schemeClr val="bg1"/>
                          </a:solidFill>
                          <a:latin typeface="Roboto" panose="02000000000000000000" pitchFamily="2" charset="0"/>
                          <a:ea typeface="Roboto" panose="02000000000000000000" pitchFamily="2" charset="0"/>
                        </a:rPr>
                        <a:t>Active-Inactive-End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Float 64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0.00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0.00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0.00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0.00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0.46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1.00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1.00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7"/>
                  </a:ext>
                </a:extLst>
              </a:tr>
              <a:tr h="312226">
                <a:tc>
                  <a:txBody>
                    <a:bodyPr/>
                    <a:lstStyle/>
                    <a:p>
                      <a:r>
                        <a:rPr lang="en-IN" sz="1000" dirty="0">
                          <a:solidFill>
                            <a:schemeClr val="bg1"/>
                          </a:solidFill>
                          <a:latin typeface="Roboto" panose="02000000000000000000" pitchFamily="2" charset="0"/>
                          <a:ea typeface="Roboto" panose="02000000000000000000" pitchFamily="2" charset="0"/>
                        </a:rPr>
                        <a:t>Number of Products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Float 64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0.00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0.00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1.00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1.00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1.53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2.00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13.0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14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8"/>
                  </a:ext>
                </a:extLst>
              </a:tr>
              <a:tr h="312226">
                <a:tc>
                  <a:txBody>
                    <a:bodyPr/>
                    <a:lstStyle/>
                    <a:p>
                      <a:r>
                        <a:rPr lang="en-US" sz="1000" dirty="0">
                          <a:solidFill>
                            <a:schemeClr val="bg1"/>
                          </a:solidFill>
                          <a:latin typeface="Roboto" panose="02000000000000000000" pitchFamily="2" charset="0"/>
                          <a:ea typeface="Roboto" panose="02000000000000000000" pitchFamily="2" charset="0"/>
                        </a:rPr>
                        <a:t>Number of Loans</a:t>
                      </a:r>
                      <a:endParaRPr lang="en-IN" sz="1000" dirty="0">
                        <a:solidFill>
                          <a:schemeClr val="bg1"/>
                        </a:solidFill>
                        <a:latin typeface="Roboto" panose="02000000000000000000" pitchFamily="2" charset="0"/>
                        <a:ea typeface="Roboto" panose="02000000000000000000"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000" dirty="0">
                          <a:solidFill>
                            <a:schemeClr val="bg1"/>
                          </a:solidFill>
                          <a:latin typeface="Roboto" panose="02000000000000000000" pitchFamily="2" charset="0"/>
                          <a:ea typeface="Roboto" panose="02000000000000000000" pitchFamily="2" charset="0"/>
                        </a:rPr>
                        <a:t>Float 64</a:t>
                      </a:r>
                      <a:endParaRPr lang="en-IN" sz="1000" dirty="0">
                        <a:solidFill>
                          <a:schemeClr val="bg1"/>
                        </a:solidFill>
                        <a:latin typeface="Roboto" panose="02000000000000000000" pitchFamily="2" charset="0"/>
                        <a:ea typeface="Roboto" panose="02000000000000000000"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0.00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0.00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0.00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0.00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0.009</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IN" sz="1000" dirty="0">
                        <a:solidFill>
                          <a:schemeClr val="bg1"/>
                        </a:solidFill>
                        <a:latin typeface="Roboto" panose="02000000000000000000" pitchFamily="2" charset="0"/>
                        <a:ea typeface="Roboto" panose="02000000000000000000"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1.00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9"/>
                  </a:ext>
                </a:extLst>
              </a:tr>
              <a:tr h="31222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000" dirty="0">
                          <a:solidFill>
                            <a:schemeClr val="bg1"/>
                          </a:solidFill>
                          <a:latin typeface="Roboto" panose="02000000000000000000" pitchFamily="2" charset="0"/>
                          <a:ea typeface="Roboto" panose="02000000000000000000" pitchFamily="2" charset="0"/>
                        </a:rPr>
                        <a:t>Duration</a:t>
                      </a:r>
                      <a:endParaRPr lang="en-IN" sz="1000" dirty="0">
                        <a:solidFill>
                          <a:schemeClr val="bg1"/>
                        </a:solidFill>
                        <a:latin typeface="Roboto" panose="02000000000000000000" pitchFamily="2" charset="0"/>
                        <a:ea typeface="Roboto" panose="02000000000000000000"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000" dirty="0">
                          <a:solidFill>
                            <a:schemeClr val="bg1"/>
                          </a:solidFill>
                          <a:latin typeface="Roboto" panose="02000000000000000000" pitchFamily="2" charset="0"/>
                          <a:ea typeface="Roboto" panose="02000000000000000000" pitchFamily="2" charset="0"/>
                        </a:rPr>
                        <a:t>Float 64</a:t>
                      </a:r>
                      <a:endParaRPr lang="en-IN" sz="1000" dirty="0">
                        <a:solidFill>
                          <a:schemeClr val="bg1"/>
                        </a:solidFill>
                        <a:latin typeface="Roboto" panose="02000000000000000000" pitchFamily="2" charset="0"/>
                        <a:ea typeface="Roboto" panose="02000000000000000000"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366.00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607</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1118</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2048</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2914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4691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7909</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5677</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11" name="Title 3"/>
          <p:cNvSpPr>
            <a:spLocks noGrp="1"/>
          </p:cNvSpPr>
          <p:nvPr>
            <p:ph type="subTitle" idx="1"/>
          </p:nvPr>
        </p:nvSpPr>
        <p:spPr>
          <a:xfrm>
            <a:off x="311150" y="47625"/>
            <a:ext cx="8521700" cy="792163"/>
          </a:xfrm>
        </p:spPr>
        <p:txBody>
          <a:bodyPr/>
          <a:lstStyle/>
          <a:p>
            <a:r>
              <a:rPr lang="en-US" sz="2800" b="1" dirty="0">
                <a:solidFill>
                  <a:schemeClr val="bg1"/>
                </a:solidFill>
                <a:latin typeface="Roboto" panose="02000000000000000000"/>
                <a:ea typeface="Roboto" panose="02000000000000000000"/>
                <a:cs typeface="Roboto" panose="02000000000000000000"/>
                <a:sym typeface="Roboto" panose="02000000000000000000"/>
              </a:rPr>
              <a:t>Extended Data Dictionary (EDD)</a:t>
            </a:r>
          </a:p>
          <a:p>
            <a:endParaRPr lang="en-IN"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srcRect/>
          <a:stretch>
            <a:fillRect/>
          </a:stretch>
        </p:blipFill>
        <p:spPr>
          <a:xfrm>
            <a:off x="0" y="0"/>
            <a:ext cx="9143998" cy="5143499"/>
          </a:xfrm>
          <a:prstGeom prst="rect">
            <a:avLst/>
          </a:prstGeom>
          <a:noFill/>
          <a:ln>
            <a:noFill/>
          </a:ln>
        </p:spPr>
      </p:pic>
      <p:sp>
        <p:nvSpPr>
          <p:cNvPr id="11" name="Title 3"/>
          <p:cNvSpPr>
            <a:spLocks noGrp="1"/>
          </p:cNvSpPr>
          <p:nvPr>
            <p:ph type="subTitle" idx="1"/>
          </p:nvPr>
        </p:nvSpPr>
        <p:spPr>
          <a:xfrm>
            <a:off x="311150" y="491331"/>
            <a:ext cx="8521700" cy="792163"/>
          </a:xfrm>
        </p:spPr>
        <p:txBody>
          <a:bodyPr/>
          <a:lstStyle/>
          <a:p>
            <a:r>
              <a:rPr lang="en-US" sz="2800" b="1" dirty="0">
                <a:solidFill>
                  <a:schemeClr val="bg1"/>
                </a:solidFill>
                <a:latin typeface="Roboto" panose="02000000000000000000"/>
                <a:ea typeface="Roboto" panose="02000000000000000000"/>
                <a:cs typeface="Roboto" panose="02000000000000000000"/>
                <a:sym typeface="Roboto" panose="02000000000000000000"/>
              </a:rPr>
              <a:t>Key Findings From Extended Data Dictionary (EDD)</a:t>
            </a:r>
          </a:p>
          <a:p>
            <a:endParaRPr lang="en-IN" dirty="0">
              <a:solidFill>
                <a:schemeClr val="bg1"/>
              </a:solidFill>
            </a:endParaRPr>
          </a:p>
        </p:txBody>
      </p:sp>
      <p:sp>
        <p:nvSpPr>
          <p:cNvPr id="5" name="TextBox 4">
            <a:extLst>
              <a:ext uri="{FF2B5EF4-FFF2-40B4-BE49-F238E27FC236}">
                <a16:creationId xmlns:a16="http://schemas.microsoft.com/office/drawing/2014/main" id="{C7D1E90F-E468-4F57-8BC6-8C31AF624AF0}"/>
              </a:ext>
            </a:extLst>
          </p:cNvPr>
          <p:cNvSpPr txBox="1"/>
          <p:nvPr/>
        </p:nvSpPr>
        <p:spPr>
          <a:xfrm>
            <a:off x="650240" y="1774825"/>
            <a:ext cx="7741920" cy="2893100"/>
          </a:xfrm>
          <a:prstGeom prst="rect">
            <a:avLst/>
          </a:prstGeom>
          <a:noFill/>
        </p:spPr>
        <p:txBody>
          <a:bodyPr wrap="square" rtlCol="0">
            <a:spAutoFit/>
          </a:bodyPr>
          <a:lstStyle/>
          <a:p>
            <a:pPr marL="285750" indent="-285750">
              <a:buClr>
                <a:schemeClr val="bg1"/>
              </a:buClr>
              <a:buFont typeface="Wingdings" panose="05000000000000000000" pitchFamily="2" charset="2"/>
              <a:buChar char="v"/>
            </a:pPr>
            <a:r>
              <a:rPr lang="en-IN" dirty="0">
                <a:solidFill>
                  <a:schemeClr val="bg1"/>
                </a:solidFill>
              </a:rPr>
              <a:t>There are more number of individuals in the segment Variable.</a:t>
            </a:r>
          </a:p>
          <a:p>
            <a:pPr>
              <a:buClr>
                <a:schemeClr val="bg1"/>
              </a:buClr>
            </a:pPr>
            <a:endParaRPr lang="en-IN" dirty="0">
              <a:solidFill>
                <a:schemeClr val="bg1"/>
              </a:solidFill>
            </a:endParaRPr>
          </a:p>
          <a:p>
            <a:pPr marL="285750" indent="-285750">
              <a:buClr>
                <a:schemeClr val="bg1"/>
              </a:buClr>
              <a:buFont typeface="Wingdings" panose="05000000000000000000" pitchFamily="2" charset="2"/>
              <a:buChar char="v"/>
            </a:pPr>
            <a:r>
              <a:rPr lang="en-IN" dirty="0">
                <a:solidFill>
                  <a:schemeClr val="bg1"/>
                </a:solidFill>
              </a:rPr>
              <a:t>The top most people in gender variable is Female.</a:t>
            </a:r>
          </a:p>
          <a:p>
            <a:pPr>
              <a:buClr>
                <a:schemeClr val="bg1"/>
              </a:buClr>
            </a:pPr>
            <a:endParaRPr lang="en-IN" dirty="0">
              <a:solidFill>
                <a:schemeClr val="bg1"/>
              </a:solidFill>
            </a:endParaRPr>
          </a:p>
          <a:p>
            <a:pPr marL="285750" indent="-285750">
              <a:buClr>
                <a:schemeClr val="bg1"/>
              </a:buClr>
              <a:buFont typeface="Wingdings" panose="05000000000000000000" pitchFamily="2" charset="2"/>
              <a:buChar char="v"/>
            </a:pPr>
            <a:r>
              <a:rPr lang="en-IN" dirty="0">
                <a:solidFill>
                  <a:schemeClr val="bg1"/>
                </a:solidFill>
              </a:rPr>
              <a:t>The active customer are low at starting of 6 months.</a:t>
            </a:r>
          </a:p>
          <a:p>
            <a:pPr>
              <a:buClr>
                <a:schemeClr val="bg1"/>
              </a:buClr>
            </a:pPr>
            <a:endParaRPr lang="en-IN" dirty="0">
              <a:solidFill>
                <a:schemeClr val="bg1"/>
              </a:solidFill>
            </a:endParaRPr>
          </a:p>
          <a:p>
            <a:pPr marL="285750" indent="-285750">
              <a:buClr>
                <a:schemeClr val="bg1"/>
              </a:buClr>
              <a:buFont typeface="Wingdings" panose="05000000000000000000" pitchFamily="2" charset="2"/>
              <a:buChar char="v"/>
            </a:pPr>
            <a:r>
              <a:rPr lang="en-IN" dirty="0">
                <a:solidFill>
                  <a:schemeClr val="bg1"/>
                </a:solidFill>
              </a:rPr>
              <a:t>The age of VIP’s is more when compared to other two categories.</a:t>
            </a:r>
          </a:p>
          <a:p>
            <a:pPr>
              <a:buClr>
                <a:schemeClr val="bg1"/>
              </a:buClr>
            </a:pPr>
            <a:endParaRPr lang="en-IN" dirty="0">
              <a:solidFill>
                <a:schemeClr val="bg1"/>
              </a:solidFill>
            </a:endParaRPr>
          </a:p>
          <a:p>
            <a:pPr marL="285750" indent="-285750">
              <a:buClr>
                <a:schemeClr val="bg1"/>
              </a:buClr>
              <a:buFont typeface="Wingdings" panose="05000000000000000000" pitchFamily="2" charset="2"/>
              <a:buChar char="v"/>
            </a:pPr>
            <a:r>
              <a:rPr lang="en-IN" dirty="0">
                <a:solidFill>
                  <a:schemeClr val="bg1"/>
                </a:solidFill>
              </a:rPr>
              <a:t>Maximum percentage of people using products is 13%.</a:t>
            </a:r>
          </a:p>
          <a:p>
            <a:pPr>
              <a:buClr>
                <a:schemeClr val="bg1"/>
              </a:buClr>
            </a:pPr>
            <a:endParaRPr lang="en-IN" dirty="0">
              <a:solidFill>
                <a:schemeClr val="bg1"/>
              </a:solidFill>
            </a:endParaRPr>
          </a:p>
          <a:p>
            <a:pPr>
              <a:buClr>
                <a:schemeClr val="bg1"/>
              </a:buClr>
            </a:pPr>
            <a:endParaRPr lang="en-IN" dirty="0">
              <a:solidFill>
                <a:schemeClr val="bg1"/>
              </a:solidFill>
            </a:endParaRPr>
          </a:p>
          <a:p>
            <a:pPr>
              <a:buClr>
                <a:schemeClr val="bg1"/>
              </a:buClr>
            </a:pPr>
            <a:endParaRPr lang="en-IN" dirty="0">
              <a:solidFill>
                <a:schemeClr val="bg1"/>
              </a:solidFill>
            </a:endParaRPr>
          </a:p>
          <a:p>
            <a:pPr marL="285750" indent="-285750">
              <a:buClr>
                <a:schemeClr val="bg1"/>
              </a:buClr>
              <a:buFont typeface="Wingdings" panose="05000000000000000000" pitchFamily="2" charset="2"/>
              <a:buChar char="v"/>
            </a:pPr>
            <a:endParaRPr lang="en-IN" dirty="0"/>
          </a:p>
        </p:txBody>
      </p:sp>
    </p:spTree>
    <p:extLst>
      <p:ext uri="{BB962C8B-B14F-4D97-AF65-F5344CB8AC3E}">
        <p14:creationId xmlns:p14="http://schemas.microsoft.com/office/powerpoint/2010/main" val="1847907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srcRect/>
          <a:stretch>
            <a:fillRect/>
          </a:stretch>
        </p:blipFill>
        <p:spPr>
          <a:xfrm>
            <a:off x="2" y="0"/>
            <a:ext cx="9143998" cy="5143499"/>
          </a:xfrm>
          <a:prstGeom prst="rect">
            <a:avLst/>
          </a:prstGeom>
          <a:noFill/>
          <a:ln>
            <a:noFill/>
          </a:ln>
        </p:spPr>
      </p:pic>
      <p:sp>
        <p:nvSpPr>
          <p:cNvPr id="5" name="TextBox 4">
            <a:extLst>
              <a:ext uri="{FF2B5EF4-FFF2-40B4-BE49-F238E27FC236}">
                <a16:creationId xmlns:a16="http://schemas.microsoft.com/office/drawing/2014/main" id="{43356214-8D91-4C9A-BB91-E6D180B50D59}"/>
              </a:ext>
            </a:extLst>
          </p:cNvPr>
          <p:cNvSpPr txBox="1"/>
          <p:nvPr/>
        </p:nvSpPr>
        <p:spPr>
          <a:xfrm>
            <a:off x="2534921" y="138263"/>
            <a:ext cx="4279052" cy="523220"/>
          </a:xfrm>
          <a:prstGeom prst="rect">
            <a:avLst/>
          </a:prstGeom>
          <a:noFill/>
        </p:spPr>
        <p:txBody>
          <a:bodyPr wrap="square" rtlCol="0">
            <a:spAutoFit/>
          </a:bodyPr>
          <a:lstStyle/>
          <a:p>
            <a:pPr algn="ctr"/>
            <a:r>
              <a:rPr lang="en-IN" sz="2800" dirty="0">
                <a:solidFill>
                  <a:schemeClr val="bg1"/>
                </a:solidFill>
              </a:rPr>
              <a:t>Bar Plot Analysis</a:t>
            </a:r>
          </a:p>
        </p:txBody>
      </p:sp>
      <p:sp>
        <p:nvSpPr>
          <p:cNvPr id="12" name="TextBox 11"/>
          <p:cNvSpPr txBox="1"/>
          <p:nvPr/>
        </p:nvSpPr>
        <p:spPr>
          <a:xfrm>
            <a:off x="642799" y="3556748"/>
            <a:ext cx="3410391" cy="954107"/>
          </a:xfrm>
          <a:prstGeom prst="rect">
            <a:avLst/>
          </a:prstGeom>
          <a:noFill/>
        </p:spPr>
        <p:txBody>
          <a:bodyPr wrap="square" rtlCol="0">
            <a:spAutoFit/>
          </a:bodyPr>
          <a:lstStyle/>
          <a:p>
            <a:pPr marL="285750" indent="-285750">
              <a:buClr>
                <a:schemeClr val="bg1"/>
              </a:buClr>
              <a:buFont typeface="Wingdings" panose="05000000000000000000" pitchFamily="2" charset="2"/>
              <a:buChar char="§"/>
            </a:pPr>
            <a:r>
              <a:rPr lang="en-IN" dirty="0">
                <a:solidFill>
                  <a:schemeClr val="bg1"/>
                </a:solidFill>
              </a:rPr>
              <a:t>The above graph shows the information about Active and Inactive customers during its starting period</a:t>
            </a:r>
            <a:endParaRPr lang="en-US" dirty="0">
              <a:solidFill>
                <a:srgbClr val="FFFFFF"/>
              </a:solidFill>
              <a:latin typeface="Roboto"/>
              <a:ea typeface="Roboto"/>
            </a:endParaRPr>
          </a:p>
          <a:p>
            <a:endParaRPr lang="en-US" dirty="0"/>
          </a:p>
        </p:txBody>
      </p:sp>
      <p:sp>
        <p:nvSpPr>
          <p:cNvPr id="15" name="TextBox 14"/>
          <p:cNvSpPr txBox="1"/>
          <p:nvPr/>
        </p:nvSpPr>
        <p:spPr>
          <a:xfrm>
            <a:off x="4695987" y="3631379"/>
            <a:ext cx="3378740" cy="954107"/>
          </a:xfrm>
          <a:prstGeom prst="rect">
            <a:avLst/>
          </a:prstGeom>
          <a:noFill/>
        </p:spPr>
        <p:txBody>
          <a:bodyPr wrap="square" rtlCol="0">
            <a:spAutoFit/>
          </a:bodyPr>
          <a:lstStyle/>
          <a:p>
            <a:pPr marL="285750" indent="-285750">
              <a:buClr>
                <a:schemeClr val="bg1"/>
              </a:buClr>
              <a:buFont typeface="Wingdings" panose="05000000000000000000" pitchFamily="2" charset="2"/>
              <a:buChar char="§"/>
            </a:pPr>
            <a:r>
              <a:rPr lang="en-IN" dirty="0">
                <a:solidFill>
                  <a:schemeClr val="bg1"/>
                </a:solidFill>
              </a:rPr>
              <a:t>The above graph shows the information about Active and Inactive customers during its end period</a:t>
            </a:r>
            <a:endParaRPr lang="en-US" dirty="0">
              <a:solidFill>
                <a:srgbClr val="FFFFFF"/>
              </a:solidFill>
              <a:latin typeface="Roboto"/>
              <a:ea typeface="Roboto"/>
            </a:endParaRPr>
          </a:p>
          <a:p>
            <a:endParaRPr lang="en-US"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747" y="870560"/>
            <a:ext cx="4114895" cy="2417389"/>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28978" y="870560"/>
            <a:ext cx="4268188" cy="2475180"/>
          </a:xfrm>
          <a:prstGeom prst="rect">
            <a:avLst/>
          </a:prstGeom>
        </p:spPr>
      </p:pic>
    </p:spTree>
    <p:extLst>
      <p:ext uri="{BB962C8B-B14F-4D97-AF65-F5344CB8AC3E}">
        <p14:creationId xmlns:p14="http://schemas.microsoft.com/office/powerpoint/2010/main" val="2635403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srcRect/>
          <a:stretch>
            <a:fillRect/>
          </a:stretch>
        </p:blipFill>
        <p:spPr>
          <a:xfrm>
            <a:off x="2" y="0"/>
            <a:ext cx="9143998" cy="5143499"/>
          </a:xfrm>
          <a:prstGeom prst="rect">
            <a:avLst/>
          </a:prstGeom>
          <a:noFill/>
          <a:ln>
            <a:noFill/>
          </a:ln>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20414" t="36737" r="58866" b="38867"/>
          <a:stretch/>
        </p:blipFill>
        <p:spPr>
          <a:xfrm>
            <a:off x="1691766" y="637117"/>
            <a:ext cx="3420181" cy="2265135"/>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t="5192" b="5931"/>
          <a:stretch/>
        </p:blipFill>
        <p:spPr>
          <a:xfrm>
            <a:off x="5111947" y="637117"/>
            <a:ext cx="2247753" cy="2265135"/>
          </a:xfrm>
          <a:prstGeom prst="rect">
            <a:avLst/>
          </a:prstGeom>
        </p:spPr>
      </p:pic>
      <p:sp>
        <p:nvSpPr>
          <p:cNvPr id="11" name="Google Shape;115;p41"/>
          <p:cNvSpPr txBox="1"/>
          <p:nvPr/>
        </p:nvSpPr>
        <p:spPr>
          <a:xfrm>
            <a:off x="359720" y="48869"/>
            <a:ext cx="8187600" cy="612140"/>
          </a:xfrm>
          <a:prstGeom prst="rect">
            <a:avLst/>
          </a:prstGeom>
          <a:noFill/>
          <a:ln>
            <a:noFill/>
          </a:ln>
        </p:spPr>
        <p:txBody>
          <a:bodyPr spcFirstLastPara="1" wrap="square" lIns="91425" tIns="91425" rIns="91425" bIns="91425" anchor="t" anchorCtr="0">
            <a:spAutoFit/>
          </a:bodyPr>
          <a:lstStyle/>
          <a:p>
            <a:pPr lvl="0">
              <a:buSzPts val="2800"/>
            </a:pPr>
            <a:r>
              <a:rPr lang="en-US" sz="2800" b="1" dirty="0">
                <a:solidFill>
                  <a:schemeClr val="bg1"/>
                </a:solidFill>
                <a:latin typeface="Roboto" panose="02000000000000000000"/>
                <a:ea typeface="Roboto" panose="02000000000000000000"/>
                <a:cs typeface="Roboto" panose="02000000000000000000"/>
                <a:sym typeface="Roboto" panose="02000000000000000000"/>
              </a:rPr>
              <a:t>Analysis Results:</a:t>
            </a:r>
          </a:p>
        </p:txBody>
      </p:sp>
      <p:graphicFrame>
        <p:nvGraphicFramePr>
          <p:cNvPr id="14" name="Table 3">
            <a:extLst>
              <a:ext uri="{FF2B5EF4-FFF2-40B4-BE49-F238E27FC236}">
                <a16:creationId xmlns:a16="http://schemas.microsoft.com/office/drawing/2014/main" id="{689CAE36-030E-44B7-85AF-71205A708DBF}"/>
              </a:ext>
            </a:extLst>
          </p:cNvPr>
          <p:cNvGraphicFramePr>
            <a:graphicFrameLocks noGrp="1"/>
          </p:cNvGraphicFramePr>
          <p:nvPr>
            <p:extLst>
              <p:ext uri="{D42A27DB-BD31-4B8C-83A1-F6EECF244321}">
                <p14:modId xmlns:p14="http://schemas.microsoft.com/office/powerpoint/2010/main" val="4118061094"/>
              </p:ext>
            </p:extLst>
          </p:nvPr>
        </p:nvGraphicFramePr>
        <p:xfrm>
          <a:off x="1469844" y="3099455"/>
          <a:ext cx="5949118" cy="1692431"/>
        </p:xfrm>
        <a:graphic>
          <a:graphicData uri="http://schemas.openxmlformats.org/drawingml/2006/table">
            <a:tbl>
              <a:tblPr firstRow="1" bandRow="1">
                <a:tableStyleId>{7C32AA2C-D27D-4419-AF1A-19E52163CEF9}</a:tableStyleId>
              </a:tblPr>
              <a:tblGrid>
                <a:gridCol w="1208505">
                  <a:extLst>
                    <a:ext uri="{9D8B030D-6E8A-4147-A177-3AD203B41FA5}">
                      <a16:colId xmlns:a16="http://schemas.microsoft.com/office/drawing/2014/main" val="1224490473"/>
                    </a:ext>
                  </a:extLst>
                </a:gridCol>
                <a:gridCol w="1238655">
                  <a:extLst>
                    <a:ext uri="{9D8B030D-6E8A-4147-A177-3AD203B41FA5}">
                      <a16:colId xmlns:a16="http://schemas.microsoft.com/office/drawing/2014/main" val="559348765"/>
                    </a:ext>
                  </a:extLst>
                </a:gridCol>
                <a:gridCol w="1783404">
                  <a:extLst>
                    <a:ext uri="{9D8B030D-6E8A-4147-A177-3AD203B41FA5}">
                      <a16:colId xmlns:a16="http://schemas.microsoft.com/office/drawing/2014/main" val="935824227"/>
                    </a:ext>
                  </a:extLst>
                </a:gridCol>
                <a:gridCol w="1718554">
                  <a:extLst>
                    <a:ext uri="{9D8B030D-6E8A-4147-A177-3AD203B41FA5}">
                      <a16:colId xmlns:a16="http://schemas.microsoft.com/office/drawing/2014/main" val="577190524"/>
                    </a:ext>
                  </a:extLst>
                </a:gridCol>
              </a:tblGrid>
              <a:tr h="333375">
                <a:tc>
                  <a:txBody>
                    <a:bodyPr/>
                    <a:lstStyle/>
                    <a:p>
                      <a:r>
                        <a:rPr lang="en-US" sz="1200" b="1" dirty="0">
                          <a:solidFill>
                            <a:srgbClr val="FFFFFF"/>
                          </a:solidFill>
                          <a:latin typeface="Roboto"/>
                          <a:ea typeface="Roboto"/>
                        </a:rPr>
                        <a:t>Start</a:t>
                      </a:r>
                      <a:r>
                        <a:rPr lang="en-US" sz="1200" b="1" baseline="0" dirty="0">
                          <a:solidFill>
                            <a:srgbClr val="FFFFFF"/>
                          </a:solidFill>
                          <a:latin typeface="Roboto"/>
                          <a:ea typeface="Roboto"/>
                        </a:rPr>
                        <a:t> Period</a:t>
                      </a:r>
                      <a:endParaRPr lang="en-IN" sz="1200" b="1" dirty="0">
                        <a:solidFill>
                          <a:srgbClr val="FFFFFF"/>
                        </a:solidFill>
                        <a:latin typeface="Roboto"/>
                        <a:ea typeface="Roboto"/>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solidFill>
                  </a:tcPr>
                </a:tc>
                <a:tc>
                  <a:txBody>
                    <a:bodyPr/>
                    <a:lstStyle/>
                    <a:p>
                      <a:r>
                        <a:rPr lang="en-IN" sz="1200" b="1" dirty="0">
                          <a:solidFill>
                            <a:srgbClr val="FFFFFF"/>
                          </a:solidFill>
                          <a:latin typeface="Roboto"/>
                          <a:ea typeface="Roboto"/>
                        </a:rPr>
                        <a:t>End Period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solidFill>
                  </a:tcPr>
                </a:tc>
                <a:tc>
                  <a:txBody>
                    <a:bodyPr/>
                    <a:lstStyle/>
                    <a:p>
                      <a:r>
                        <a:rPr lang="en-IN" sz="1200" b="1" dirty="0">
                          <a:solidFill>
                            <a:srgbClr val="FFFFFF"/>
                          </a:solidFill>
                          <a:latin typeface="Roboto"/>
                          <a:ea typeface="Roboto"/>
                        </a:rPr>
                        <a:t>No.of Customers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solidFill>
                  </a:tcPr>
                </a:tc>
                <a:tc>
                  <a:txBody>
                    <a:bodyPr/>
                    <a:lstStyle/>
                    <a:p>
                      <a:r>
                        <a:rPr lang="en-US" sz="1200" b="1" dirty="0">
                          <a:solidFill>
                            <a:srgbClr val="FFFFFF"/>
                          </a:solidFill>
                          <a:latin typeface="Roboto"/>
                          <a:ea typeface="Roboto"/>
                        </a:rPr>
                        <a:t>Percentage(%)</a:t>
                      </a:r>
                      <a:endParaRPr lang="en-IN" sz="1200" b="1" dirty="0">
                        <a:solidFill>
                          <a:srgbClr val="FFFFFF"/>
                        </a:solidFill>
                        <a:latin typeface="Roboto"/>
                        <a:ea typeface="Roboto"/>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solidFill>
                  </a:tcPr>
                </a:tc>
                <a:extLst>
                  <a:ext uri="{0D108BD9-81ED-4DB2-BD59-A6C34878D82A}">
                    <a16:rowId xmlns:a16="http://schemas.microsoft.com/office/drawing/2014/main" val="2751581605"/>
                  </a:ext>
                </a:extLst>
              </a:tr>
              <a:tr h="353864">
                <a:tc>
                  <a:txBody>
                    <a:bodyPr/>
                    <a:lstStyle/>
                    <a:p>
                      <a:r>
                        <a:rPr lang="en-US" sz="1200" dirty="0">
                          <a:solidFill>
                            <a:srgbClr val="FFFFFF"/>
                          </a:solidFill>
                          <a:latin typeface="Roboto"/>
                          <a:ea typeface="Roboto"/>
                        </a:rPr>
                        <a:t>Active</a:t>
                      </a:r>
                      <a:endParaRPr lang="en-IN" sz="1200" dirty="0">
                        <a:solidFill>
                          <a:srgbClr val="FFFFFF"/>
                        </a:solidFill>
                        <a:latin typeface="Roboto"/>
                        <a:ea typeface="Roboto"/>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200" dirty="0">
                          <a:solidFill>
                            <a:srgbClr val="FFFFFF"/>
                          </a:solidFill>
                          <a:latin typeface="Roboto"/>
                          <a:ea typeface="Roboto"/>
                        </a:rPr>
                        <a:t>Active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200" dirty="0">
                          <a:solidFill>
                            <a:srgbClr val="FFFFFF"/>
                          </a:solidFill>
                          <a:latin typeface="Roboto"/>
                          <a:ea typeface="Roboto"/>
                        </a:rPr>
                        <a:t>22436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just"/>
                      <a:r>
                        <a:rPr lang="en-US" sz="1200" dirty="0">
                          <a:solidFill>
                            <a:srgbClr val="FFFFFF"/>
                          </a:solidFill>
                          <a:latin typeface="Roboto"/>
                          <a:ea typeface="Roboto"/>
                        </a:rPr>
                        <a:t>42.46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39100730"/>
                  </a:ext>
                </a:extLst>
              </a:tr>
              <a:tr h="324255">
                <a:tc>
                  <a:txBody>
                    <a:bodyPr/>
                    <a:lstStyle/>
                    <a:p>
                      <a:r>
                        <a:rPr lang="en-IN" sz="1200" dirty="0">
                          <a:solidFill>
                            <a:srgbClr val="FFFFFF"/>
                          </a:solidFill>
                          <a:latin typeface="Roboto"/>
                          <a:ea typeface="Roboto"/>
                        </a:rPr>
                        <a:t>Active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200" dirty="0">
                          <a:solidFill>
                            <a:srgbClr val="FFFFFF"/>
                          </a:solidFill>
                          <a:latin typeface="Roboto"/>
                          <a:ea typeface="Roboto"/>
                        </a:rPr>
                        <a:t>Inactive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200" dirty="0">
                          <a:solidFill>
                            <a:srgbClr val="FFFFFF"/>
                          </a:solidFill>
                          <a:latin typeface="Roboto"/>
                          <a:ea typeface="Roboto"/>
                        </a:rPr>
                        <a:t>2068</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just"/>
                      <a:r>
                        <a:rPr lang="en-US" sz="1200" dirty="0">
                          <a:solidFill>
                            <a:srgbClr val="FFFFFF"/>
                          </a:solidFill>
                          <a:latin typeface="Roboto"/>
                          <a:ea typeface="Roboto"/>
                        </a:rPr>
                        <a:t>3.91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2"/>
                  </a:ext>
                </a:extLst>
              </a:tr>
              <a:tr h="350196">
                <a:tc>
                  <a:txBody>
                    <a:bodyPr/>
                    <a:lstStyle/>
                    <a:p>
                      <a:r>
                        <a:rPr lang="en-IN" sz="1200" dirty="0">
                          <a:solidFill>
                            <a:srgbClr val="FFFFFF"/>
                          </a:solidFill>
                          <a:latin typeface="Roboto"/>
                          <a:ea typeface="Roboto"/>
                        </a:rPr>
                        <a:t>Inactive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200" dirty="0">
                          <a:solidFill>
                            <a:srgbClr val="FFFFFF"/>
                          </a:solidFill>
                          <a:latin typeface="Roboto"/>
                          <a:ea typeface="Roboto"/>
                        </a:rPr>
                        <a:t>Active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200" dirty="0">
                          <a:solidFill>
                            <a:srgbClr val="FFFFFF"/>
                          </a:solidFill>
                          <a:latin typeface="Roboto"/>
                          <a:ea typeface="Roboto"/>
                        </a:rPr>
                        <a:t>2379</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just"/>
                      <a:r>
                        <a:rPr lang="en-US" sz="1200" dirty="0">
                          <a:solidFill>
                            <a:srgbClr val="FFFFFF"/>
                          </a:solidFill>
                          <a:latin typeface="Roboto"/>
                          <a:ea typeface="Roboto"/>
                        </a:rPr>
                        <a:t>4.50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3"/>
                  </a:ext>
                </a:extLst>
              </a:tr>
              <a:tr h="330741">
                <a:tc>
                  <a:txBody>
                    <a:bodyPr/>
                    <a:lstStyle/>
                    <a:p>
                      <a:r>
                        <a:rPr lang="en-IN" sz="1200" dirty="0">
                          <a:solidFill>
                            <a:srgbClr val="FFFFFF"/>
                          </a:solidFill>
                          <a:latin typeface="Roboto"/>
                          <a:ea typeface="Roboto"/>
                        </a:rPr>
                        <a:t>Inactive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200" dirty="0">
                          <a:solidFill>
                            <a:srgbClr val="FFFFFF"/>
                          </a:solidFill>
                          <a:latin typeface="Roboto"/>
                          <a:ea typeface="Roboto"/>
                        </a:rPr>
                        <a:t>Inactive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200" dirty="0">
                          <a:solidFill>
                            <a:srgbClr val="FFFFFF"/>
                          </a:solidFill>
                          <a:latin typeface="Roboto"/>
                          <a:ea typeface="Roboto"/>
                        </a:rPr>
                        <a:t>25956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just"/>
                      <a:r>
                        <a:rPr lang="en-US" sz="1200" dirty="0">
                          <a:solidFill>
                            <a:srgbClr val="FFFFFF"/>
                          </a:solidFill>
                          <a:latin typeface="Roboto"/>
                          <a:ea typeface="Roboto"/>
                        </a:rPr>
                        <a:t>49.12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60415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srcRect/>
          <a:stretch>
            <a:fillRect/>
          </a:stretch>
        </p:blipFill>
        <p:spPr>
          <a:xfrm>
            <a:off x="2" y="0"/>
            <a:ext cx="9143998" cy="5143499"/>
          </a:xfrm>
          <a:prstGeom prst="rect">
            <a:avLst/>
          </a:prstGeom>
          <a:noFill/>
          <a:ln>
            <a:noFill/>
          </a:ln>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t="1008" b="57258"/>
          <a:stretch/>
        </p:blipFill>
        <p:spPr>
          <a:xfrm>
            <a:off x="422222" y="425179"/>
            <a:ext cx="2834770" cy="2146570"/>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12760" t="62032" r="26387" b="1908"/>
          <a:stretch/>
        </p:blipFill>
        <p:spPr>
          <a:xfrm>
            <a:off x="3257692" y="425179"/>
            <a:ext cx="1996459" cy="2146570"/>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t="1009" b="59401"/>
          <a:stretch/>
        </p:blipFill>
        <p:spPr>
          <a:xfrm>
            <a:off x="422222" y="2889519"/>
            <a:ext cx="2800186" cy="2036324"/>
          </a:xfrm>
          <a:prstGeom prst="rect">
            <a:avLst/>
          </a:prstGeom>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l="8467" t="62917" r="27381" b="1276"/>
          <a:stretch/>
        </p:blipFill>
        <p:spPr>
          <a:xfrm>
            <a:off x="3222408" y="2889519"/>
            <a:ext cx="1998103" cy="2048596"/>
          </a:xfrm>
          <a:prstGeom prst="rect">
            <a:avLst/>
          </a:prstGeom>
        </p:spPr>
      </p:pic>
      <p:pic>
        <p:nvPicPr>
          <p:cNvPr id="9" name="Picture 8"/>
          <p:cNvPicPr>
            <a:picLocks noChangeAspect="1"/>
          </p:cNvPicPr>
          <p:nvPr/>
        </p:nvPicPr>
        <p:blipFill rotWithShape="1">
          <a:blip r:embed="rId6">
            <a:extLst>
              <a:ext uri="{28A0092B-C50C-407E-A947-70E740481C1C}">
                <a14:useLocalDpi xmlns:a14="http://schemas.microsoft.com/office/drawing/2010/main" val="0"/>
              </a:ext>
            </a:extLst>
          </a:blip>
          <a:srcRect t="1008" r="6315" b="55997"/>
          <a:stretch/>
        </p:blipFill>
        <p:spPr>
          <a:xfrm>
            <a:off x="5810402" y="331329"/>
            <a:ext cx="2308951" cy="2211422"/>
          </a:xfrm>
          <a:prstGeom prst="rect">
            <a:avLst/>
          </a:prstGeom>
        </p:spPr>
      </p:pic>
      <p:pic>
        <p:nvPicPr>
          <p:cNvPr id="10" name="Picture 9"/>
          <p:cNvPicPr>
            <a:picLocks noChangeAspect="1"/>
          </p:cNvPicPr>
          <p:nvPr/>
        </p:nvPicPr>
        <p:blipFill rotWithShape="1">
          <a:blip r:embed="rId6">
            <a:extLst>
              <a:ext uri="{28A0092B-C50C-407E-A947-70E740481C1C}">
                <a14:useLocalDpi xmlns:a14="http://schemas.microsoft.com/office/drawing/2010/main" val="0"/>
              </a:ext>
            </a:extLst>
          </a:blip>
          <a:srcRect l="8133" t="62488" r="20650"/>
          <a:stretch/>
        </p:blipFill>
        <p:spPr>
          <a:xfrm>
            <a:off x="5810401" y="2542751"/>
            <a:ext cx="2308951" cy="2395364"/>
          </a:xfrm>
          <a:prstGeom prst="rect">
            <a:avLst/>
          </a:prstGeom>
        </p:spPr>
      </p:pic>
    </p:spTree>
    <p:extLst>
      <p:ext uri="{BB962C8B-B14F-4D97-AF65-F5344CB8AC3E}">
        <p14:creationId xmlns:p14="http://schemas.microsoft.com/office/powerpoint/2010/main" val="102800146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TotalTime>
  <Words>1120</Words>
  <Application>Microsoft Office PowerPoint</Application>
  <PresentationFormat>On-screen Show (16:9)</PresentationFormat>
  <Paragraphs>243</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Wingdings</vt:lpstr>
      <vt:lpstr>Arial</vt:lpstr>
      <vt:lpstr>Roboto</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Chetan Kochhar</dc:creator>
  <cp:lastModifiedBy>sri alekya</cp:lastModifiedBy>
  <cp:revision>2888</cp:revision>
  <dcterms:created xsi:type="dcterms:W3CDTF">2022-03-11T15:27:00Z</dcterms:created>
  <dcterms:modified xsi:type="dcterms:W3CDTF">2022-03-15T07:27:47Z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E83436647E0B44A08163C0B8C0FC758B</vt:lpwstr>
  </property>
  <property fmtid="{D5CDD505-2E9C-101B-9397-08002B2CF9AE}" pid="3" name="KSOProductBuildVer">
    <vt:lpwstr>1033-11.2.0.10463</vt:lpwstr>
  </property>
</Properties>
</file>