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75" r:id="rId2"/>
    <p:sldId id="388" r:id="rId3"/>
    <p:sldId id="390" r:id="rId4"/>
    <p:sldId id="391" r:id="rId5"/>
    <p:sldId id="398" r:id="rId6"/>
    <p:sldId id="401" r:id="rId7"/>
    <p:sldId id="402" r:id="rId8"/>
    <p:sldId id="385" r:id="rId9"/>
    <p:sldId id="394" r:id="rId10"/>
    <p:sldId id="407" r:id="rId11"/>
    <p:sldId id="396" r:id="rId12"/>
    <p:sldId id="425" r:id="rId13"/>
    <p:sldId id="395" r:id="rId14"/>
    <p:sldId id="417" r:id="rId15"/>
    <p:sldId id="279" r:id="rId16"/>
    <p:sldId id="419" r:id="rId17"/>
    <p:sldId id="420" r:id="rId18"/>
    <p:sldId id="422" r:id="rId19"/>
    <p:sldId id="423" r:id="rId20"/>
    <p:sldId id="424" r:id="rId21"/>
    <p:sldId id="370" r:id="rId22"/>
    <p:sldId id="416" r:id="rId23"/>
    <p:sldId id="411" r:id="rId24"/>
    <p:sldId id="410" r:id="rId25"/>
    <p:sldId id="412" r:id="rId26"/>
    <p:sldId id="413" r:id="rId27"/>
    <p:sldId id="387" r:id="rId28"/>
    <p:sldId id="409" r:id="rId29"/>
    <p:sldId id="432"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34" autoAdjust="0"/>
    <p:restoredTop sz="96035" autoAdjust="0"/>
  </p:normalViewPr>
  <p:slideViewPr>
    <p:cSldViewPr>
      <p:cViewPr>
        <p:scale>
          <a:sx n="103" d="100"/>
          <a:sy n="103" d="100"/>
        </p:scale>
        <p:origin x="2560" y="7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20 October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20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20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20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20 October 2024</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20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20 October 2024</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20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1293627" y="3512438"/>
            <a:ext cx="6783573" cy="1056138"/>
          </a:xfrm>
        </p:spPr>
        <p:txBody>
          <a:bodyPr>
            <a:noAutofit/>
          </a:bodyPr>
          <a:lstStyle/>
          <a:p>
            <a:r>
              <a:rPr lang="en-US" sz="2000" b="1" dirty="0">
                <a:solidFill>
                  <a:schemeClr val="tx1"/>
                </a:solidFill>
                <a:latin typeface="Arial" pitchFamily="34" charset="0"/>
                <a:cs typeface="Arial" pitchFamily="34" charset="0"/>
              </a:rPr>
              <a:t>HOSPITAL BED UTILIZATION &amp; PATIENT FLOW ANALYSIS</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20 October 2024</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a:extLst>
              <a:ext uri="{FF2B5EF4-FFF2-40B4-BE49-F238E27FC236}">
                <a16:creationId xmlns:a16="http://schemas.microsoft.com/office/drawing/2014/main" id="{D20B592D-C5BA-5B8C-EB42-80FBD0A91D48}"/>
              </a:ext>
            </a:extLst>
          </p:cNvPr>
          <p:cNvPicPr/>
          <p:nvPr/>
        </p:nvPicPr>
        <p:blipFill>
          <a:blip r:embed="rId3" cstate="print"/>
          <a:stretch>
            <a:fillRect/>
          </a:stretch>
        </p:blipFill>
        <p:spPr>
          <a:xfrm>
            <a:off x="304800" y="136525"/>
            <a:ext cx="8610600" cy="1858954"/>
          </a:xfrm>
          <a:prstGeom prst="rect">
            <a:avLst/>
          </a:prstGeom>
          <a:ln>
            <a:solidFill>
              <a:srgbClr val="002060"/>
            </a:solidFill>
          </a:ln>
        </p:spPr>
      </p:pic>
      <p:sp>
        <p:nvSpPr>
          <p:cNvPr id="14" name="TextBox 13">
            <a:extLst>
              <a:ext uri="{FF2B5EF4-FFF2-40B4-BE49-F238E27FC236}">
                <a16:creationId xmlns:a16="http://schemas.microsoft.com/office/drawing/2014/main" id="{41C8031F-DC64-6DA7-5E1D-856D8119A1D3}"/>
              </a:ext>
            </a:extLst>
          </p:cNvPr>
          <p:cNvSpPr txBox="1"/>
          <p:nvPr/>
        </p:nvSpPr>
        <p:spPr>
          <a:xfrm>
            <a:off x="304800" y="2246127"/>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Professional Training - 1</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GUIDE</a:t>
            </a:r>
          </a:p>
          <a:p>
            <a:pPr algn="l"/>
            <a:r>
              <a:rPr lang="en-US" sz="2000" b="1" dirty="0">
                <a:solidFill>
                  <a:schemeClr val="tx1"/>
                </a:solidFill>
              </a:rPr>
              <a:t>G ALEKYA,  42110063                                     Dr. M. Nafees </a:t>
            </a:r>
            <a:r>
              <a:rPr lang="en-US" sz="2000" b="1" dirty="0" err="1">
                <a:solidFill>
                  <a:schemeClr val="tx1"/>
                </a:solidFill>
              </a:rPr>
              <a:t>Muneera</a:t>
            </a:r>
            <a:r>
              <a:rPr lang="en-US" sz="2000" b="1" dirty="0">
                <a:solidFill>
                  <a:schemeClr val="tx1"/>
                </a:solidFill>
              </a:rPr>
              <a:t>, M.E., Ph.D., 					     Associate Professor, CSE</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771C8-7F4F-625B-C5DE-9B4E4CFBB0B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5EBDB3E-A9C3-DEA6-9642-EF1789EFAD8D}"/>
              </a:ext>
            </a:extLst>
          </p:cNvPr>
          <p:cNvSpPr>
            <a:spLocks noGrp="1"/>
          </p:cNvSpPr>
          <p:nvPr>
            <p:ph idx="1"/>
          </p:nvPr>
        </p:nvSpPr>
        <p:spPr/>
        <p:txBody>
          <a:bodyPr>
            <a:normAutofit/>
          </a:bodyPr>
          <a:lstStyle/>
          <a:p>
            <a:pPr marL="0" indent="0" algn="just">
              <a:lnSpc>
                <a:spcPct val="160000"/>
              </a:lnSpc>
              <a:buNone/>
            </a:pPr>
            <a:r>
              <a:rPr lang="en-US" sz="1800" b="1" dirty="0">
                <a:cs typeface="Arial" panose="020B0604020202020204" pitchFamily="34" charset="0"/>
              </a:rPr>
              <a:t>4. Enhance Data Visualization: </a:t>
            </a:r>
          </a:p>
          <a:p>
            <a:pPr marL="0" indent="0" algn="just">
              <a:lnSpc>
                <a:spcPct val="160000"/>
              </a:lnSpc>
              <a:buNone/>
            </a:pPr>
            <a:r>
              <a:rPr lang="en-US" sz="1800" dirty="0">
                <a:cs typeface="Arial" panose="020B0604020202020204" pitchFamily="34" charset="0"/>
              </a:rPr>
              <a:t>                   Utilize advanced visualization tools to transform complex data into intuitive dashboards and reports, making insights easily accessible and actionable for stakeholders.</a:t>
            </a:r>
          </a:p>
          <a:p>
            <a:pPr marL="0" indent="0" algn="just">
              <a:lnSpc>
                <a:spcPct val="160000"/>
              </a:lnSpc>
              <a:buNone/>
            </a:pPr>
            <a:r>
              <a:rPr lang="en-US" sz="1800" b="1" dirty="0">
                <a:cs typeface="Arial" panose="020B0604020202020204" pitchFamily="34" charset="0"/>
              </a:rPr>
              <a:t>5. Support Data-Driven Decision Making:</a:t>
            </a:r>
          </a:p>
          <a:p>
            <a:pPr marL="0" indent="0" algn="just">
              <a:lnSpc>
                <a:spcPct val="160000"/>
              </a:lnSpc>
              <a:buNone/>
            </a:pPr>
            <a:r>
              <a:rPr lang="en-US" sz="1800" dirty="0">
                <a:cs typeface="Arial" panose="020B0604020202020204" pitchFamily="34" charset="0"/>
              </a:rPr>
              <a:t>                    Empower hospital administrators and clinical staff with data-driven insights to inform strategic decisions that enhance patient care and operational efficiency.</a:t>
            </a:r>
          </a:p>
          <a:p>
            <a:pPr marL="0" indent="0">
              <a:buNone/>
            </a:pPr>
            <a:endParaRPr lang="en-US" dirty="0"/>
          </a:p>
        </p:txBody>
      </p:sp>
      <p:sp>
        <p:nvSpPr>
          <p:cNvPr id="4" name="Date Placeholder 3">
            <a:extLst>
              <a:ext uri="{FF2B5EF4-FFF2-40B4-BE49-F238E27FC236}">
                <a16:creationId xmlns:a16="http://schemas.microsoft.com/office/drawing/2014/main" id="{0570C6C2-6D55-D4CF-72FF-301431BF6521}"/>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E795FA19-44B9-18B3-BC34-13F7362C865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1351AEC-76D7-5CEF-A04F-B31CE0F28236}"/>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784847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a:xfrm>
            <a:off x="457200" y="153659"/>
            <a:ext cx="8382000" cy="1065541"/>
          </a:xfrm>
        </p:spPr>
        <p:txBody>
          <a:bodyPr>
            <a:normAutofit/>
          </a:bodyPr>
          <a:lstStyle/>
          <a:p>
            <a:r>
              <a:rPr lang="en-US" dirty="0"/>
              <a:t>LITERATURE</a:t>
            </a:r>
            <a:r>
              <a:rPr lang="en-US" sz="3600" dirty="0"/>
              <a:t> </a:t>
            </a:r>
            <a:r>
              <a:rPr lang="en-US" dirty="0"/>
              <a:t>SURVEY</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11</a:t>
            </a:fld>
            <a:endParaRPr lang="en-US" dirty="0"/>
          </a:p>
        </p:txBody>
      </p:sp>
      <p:graphicFrame>
        <p:nvGraphicFramePr>
          <p:cNvPr id="9" name="Content Placeholder 8">
            <a:extLst>
              <a:ext uri="{FF2B5EF4-FFF2-40B4-BE49-F238E27FC236}">
                <a16:creationId xmlns:a16="http://schemas.microsoft.com/office/drawing/2014/main" id="{170A6681-8555-B85D-E8F7-8449B721BFE7}"/>
              </a:ext>
            </a:extLst>
          </p:cNvPr>
          <p:cNvGraphicFramePr>
            <a:graphicFrameLocks noGrp="1"/>
          </p:cNvGraphicFramePr>
          <p:nvPr>
            <p:ph idx="1"/>
            <p:extLst>
              <p:ext uri="{D42A27DB-BD31-4B8C-83A1-F6EECF244321}">
                <p14:modId xmlns:p14="http://schemas.microsoft.com/office/powerpoint/2010/main" val="562556133"/>
              </p:ext>
            </p:extLst>
          </p:nvPr>
        </p:nvGraphicFramePr>
        <p:xfrm>
          <a:off x="457200" y="1367253"/>
          <a:ext cx="8305800" cy="5033547"/>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323753201"/>
                    </a:ext>
                  </a:extLst>
                </a:gridCol>
                <a:gridCol w="1371600">
                  <a:extLst>
                    <a:ext uri="{9D8B030D-6E8A-4147-A177-3AD203B41FA5}">
                      <a16:colId xmlns:a16="http://schemas.microsoft.com/office/drawing/2014/main" val="2801195069"/>
                    </a:ext>
                  </a:extLst>
                </a:gridCol>
                <a:gridCol w="2133600">
                  <a:extLst>
                    <a:ext uri="{9D8B030D-6E8A-4147-A177-3AD203B41FA5}">
                      <a16:colId xmlns:a16="http://schemas.microsoft.com/office/drawing/2014/main" val="2475929347"/>
                    </a:ext>
                  </a:extLst>
                </a:gridCol>
                <a:gridCol w="3505200">
                  <a:extLst>
                    <a:ext uri="{9D8B030D-6E8A-4147-A177-3AD203B41FA5}">
                      <a16:colId xmlns:a16="http://schemas.microsoft.com/office/drawing/2014/main" val="4013182404"/>
                    </a:ext>
                  </a:extLst>
                </a:gridCol>
              </a:tblGrid>
              <a:tr h="356364">
                <a:tc>
                  <a:txBody>
                    <a:bodyPr/>
                    <a:lstStyle/>
                    <a:p>
                      <a:pPr algn="ctr">
                        <a:lnSpc>
                          <a:spcPct val="150000"/>
                        </a:lnSpc>
                      </a:pPr>
                      <a:r>
                        <a:rPr lang="en-US" sz="1800" b="1" dirty="0">
                          <a:effectLst/>
                          <a:latin typeface="+mn-lt"/>
                          <a:ea typeface="Arial MT"/>
                          <a:cs typeface="Arial MT"/>
                        </a:rPr>
                        <a:t>YEAR</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dirty="0">
                          <a:effectLst/>
                          <a:latin typeface="+mn-lt"/>
                          <a:ea typeface="Arial MT"/>
                          <a:cs typeface="Arial MT"/>
                        </a:rPr>
                        <a:t>AUTHOR</a:t>
                      </a:r>
                      <a:r>
                        <a:rPr lang="en-IN" sz="1800" b="0" dirty="0">
                          <a:effectLst/>
                          <a:latin typeface="+mn-lt"/>
                          <a:ea typeface="Arial MT"/>
                          <a:cs typeface="Arial MT"/>
                        </a:rPr>
                        <a:t> </a:t>
                      </a:r>
                      <a:r>
                        <a:rPr lang="en-US" sz="1800" b="1" dirty="0">
                          <a:effectLst/>
                          <a:latin typeface="+mn-lt"/>
                          <a:ea typeface="Arial MT"/>
                          <a:cs typeface="Arial MT"/>
                        </a:rPr>
                        <a:t>(s)</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dirty="0">
                          <a:effectLst/>
                          <a:latin typeface="+mn-lt"/>
                          <a:ea typeface="Arial MT"/>
                          <a:cs typeface="Arial MT"/>
                        </a:rPr>
                        <a:t>TITLE</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a:effectLst/>
                          <a:latin typeface="+mn-lt"/>
                          <a:ea typeface="Arial MT"/>
                          <a:cs typeface="Arial MT"/>
                        </a:rPr>
                        <a:t>IMPLEMENTATION</a:t>
                      </a:r>
                      <a:endParaRPr lang="en-IN" sz="1800">
                        <a:effectLst/>
                        <a:latin typeface="+mn-lt"/>
                        <a:ea typeface="Arial MT"/>
                        <a:cs typeface="Arial MT"/>
                      </a:endParaRPr>
                    </a:p>
                  </a:txBody>
                  <a:tcPr marL="68580" marR="68580" marT="0" marB="0"/>
                </a:tc>
                <a:extLst>
                  <a:ext uri="{0D108BD9-81ED-4DB2-BD59-A6C34878D82A}">
                    <a16:rowId xmlns:a16="http://schemas.microsoft.com/office/drawing/2014/main" val="2065462795"/>
                  </a:ext>
                </a:extLst>
              </a:tr>
              <a:tr h="2421044">
                <a:tc>
                  <a:txBody>
                    <a:bodyPr/>
                    <a:lstStyle/>
                    <a:p>
                      <a:pPr>
                        <a:lnSpc>
                          <a:spcPct val="150000"/>
                        </a:lnSpc>
                      </a:pPr>
                      <a:r>
                        <a:rPr lang="en-US" sz="1800" dirty="0">
                          <a:effectLst/>
                          <a:latin typeface="+mn-lt"/>
                          <a:ea typeface="Arial MT"/>
                          <a:cs typeface="Arial MT"/>
                        </a:rPr>
                        <a:t>2021</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Bennett, A., &amp; Hargrove, S.</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“Using visualization tools to enhance hospital bed utilization analysis"</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Utilized software tools (e.g., Tableau) to analyze historical and real-time bed occupancy data. Conducted case studies in multiple hospitals to evaluate the effectiveness of visualization.</a:t>
                      </a:r>
                      <a:endParaRPr lang="en-IN" sz="1800" dirty="0">
                        <a:effectLst/>
                        <a:latin typeface="+mn-lt"/>
                        <a:ea typeface="Arial MT"/>
                        <a:cs typeface="Arial MT"/>
                      </a:endParaRPr>
                    </a:p>
                  </a:txBody>
                  <a:tcPr marL="68580" marR="68580" marT="0" marB="0"/>
                </a:tc>
                <a:extLst>
                  <a:ext uri="{0D108BD9-81ED-4DB2-BD59-A6C34878D82A}">
                    <a16:rowId xmlns:a16="http://schemas.microsoft.com/office/drawing/2014/main" val="3721735767"/>
                  </a:ext>
                </a:extLst>
              </a:tr>
              <a:tr h="2238277">
                <a:tc>
                  <a:txBody>
                    <a:bodyPr/>
                    <a:lstStyle/>
                    <a:p>
                      <a:pPr>
                        <a:lnSpc>
                          <a:spcPct val="150000"/>
                        </a:lnSpc>
                      </a:pPr>
                      <a:r>
                        <a:rPr lang="en-US" sz="1800" dirty="0">
                          <a:effectLst/>
                          <a:latin typeface="+mn-lt"/>
                          <a:ea typeface="Arial MT"/>
                          <a:cs typeface="Arial MT"/>
                        </a:rPr>
                        <a:t>2022</a:t>
                      </a:r>
                      <a:endParaRPr lang="en-IN" sz="1800" dirty="0">
                        <a:effectLst/>
                        <a:latin typeface="+mn-lt"/>
                        <a:ea typeface="Arial MT"/>
                        <a:cs typeface="Arial MT"/>
                      </a:endParaRPr>
                    </a:p>
                  </a:txBody>
                  <a:tcPr marL="68580" marR="68580" marT="0" marB="0"/>
                </a:tc>
                <a:tc>
                  <a:txBody>
                    <a:bodyPr/>
                    <a:lstStyle/>
                    <a:p>
                      <a:pPr>
                        <a:lnSpc>
                          <a:spcPct val="150000"/>
                        </a:lnSpc>
                      </a:pPr>
                      <a:r>
                        <a:rPr lang="en-US" sz="1800">
                          <a:effectLst/>
                          <a:latin typeface="+mn-lt"/>
                          <a:ea typeface="Arial MT"/>
                          <a:cs typeface="Arial MT"/>
                        </a:rPr>
                        <a:t>Kumar, S., &amp; Singh, R.</a:t>
                      </a:r>
                      <a:endParaRPr lang="en-IN" sz="180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"Application of data visualization techniques in hospital management"</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Employed techniques such as dashboards and heat maps to visualize patient flow and resource allocation. Conducted workshops to train hospital staff on these tools.</a:t>
                      </a:r>
                      <a:endParaRPr lang="en-IN" sz="1800" dirty="0">
                        <a:effectLst/>
                        <a:latin typeface="+mn-lt"/>
                        <a:ea typeface="Arial MT"/>
                        <a:cs typeface="Arial MT"/>
                      </a:endParaRPr>
                    </a:p>
                  </a:txBody>
                  <a:tcPr marL="68580" marR="68580" marT="0" marB="0"/>
                </a:tc>
                <a:extLst>
                  <a:ext uri="{0D108BD9-81ED-4DB2-BD59-A6C34878D82A}">
                    <a16:rowId xmlns:a16="http://schemas.microsoft.com/office/drawing/2014/main" val="2562523725"/>
                  </a:ext>
                </a:extLst>
              </a:tr>
            </a:tbl>
          </a:graphicData>
        </a:graphic>
      </p:graphicFrame>
    </p:spTree>
    <p:extLst>
      <p:ext uri="{BB962C8B-B14F-4D97-AF65-F5344CB8AC3E}">
        <p14:creationId xmlns:p14="http://schemas.microsoft.com/office/powerpoint/2010/main" val="2767768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3C1C8-B2A4-3450-6F01-0139E61BD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245EC-B912-BC1D-70BD-3EB9E96DAAE1}"/>
              </a:ext>
            </a:extLst>
          </p:cNvPr>
          <p:cNvSpPr>
            <a:spLocks noGrp="1"/>
          </p:cNvSpPr>
          <p:nvPr>
            <p:ph type="title"/>
          </p:nvPr>
        </p:nvSpPr>
        <p:spPr>
          <a:xfrm>
            <a:off x="457200" y="153659"/>
            <a:ext cx="8382000" cy="1065541"/>
          </a:xfrm>
        </p:spPr>
        <p:txBody>
          <a:bodyPr>
            <a:normAutofit/>
          </a:bodyPr>
          <a:lstStyle/>
          <a:p>
            <a:r>
              <a:rPr lang="en-US" dirty="0"/>
              <a:t>LITERATURE</a:t>
            </a:r>
            <a:r>
              <a:rPr lang="en-US" sz="3600" dirty="0"/>
              <a:t> </a:t>
            </a:r>
            <a:r>
              <a:rPr lang="en-US" dirty="0"/>
              <a:t>SURVEY</a:t>
            </a:r>
          </a:p>
        </p:txBody>
      </p:sp>
      <p:sp>
        <p:nvSpPr>
          <p:cNvPr id="4" name="Date Placeholder 3">
            <a:extLst>
              <a:ext uri="{FF2B5EF4-FFF2-40B4-BE49-F238E27FC236}">
                <a16:creationId xmlns:a16="http://schemas.microsoft.com/office/drawing/2014/main" id="{ECEDD64B-18E8-0C6A-AF11-FA7AE70CC45F}"/>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EF85936C-09B3-6952-18B3-2AD3A7660E15}"/>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D228408D-B132-8327-1207-BC04799E792B}"/>
              </a:ext>
            </a:extLst>
          </p:cNvPr>
          <p:cNvSpPr>
            <a:spLocks noGrp="1"/>
          </p:cNvSpPr>
          <p:nvPr>
            <p:ph type="sldNum" sz="quarter" idx="12"/>
          </p:nvPr>
        </p:nvSpPr>
        <p:spPr/>
        <p:txBody>
          <a:bodyPr/>
          <a:lstStyle/>
          <a:p>
            <a:fld id="{7B28076C-CE04-4A00-BFAA-A90EA8355859}" type="slidenum">
              <a:rPr lang="en-US" smtClean="0"/>
              <a:pPr/>
              <a:t>12</a:t>
            </a:fld>
            <a:endParaRPr lang="en-US" dirty="0"/>
          </a:p>
        </p:txBody>
      </p:sp>
      <p:graphicFrame>
        <p:nvGraphicFramePr>
          <p:cNvPr id="9" name="Content Placeholder 8">
            <a:extLst>
              <a:ext uri="{FF2B5EF4-FFF2-40B4-BE49-F238E27FC236}">
                <a16:creationId xmlns:a16="http://schemas.microsoft.com/office/drawing/2014/main" id="{D118B105-2761-29F6-5B19-B4F41A0B19D2}"/>
              </a:ext>
            </a:extLst>
          </p:cNvPr>
          <p:cNvGraphicFramePr>
            <a:graphicFrameLocks noGrp="1"/>
          </p:cNvGraphicFramePr>
          <p:nvPr>
            <p:ph idx="1"/>
            <p:extLst>
              <p:ext uri="{D42A27DB-BD31-4B8C-83A1-F6EECF244321}">
                <p14:modId xmlns:p14="http://schemas.microsoft.com/office/powerpoint/2010/main" val="2056291058"/>
              </p:ext>
            </p:extLst>
          </p:nvPr>
        </p:nvGraphicFramePr>
        <p:xfrm>
          <a:off x="467811" y="1375748"/>
          <a:ext cx="8295189" cy="4965611"/>
        </p:xfrm>
        <a:graphic>
          <a:graphicData uri="http://schemas.openxmlformats.org/drawingml/2006/table">
            <a:tbl>
              <a:tblPr firstRow="1" bandRow="1">
                <a:tableStyleId>{5940675A-B579-460E-94D1-54222C63F5DA}</a:tableStyleId>
              </a:tblPr>
              <a:tblGrid>
                <a:gridCol w="792111">
                  <a:extLst>
                    <a:ext uri="{9D8B030D-6E8A-4147-A177-3AD203B41FA5}">
                      <a16:colId xmlns:a16="http://schemas.microsoft.com/office/drawing/2014/main" val="2720845813"/>
                    </a:ext>
                  </a:extLst>
                </a:gridCol>
                <a:gridCol w="1499643">
                  <a:extLst>
                    <a:ext uri="{9D8B030D-6E8A-4147-A177-3AD203B41FA5}">
                      <a16:colId xmlns:a16="http://schemas.microsoft.com/office/drawing/2014/main" val="327886428"/>
                    </a:ext>
                  </a:extLst>
                </a:gridCol>
                <a:gridCol w="2007068">
                  <a:extLst>
                    <a:ext uri="{9D8B030D-6E8A-4147-A177-3AD203B41FA5}">
                      <a16:colId xmlns:a16="http://schemas.microsoft.com/office/drawing/2014/main" val="391790314"/>
                    </a:ext>
                  </a:extLst>
                </a:gridCol>
                <a:gridCol w="3996367">
                  <a:extLst>
                    <a:ext uri="{9D8B030D-6E8A-4147-A177-3AD203B41FA5}">
                      <a16:colId xmlns:a16="http://schemas.microsoft.com/office/drawing/2014/main" val="1996416711"/>
                    </a:ext>
                  </a:extLst>
                </a:gridCol>
              </a:tblGrid>
              <a:tr h="332289">
                <a:tc>
                  <a:txBody>
                    <a:bodyPr/>
                    <a:lstStyle/>
                    <a:p>
                      <a:pPr algn="ctr">
                        <a:lnSpc>
                          <a:spcPct val="150000"/>
                        </a:lnSpc>
                      </a:pPr>
                      <a:r>
                        <a:rPr lang="en-US" sz="1800" b="1" dirty="0">
                          <a:effectLst/>
                          <a:latin typeface="+mn-lt"/>
                          <a:ea typeface="Arial MT"/>
                          <a:cs typeface="Arial MT"/>
                        </a:rPr>
                        <a:t>YEAR</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dirty="0">
                          <a:effectLst/>
                          <a:latin typeface="+mn-lt"/>
                          <a:ea typeface="Arial MT"/>
                          <a:cs typeface="Arial MT"/>
                        </a:rPr>
                        <a:t>AUTHOR</a:t>
                      </a:r>
                      <a:r>
                        <a:rPr lang="en-IN" sz="1800" b="0" dirty="0">
                          <a:effectLst/>
                          <a:latin typeface="+mn-lt"/>
                          <a:ea typeface="Arial MT"/>
                          <a:cs typeface="Arial MT"/>
                        </a:rPr>
                        <a:t> </a:t>
                      </a:r>
                      <a:r>
                        <a:rPr lang="en-US" sz="1800" b="1" dirty="0">
                          <a:effectLst/>
                          <a:latin typeface="+mn-lt"/>
                          <a:ea typeface="Arial MT"/>
                          <a:cs typeface="Arial MT"/>
                        </a:rPr>
                        <a:t>(s)</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dirty="0">
                          <a:effectLst/>
                          <a:latin typeface="+mn-lt"/>
                          <a:ea typeface="Arial MT"/>
                          <a:cs typeface="Arial MT"/>
                        </a:rPr>
                        <a:t>TITLE</a:t>
                      </a:r>
                      <a:endParaRPr lang="en-IN" sz="1800" dirty="0">
                        <a:effectLst/>
                        <a:latin typeface="+mn-lt"/>
                        <a:ea typeface="Arial MT"/>
                        <a:cs typeface="Arial MT"/>
                      </a:endParaRPr>
                    </a:p>
                  </a:txBody>
                  <a:tcPr marL="68580" marR="68580" marT="0" marB="0"/>
                </a:tc>
                <a:tc>
                  <a:txBody>
                    <a:bodyPr/>
                    <a:lstStyle/>
                    <a:p>
                      <a:pPr algn="ctr">
                        <a:lnSpc>
                          <a:spcPct val="150000"/>
                        </a:lnSpc>
                      </a:pPr>
                      <a:r>
                        <a:rPr lang="en-US" sz="1800" b="1">
                          <a:effectLst/>
                          <a:latin typeface="+mn-lt"/>
                          <a:ea typeface="Arial MT"/>
                          <a:cs typeface="Arial MT"/>
                        </a:rPr>
                        <a:t>IMPLEMENTATION</a:t>
                      </a:r>
                      <a:endParaRPr lang="en-IN" sz="1800">
                        <a:effectLst/>
                        <a:latin typeface="+mn-lt"/>
                        <a:ea typeface="Arial MT"/>
                        <a:cs typeface="Arial MT"/>
                      </a:endParaRPr>
                    </a:p>
                  </a:txBody>
                  <a:tcPr marL="68580" marR="68580" marT="0" marB="0"/>
                </a:tc>
                <a:extLst>
                  <a:ext uri="{0D108BD9-81ED-4DB2-BD59-A6C34878D82A}">
                    <a16:rowId xmlns:a16="http://schemas.microsoft.com/office/drawing/2014/main" val="207467661"/>
                  </a:ext>
                </a:extLst>
              </a:tr>
              <a:tr h="2185332">
                <a:tc>
                  <a:txBody>
                    <a:bodyPr/>
                    <a:lstStyle/>
                    <a:p>
                      <a:pPr>
                        <a:lnSpc>
                          <a:spcPct val="150000"/>
                        </a:lnSpc>
                      </a:pPr>
                      <a:r>
                        <a:rPr lang="en-US" sz="1800" dirty="0">
                          <a:effectLst/>
                          <a:latin typeface="+mn-lt"/>
                          <a:ea typeface="Arial MT"/>
                          <a:cs typeface="Arial MT"/>
                        </a:rPr>
                        <a:t>2022</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Li, Y., &amp; Zhang, J.</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"Dynamic visualization of patient flow in hospital settings"</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Developed a web-based platform for dynamic visualization, allowing real-time tracking of patient movements. Integrated data from EHRs and other hospital systems for comprehensive insights.</a:t>
                      </a:r>
                      <a:endParaRPr lang="en-IN" sz="1800" dirty="0">
                        <a:effectLst/>
                        <a:latin typeface="+mn-lt"/>
                        <a:ea typeface="Arial MT"/>
                        <a:cs typeface="Arial MT"/>
                      </a:endParaRPr>
                    </a:p>
                  </a:txBody>
                  <a:tcPr marL="68580" marR="68580" marT="0" marB="0"/>
                </a:tc>
                <a:extLst>
                  <a:ext uri="{0D108BD9-81ED-4DB2-BD59-A6C34878D82A}">
                    <a16:rowId xmlns:a16="http://schemas.microsoft.com/office/drawing/2014/main" val="3239681639"/>
                  </a:ext>
                </a:extLst>
              </a:tr>
              <a:tr h="2170341">
                <a:tc>
                  <a:txBody>
                    <a:bodyPr/>
                    <a:lstStyle/>
                    <a:p>
                      <a:pPr>
                        <a:lnSpc>
                          <a:spcPct val="150000"/>
                        </a:lnSpc>
                      </a:pPr>
                      <a:r>
                        <a:rPr lang="en-US" sz="1800">
                          <a:effectLst/>
                          <a:latin typeface="+mn-lt"/>
                          <a:ea typeface="Arial MT"/>
                          <a:cs typeface="Arial MT"/>
                        </a:rPr>
                        <a:t>2023</a:t>
                      </a:r>
                      <a:endParaRPr lang="en-IN" sz="1800">
                        <a:effectLst/>
                        <a:latin typeface="+mn-lt"/>
                        <a:ea typeface="Arial MT"/>
                        <a:cs typeface="Arial MT"/>
                      </a:endParaRPr>
                    </a:p>
                  </a:txBody>
                  <a:tcPr marL="68580" marR="68580" marT="0" marB="0"/>
                </a:tc>
                <a:tc>
                  <a:txBody>
                    <a:bodyPr/>
                    <a:lstStyle/>
                    <a:p>
                      <a:pPr>
                        <a:lnSpc>
                          <a:spcPct val="150000"/>
                        </a:lnSpc>
                      </a:pPr>
                      <a:r>
                        <a:rPr lang="en-US" sz="1800">
                          <a:effectLst/>
                          <a:latin typeface="+mn-lt"/>
                          <a:ea typeface="Arial MT"/>
                          <a:cs typeface="Arial MT"/>
                        </a:rPr>
                        <a:t>Omar, M., &amp; Patel, A.</a:t>
                      </a:r>
                      <a:endParaRPr lang="en-IN" sz="180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"Improving patient flow using data visualization tools"</a:t>
                      </a:r>
                      <a:endParaRPr lang="en-IN" sz="1800" dirty="0">
                        <a:effectLst/>
                        <a:latin typeface="+mn-lt"/>
                        <a:ea typeface="Arial MT"/>
                        <a:cs typeface="Arial MT"/>
                      </a:endParaRPr>
                    </a:p>
                  </a:txBody>
                  <a:tcPr marL="68580" marR="68580" marT="0" marB="0"/>
                </a:tc>
                <a:tc>
                  <a:txBody>
                    <a:bodyPr/>
                    <a:lstStyle/>
                    <a:p>
                      <a:pPr>
                        <a:lnSpc>
                          <a:spcPct val="150000"/>
                        </a:lnSpc>
                      </a:pPr>
                      <a:r>
                        <a:rPr lang="en-US" sz="1800" dirty="0">
                          <a:effectLst/>
                          <a:latin typeface="+mn-lt"/>
                          <a:ea typeface="Arial MT"/>
                          <a:cs typeface="Arial MT"/>
                        </a:rPr>
                        <a:t>Implemented data visualization tools to analyze patient journeys through the emergency department, focusing on time spent at each stage.</a:t>
                      </a:r>
                      <a:endParaRPr lang="en-IN" sz="1800" dirty="0">
                        <a:effectLst/>
                        <a:latin typeface="+mn-lt"/>
                        <a:ea typeface="Arial MT"/>
                        <a:cs typeface="Arial MT"/>
                      </a:endParaRPr>
                    </a:p>
                  </a:txBody>
                  <a:tcPr marL="68580" marR="68580" marT="0" marB="0"/>
                </a:tc>
                <a:extLst>
                  <a:ext uri="{0D108BD9-81ED-4DB2-BD59-A6C34878D82A}">
                    <a16:rowId xmlns:a16="http://schemas.microsoft.com/office/drawing/2014/main" val="3775731163"/>
                  </a:ext>
                </a:extLst>
              </a:tr>
            </a:tbl>
          </a:graphicData>
        </a:graphic>
      </p:graphicFrame>
    </p:spTree>
    <p:extLst>
      <p:ext uri="{BB962C8B-B14F-4D97-AF65-F5344CB8AC3E}">
        <p14:creationId xmlns:p14="http://schemas.microsoft.com/office/powerpoint/2010/main" val="4041875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SYSTEM ARCHITECTURE / IDEATION MAP</a:t>
            </a:r>
          </a:p>
        </p:txBody>
      </p:sp>
      <p:pic>
        <p:nvPicPr>
          <p:cNvPr id="9218" name="Picture 2" descr="Module 5-Bed Management in Healthcare Systems-Part 1">
            <a:extLst>
              <a:ext uri="{FF2B5EF4-FFF2-40B4-BE49-F238E27FC236}">
                <a16:creationId xmlns:a16="http://schemas.microsoft.com/office/drawing/2014/main" id="{F0C7EEBD-0D1B-B9AD-9100-2DA59866B2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363" t="6734" r="6555" b="9084"/>
          <a:stretch/>
        </p:blipFill>
        <p:spPr bwMode="auto">
          <a:xfrm>
            <a:off x="609600" y="1676400"/>
            <a:ext cx="8077200" cy="42671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13</a:t>
            </a:fld>
            <a:endParaRPr lang="en-US" dirty="0"/>
          </a:p>
        </p:txBody>
      </p:sp>
    </p:spTree>
    <p:extLst>
      <p:ext uri="{BB962C8B-B14F-4D97-AF65-F5344CB8AC3E}">
        <p14:creationId xmlns:p14="http://schemas.microsoft.com/office/powerpoint/2010/main" val="201193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DAEFC-9C14-D9E0-D7AB-2628F6550F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05E3C-9F7C-3416-B2F6-C59D0F5A7E13}"/>
              </a:ext>
            </a:extLst>
          </p:cNvPr>
          <p:cNvSpPr>
            <a:spLocks noGrp="1"/>
          </p:cNvSpPr>
          <p:nvPr>
            <p:ph type="title"/>
          </p:nvPr>
        </p:nvSpPr>
        <p:spPr/>
        <p:txBody>
          <a:bodyPr>
            <a:normAutofit/>
          </a:bodyPr>
          <a:lstStyle/>
          <a:p>
            <a:r>
              <a:rPr lang="en-US" sz="3600" dirty="0"/>
              <a:t>SYSTEM ARCHITECTURE / IDEATION MAP</a:t>
            </a:r>
          </a:p>
        </p:txBody>
      </p:sp>
      <p:sp>
        <p:nvSpPr>
          <p:cNvPr id="4" name="Date Placeholder 3">
            <a:extLst>
              <a:ext uri="{FF2B5EF4-FFF2-40B4-BE49-F238E27FC236}">
                <a16:creationId xmlns:a16="http://schemas.microsoft.com/office/drawing/2014/main" id="{8C389100-C219-0680-D1DE-056DDA54F1AD}"/>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C128E809-8DAE-AA66-BB2E-8D2A98F01B44}"/>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E7BD1D3-1D2A-47A2-FA81-71103A871200}"/>
              </a:ext>
            </a:extLst>
          </p:cNvPr>
          <p:cNvSpPr>
            <a:spLocks noGrp="1"/>
          </p:cNvSpPr>
          <p:nvPr>
            <p:ph type="sldNum" sz="quarter" idx="12"/>
          </p:nvPr>
        </p:nvSpPr>
        <p:spPr/>
        <p:txBody>
          <a:bodyPr/>
          <a:lstStyle/>
          <a:p>
            <a:fld id="{7B28076C-CE04-4A00-BFAA-A90EA8355859}" type="slidenum">
              <a:rPr lang="en-US" smtClean="0"/>
              <a:pPr/>
              <a:t>14</a:t>
            </a:fld>
            <a:endParaRPr lang="en-US" dirty="0"/>
          </a:p>
        </p:txBody>
      </p:sp>
      <p:pic>
        <p:nvPicPr>
          <p:cNvPr id="11266" name="Picture 2" descr="How AI can help hospitals forecast and manage patient flow – Blog | Philips">
            <a:extLst>
              <a:ext uri="{FF2B5EF4-FFF2-40B4-BE49-F238E27FC236}">
                <a16:creationId xmlns:a16="http://schemas.microsoft.com/office/drawing/2014/main" id="{F85302BF-E32B-1E5F-CA8A-F280F1624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200" cy="48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35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2" name="Content Placeholder 1"/>
          <p:cNvSpPr>
            <a:spLocks noGrp="1"/>
          </p:cNvSpPr>
          <p:nvPr>
            <p:ph idx="1"/>
          </p:nvPr>
        </p:nvSpPr>
        <p:spPr>
          <a:xfrm>
            <a:off x="457200" y="1371600"/>
            <a:ext cx="8229600" cy="4754563"/>
          </a:xfrm>
        </p:spPr>
        <p:txBody>
          <a:bodyPr>
            <a:normAutofit fontScale="92500"/>
          </a:bodyPr>
          <a:lstStyle/>
          <a:p>
            <a:pPr marL="0" indent="0">
              <a:lnSpc>
                <a:spcPct val="200000"/>
              </a:lnSpc>
              <a:spcBef>
                <a:spcPts val="760"/>
              </a:spcBef>
              <a:buNone/>
            </a:pPr>
            <a:r>
              <a:rPr lang="en-US" sz="2000" b="1" dirty="0">
                <a:effectLst/>
                <a:ea typeface="Arial MT"/>
                <a:cs typeface="Arial MT"/>
              </a:rPr>
              <a:t>EXCEL DATA ANALYSIS</a:t>
            </a:r>
            <a:endParaRPr lang="en-IN" sz="2000" dirty="0">
              <a:effectLst/>
              <a:ea typeface="Arial MT"/>
              <a:cs typeface="Arial MT"/>
            </a:endParaRPr>
          </a:p>
          <a:p>
            <a:pPr marL="0" indent="0" algn="just">
              <a:lnSpc>
                <a:spcPct val="160000"/>
              </a:lnSpc>
              <a:spcAft>
                <a:spcPts val="1335"/>
              </a:spcAft>
              <a:buNone/>
            </a:pPr>
            <a:r>
              <a:rPr lang="en-US" sz="1800" b="1" i="1" dirty="0">
                <a:effectLst/>
                <a:ea typeface="Arial" panose="020B0604020202020204" pitchFamily="34" charset="0"/>
                <a:cs typeface="Arial MT"/>
              </a:rPr>
              <a:t>  Data Preparation and Structuring:</a:t>
            </a:r>
            <a:r>
              <a:rPr lang="en-US" sz="1800" i="1" dirty="0">
                <a:effectLst/>
                <a:ea typeface="Arial" panose="020B0604020202020204" pitchFamily="34" charset="0"/>
                <a:cs typeface="Arial MT"/>
              </a:rPr>
              <a:t> </a:t>
            </a:r>
            <a:endParaRPr lang="en-IN" sz="1800" dirty="0">
              <a:effectLst/>
              <a:ea typeface="Arial MT"/>
              <a:cs typeface="Arial MT"/>
            </a:endParaRPr>
          </a:p>
          <a:p>
            <a:pPr marL="342900" lvl="0" indent="-342900" algn="just" fontAlgn="base">
              <a:lnSpc>
                <a:spcPct val="160000"/>
              </a:lnSpc>
              <a:spcAft>
                <a:spcPts val="720"/>
              </a:spcAft>
              <a:buClr>
                <a:srgbClr val="000000"/>
              </a:buClr>
              <a:buSzPts val="1000"/>
              <a:buFont typeface="Arial" panose="020B0604020202020204" pitchFamily="34" charset="0"/>
              <a:buChar char="•"/>
            </a:pPr>
            <a:r>
              <a:rPr lang="en-US" sz="1800" b="1" i="1" u="none" strike="noStrike" dirty="0">
                <a:effectLst/>
                <a:uFill>
                  <a:solidFill>
                    <a:srgbClr val="000000"/>
                  </a:solidFill>
                </a:uFill>
                <a:ea typeface="Arial" panose="020B0604020202020204" pitchFamily="34" charset="0"/>
                <a:cs typeface="Arial" panose="020B0604020202020204" pitchFamily="34" charset="0"/>
              </a:rPr>
              <a:t>Data Entry:</a:t>
            </a:r>
            <a:r>
              <a:rPr lang="en-US" sz="1800" u="none" strike="noStrike" dirty="0">
                <a:effectLst/>
                <a:uFill>
                  <a:solidFill>
                    <a:srgbClr val="000000"/>
                  </a:solidFill>
                </a:uFill>
                <a:ea typeface="Arial" panose="020B0604020202020204" pitchFamily="34" charset="0"/>
                <a:cs typeface="Arial" panose="020B0604020202020204" pitchFamily="34" charset="0"/>
              </a:rPr>
              <a:t> Begin by compiling comprehensive datasets that include patient admission dates, discharge dates, bed occupancy status, patient demographics, and treatment outcomes. Organizing this data into structured tables facilitates easier analysis. </a:t>
            </a:r>
            <a:endParaRPr lang="en-IN" sz="1800" u="none" strike="noStrike" dirty="0">
              <a:effectLst/>
              <a:uFill>
                <a:solidFill>
                  <a:srgbClr val="000000"/>
                </a:solidFill>
              </a:uFill>
              <a:ea typeface="Arial" panose="020B0604020202020204" pitchFamily="34" charset="0"/>
              <a:cs typeface="Arial" panose="020B0604020202020204" pitchFamily="34" charset="0"/>
            </a:endParaRPr>
          </a:p>
          <a:p>
            <a:pPr marL="342900" lvl="0" indent="-342900" algn="just" fontAlgn="base">
              <a:lnSpc>
                <a:spcPct val="160000"/>
              </a:lnSpc>
              <a:spcAft>
                <a:spcPts val="720"/>
              </a:spcAft>
              <a:buClr>
                <a:srgbClr val="000000"/>
              </a:buClr>
              <a:buSzPts val="1000"/>
              <a:buFont typeface="Arial" panose="020B0604020202020204" pitchFamily="34" charset="0"/>
              <a:buChar char="•"/>
            </a:pPr>
            <a:r>
              <a:rPr lang="en-US" sz="1800" b="1" i="1" u="none" strike="noStrike" dirty="0">
                <a:effectLst/>
                <a:uFill>
                  <a:solidFill>
                    <a:srgbClr val="000000"/>
                  </a:solidFill>
                </a:uFill>
                <a:ea typeface="Arial" panose="020B0604020202020204" pitchFamily="34" charset="0"/>
                <a:cs typeface="Arial" panose="020B0604020202020204" pitchFamily="34" charset="0"/>
              </a:rPr>
              <a:t>Use of Formulas:</a:t>
            </a:r>
            <a:r>
              <a:rPr lang="en-US" sz="1800" u="none" strike="noStrike" dirty="0">
                <a:effectLst/>
                <a:uFill>
                  <a:solidFill>
                    <a:srgbClr val="000000"/>
                  </a:solidFill>
                </a:uFill>
                <a:ea typeface="Arial" panose="020B0604020202020204" pitchFamily="34" charset="0"/>
                <a:cs typeface="Arial" panose="020B0604020202020204" pitchFamily="34" charset="0"/>
              </a:rPr>
              <a:t> Excel’s powerful functions (like VLOOKUP, IF statements, and array formulas) enable complex calculations, such as identifying patients with extended lengths of stay or determining the average number of occupied beds over a specific period. </a:t>
            </a:r>
            <a:endParaRPr lang="en-IN" sz="1800" u="none" strike="noStrike" dirty="0">
              <a:effectLst/>
              <a:uFill>
                <a:solidFill>
                  <a:srgbClr val="000000"/>
                </a:solidFill>
              </a:uFill>
              <a:ea typeface="Arial" panose="020B0604020202020204" pitchFamily="34" charset="0"/>
              <a:cs typeface="Arial" panose="020B0604020202020204" pitchFamily="34" charset="0"/>
            </a:endParaRPr>
          </a:p>
          <a:p>
            <a:pPr marL="0" indent="0">
              <a:buNone/>
            </a:pPr>
            <a:endParaRPr lang="en-US" dirty="0"/>
          </a:p>
        </p:txBody>
      </p:sp>
      <p:sp>
        <p:nvSpPr>
          <p:cNvPr id="7" name="Date Placeholder 6"/>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318597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62866-BEF8-D3DD-3180-E67A0D79F166}"/>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E459E70-A069-580C-69CD-E19C3AF90A56}"/>
              </a:ext>
            </a:extLst>
          </p:cNvPr>
          <p:cNvSpPr>
            <a:spLocks noGrp="1"/>
          </p:cNvSpPr>
          <p:nvPr>
            <p:ph type="title"/>
          </p:nvPr>
        </p:nvSpPr>
        <p:spPr>
          <a:xfrm>
            <a:off x="495300" y="381000"/>
            <a:ext cx="8229600" cy="655638"/>
          </a:xfrm>
        </p:spPr>
        <p:txBody>
          <a:bodyPr>
            <a:normAutofit/>
          </a:bodyPr>
          <a:lstStyle/>
          <a:p>
            <a:r>
              <a:rPr lang="en-US" sz="3600" dirty="0"/>
              <a:t>MODULE IMPLEMENTATION</a:t>
            </a:r>
          </a:p>
        </p:txBody>
      </p:sp>
      <p:pic>
        <p:nvPicPr>
          <p:cNvPr id="3" name="Content Placeholder 2" descr="A screenshot of a computer&#10;&#10;Description automatically generated">
            <a:extLst>
              <a:ext uri="{FF2B5EF4-FFF2-40B4-BE49-F238E27FC236}">
                <a16:creationId xmlns:a16="http://schemas.microsoft.com/office/drawing/2014/main" id="{43D6E924-D9CC-9A6B-A474-30581817424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5300" y="1371600"/>
            <a:ext cx="8229600" cy="4880850"/>
          </a:xfrm>
          <a:prstGeom prst="rect">
            <a:avLst/>
          </a:prstGeom>
        </p:spPr>
      </p:pic>
      <p:sp>
        <p:nvSpPr>
          <p:cNvPr id="7" name="Date Placeholder 6">
            <a:extLst>
              <a:ext uri="{FF2B5EF4-FFF2-40B4-BE49-F238E27FC236}">
                <a16:creationId xmlns:a16="http://schemas.microsoft.com/office/drawing/2014/main" id="{74F08213-8BA4-6B30-231B-5301EBEE9B5F}"/>
              </a:ext>
            </a:extLst>
          </p:cNvPr>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a:extLst>
              <a:ext uri="{FF2B5EF4-FFF2-40B4-BE49-F238E27FC236}">
                <a16:creationId xmlns:a16="http://schemas.microsoft.com/office/drawing/2014/main" id="{7A2BD1F3-9784-1C98-D55B-57C6AE107E6F}"/>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id="{058DFE8E-C5B6-88B2-35A8-C8EDD25A226D}"/>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88487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5AB55-A366-D34A-7B5D-88E08C421303}"/>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3E62813D-C02D-0F10-FD79-AB9C3878434C}"/>
              </a:ext>
            </a:extLst>
          </p:cNvPr>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2" name="Content Placeholder 1">
            <a:extLst>
              <a:ext uri="{FF2B5EF4-FFF2-40B4-BE49-F238E27FC236}">
                <a16:creationId xmlns:a16="http://schemas.microsoft.com/office/drawing/2014/main" id="{0A156A59-A888-5F27-A930-13B5C794B604}"/>
              </a:ext>
            </a:extLst>
          </p:cNvPr>
          <p:cNvSpPr>
            <a:spLocks noGrp="1"/>
          </p:cNvSpPr>
          <p:nvPr>
            <p:ph idx="1"/>
          </p:nvPr>
        </p:nvSpPr>
        <p:spPr>
          <a:xfrm>
            <a:off x="457200" y="1371600"/>
            <a:ext cx="8229600" cy="4754563"/>
          </a:xfrm>
        </p:spPr>
        <p:txBody>
          <a:bodyPr>
            <a:normAutofit/>
          </a:bodyPr>
          <a:lstStyle/>
          <a:p>
            <a:pPr marL="336550" marR="440055" indent="0">
              <a:lnSpc>
                <a:spcPct val="150000"/>
              </a:lnSpc>
              <a:spcAft>
                <a:spcPts val="670"/>
              </a:spcAft>
              <a:buNone/>
            </a:pPr>
            <a:r>
              <a:rPr lang="en-US" sz="2000" b="1" dirty="0">
                <a:effectLst/>
                <a:ea typeface="Arial" panose="020B0604020202020204" pitchFamily="34" charset="0"/>
                <a:cs typeface="Arial MT"/>
              </a:rPr>
              <a:t>TABLEAU DATA VISUALIZATION </a:t>
            </a:r>
            <a:endParaRPr lang="en-IN" sz="2000" dirty="0">
              <a:effectLst/>
              <a:ea typeface="Arial MT"/>
              <a:cs typeface="Arial MT"/>
            </a:endParaRPr>
          </a:p>
          <a:p>
            <a:pPr marL="0" indent="0" algn="just">
              <a:lnSpc>
                <a:spcPct val="150000"/>
              </a:lnSpc>
              <a:spcAft>
                <a:spcPts val="1335"/>
              </a:spcAft>
              <a:buNone/>
            </a:pPr>
            <a:r>
              <a:rPr lang="en-US" sz="1800" b="1" i="1" dirty="0">
                <a:effectLst/>
                <a:ea typeface="Arial" panose="020B0604020202020204" pitchFamily="34" charset="0"/>
                <a:cs typeface="Arial MT"/>
              </a:rPr>
              <a:t>  Data Connection and Integration:</a:t>
            </a:r>
            <a:r>
              <a:rPr lang="en-US" sz="1800" i="1" dirty="0">
                <a:effectLst/>
                <a:ea typeface="Arial" panose="020B0604020202020204" pitchFamily="34" charset="0"/>
                <a:cs typeface="Arial MT"/>
              </a:rPr>
              <a:t> </a:t>
            </a:r>
            <a:endParaRPr lang="en-IN" sz="1800" dirty="0">
              <a:effectLst/>
              <a:ea typeface="Arial MT"/>
              <a:cs typeface="Arial MT"/>
            </a:endParaRPr>
          </a:p>
          <a:p>
            <a:pPr marL="342900" lvl="0" indent="-342900" algn="just" fontAlgn="base">
              <a:lnSpc>
                <a:spcPct val="150000"/>
              </a:lnSpc>
              <a:spcAft>
                <a:spcPts val="720"/>
              </a:spcAft>
              <a:buClr>
                <a:srgbClr val="000000"/>
              </a:buClr>
              <a:buSzPts val="1000"/>
              <a:buFont typeface="Arial" panose="020B0604020202020204" pitchFamily="34" charset="0"/>
              <a:buChar char="•"/>
            </a:pPr>
            <a:r>
              <a:rPr lang="en-US" sz="1800" b="1" i="1" u="none" strike="noStrike" dirty="0">
                <a:effectLst/>
                <a:uFill>
                  <a:solidFill>
                    <a:srgbClr val="000000"/>
                  </a:solidFill>
                </a:uFill>
                <a:ea typeface="Arial" panose="020B0604020202020204" pitchFamily="34" charset="0"/>
                <a:cs typeface="Arial" panose="020B0604020202020204" pitchFamily="34" charset="0"/>
              </a:rPr>
              <a:t>Connecting to Data Sources: </a:t>
            </a:r>
            <a:r>
              <a:rPr lang="en-US" sz="1800" u="none" strike="noStrike" dirty="0">
                <a:effectLst/>
                <a:uFill>
                  <a:solidFill>
                    <a:srgbClr val="000000"/>
                  </a:solidFill>
                </a:uFill>
                <a:ea typeface="Arial" panose="020B0604020202020204" pitchFamily="34" charset="0"/>
                <a:cs typeface="Arial" panose="020B0604020202020204" pitchFamily="34" charset="0"/>
              </a:rPr>
              <a:t>Tableau can connect to various data sources, including Excel files, SQL databases, and cloud services, enabling seamless integration and real-time updates. </a:t>
            </a:r>
            <a:endParaRPr lang="en-IN" sz="1800" u="none" strike="noStrike" dirty="0">
              <a:effectLst/>
              <a:uFill>
                <a:solidFill>
                  <a:srgbClr val="000000"/>
                </a:solidFill>
              </a:uFill>
              <a:ea typeface="Arial" panose="020B0604020202020204" pitchFamily="34" charset="0"/>
              <a:cs typeface="Arial" panose="020B0604020202020204" pitchFamily="34" charset="0"/>
            </a:endParaRPr>
          </a:p>
          <a:p>
            <a:pPr marL="342900" lvl="0" indent="-342900" algn="just" fontAlgn="base">
              <a:lnSpc>
                <a:spcPct val="150000"/>
              </a:lnSpc>
              <a:spcAft>
                <a:spcPts val="720"/>
              </a:spcAft>
              <a:buClr>
                <a:srgbClr val="000000"/>
              </a:buClr>
              <a:buSzPts val="1000"/>
              <a:buFont typeface="Arial" panose="020B0604020202020204" pitchFamily="34" charset="0"/>
              <a:buChar char="•"/>
            </a:pPr>
            <a:r>
              <a:rPr lang="en-US" sz="1800" b="1" i="1" u="none" strike="noStrike" dirty="0">
                <a:effectLst/>
                <a:uFill>
                  <a:solidFill>
                    <a:srgbClr val="000000"/>
                  </a:solidFill>
                </a:uFill>
                <a:ea typeface="Arial" panose="020B0604020202020204" pitchFamily="34" charset="0"/>
                <a:cs typeface="Arial" panose="020B0604020202020204" pitchFamily="34" charset="0"/>
              </a:rPr>
              <a:t>Data Preparation in Tableau:</a:t>
            </a:r>
            <a:r>
              <a:rPr lang="en-US" sz="1800" u="none" strike="noStrike" dirty="0">
                <a:effectLst/>
                <a:uFill>
                  <a:solidFill>
                    <a:srgbClr val="000000"/>
                  </a:solidFill>
                </a:uFill>
                <a:ea typeface="Arial" panose="020B0604020202020204" pitchFamily="34" charset="0"/>
                <a:cs typeface="Arial" panose="020B0604020202020204" pitchFamily="34" charset="0"/>
              </a:rPr>
              <a:t> Utilize Tableau Prep for data cleaning and preparation, ensuring that the data is ready for analysis without redundancy or errors. </a:t>
            </a:r>
            <a:endParaRPr lang="en-IN" sz="1800" u="none" strike="noStrike" dirty="0">
              <a:effectLst/>
              <a:uFill>
                <a:solidFill>
                  <a:srgbClr val="000000"/>
                </a:solidFill>
              </a:uFill>
              <a:ea typeface="Arial" panose="020B0604020202020204" pitchFamily="34" charset="0"/>
              <a:cs typeface="Arial" panose="020B0604020202020204" pitchFamily="34" charset="0"/>
            </a:endParaRPr>
          </a:p>
          <a:p>
            <a:pPr marL="0" indent="0">
              <a:buNone/>
            </a:pPr>
            <a:endParaRPr lang="en-US" dirty="0"/>
          </a:p>
        </p:txBody>
      </p:sp>
      <p:sp>
        <p:nvSpPr>
          <p:cNvPr id="7" name="Date Placeholder 6">
            <a:extLst>
              <a:ext uri="{FF2B5EF4-FFF2-40B4-BE49-F238E27FC236}">
                <a16:creationId xmlns:a16="http://schemas.microsoft.com/office/drawing/2014/main" id="{4F06F415-9E7E-5EC7-1F5B-6D48314E8756}"/>
              </a:ext>
            </a:extLst>
          </p:cNvPr>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a:extLst>
              <a:ext uri="{FF2B5EF4-FFF2-40B4-BE49-F238E27FC236}">
                <a16:creationId xmlns:a16="http://schemas.microsoft.com/office/drawing/2014/main" id="{A57D2920-38AA-11A0-2F29-81E41608C588}"/>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id="{3ADAD377-3A62-8265-BF0E-C69A04FA8FA8}"/>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65485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A79F8-2303-92E2-90AB-B98D161EC928}"/>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121F238F-90ED-D2D4-A34E-FED98AC8167E}"/>
              </a:ext>
            </a:extLst>
          </p:cNvPr>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7" name="Date Placeholder 6">
            <a:extLst>
              <a:ext uri="{FF2B5EF4-FFF2-40B4-BE49-F238E27FC236}">
                <a16:creationId xmlns:a16="http://schemas.microsoft.com/office/drawing/2014/main" id="{19813CC3-FF07-1C0C-AC0C-A31BB86C6F9D}"/>
              </a:ext>
            </a:extLst>
          </p:cNvPr>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a:extLst>
              <a:ext uri="{FF2B5EF4-FFF2-40B4-BE49-F238E27FC236}">
                <a16:creationId xmlns:a16="http://schemas.microsoft.com/office/drawing/2014/main" id="{6401C8E5-DBFB-5AF4-20EB-29D070287DC7}"/>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id="{82262E90-79E6-D9C5-FF5B-1A74BA508DD4}"/>
              </a:ext>
            </a:extLst>
          </p:cNvPr>
          <p:cNvSpPr>
            <a:spLocks noGrp="1"/>
          </p:cNvSpPr>
          <p:nvPr>
            <p:ph type="sldNum" sz="quarter" idx="12"/>
          </p:nvPr>
        </p:nvSpPr>
        <p:spPr/>
        <p:txBody>
          <a:bodyPr/>
          <a:lstStyle/>
          <a:p>
            <a:fld id="{7B28076C-CE04-4A00-BFAA-A90EA8355859}" type="slidenum">
              <a:rPr lang="en-US" smtClean="0"/>
              <a:pPr/>
              <a:t>18</a:t>
            </a:fld>
            <a:endParaRPr lang="en-US"/>
          </a:p>
        </p:txBody>
      </p:sp>
      <p:pic>
        <p:nvPicPr>
          <p:cNvPr id="5" name="Picture 4">
            <a:extLst>
              <a:ext uri="{FF2B5EF4-FFF2-40B4-BE49-F238E27FC236}">
                <a16:creationId xmlns:a16="http://schemas.microsoft.com/office/drawing/2014/main" id="{035FBF7A-49DE-68F3-7A67-E750F047DA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295400"/>
            <a:ext cx="8267700" cy="5060950"/>
          </a:xfrm>
          <a:prstGeom prst="rect">
            <a:avLst/>
          </a:prstGeom>
        </p:spPr>
      </p:pic>
    </p:spTree>
    <p:extLst>
      <p:ext uri="{BB962C8B-B14F-4D97-AF65-F5344CB8AC3E}">
        <p14:creationId xmlns:p14="http://schemas.microsoft.com/office/powerpoint/2010/main" val="257566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4CE09-CFC2-2BEF-83FD-68D657CF6644}"/>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631348DA-0D30-0408-5963-977BFC65C8A1}"/>
              </a:ext>
            </a:extLst>
          </p:cNvPr>
          <p:cNvSpPr>
            <a:spLocks noGrp="1"/>
          </p:cNvSpPr>
          <p:nvPr>
            <p:ph type="title"/>
          </p:nvPr>
        </p:nvSpPr>
        <p:spPr>
          <a:xfrm>
            <a:off x="495300" y="381000"/>
            <a:ext cx="8229600" cy="655638"/>
          </a:xfrm>
        </p:spPr>
        <p:txBody>
          <a:bodyPr>
            <a:normAutofit/>
          </a:bodyPr>
          <a:lstStyle/>
          <a:p>
            <a:r>
              <a:rPr lang="en-US" sz="3600" dirty="0"/>
              <a:t>MODULE IMPLEMENTATION</a:t>
            </a:r>
          </a:p>
        </p:txBody>
      </p:sp>
      <p:sp>
        <p:nvSpPr>
          <p:cNvPr id="2" name="Content Placeholder 1">
            <a:extLst>
              <a:ext uri="{FF2B5EF4-FFF2-40B4-BE49-F238E27FC236}">
                <a16:creationId xmlns:a16="http://schemas.microsoft.com/office/drawing/2014/main" id="{CFE0A056-69B0-F637-404D-4107AA502732}"/>
              </a:ext>
            </a:extLst>
          </p:cNvPr>
          <p:cNvSpPr>
            <a:spLocks noGrp="1"/>
          </p:cNvSpPr>
          <p:nvPr>
            <p:ph idx="1"/>
          </p:nvPr>
        </p:nvSpPr>
        <p:spPr>
          <a:xfrm>
            <a:off x="457200" y="1371600"/>
            <a:ext cx="8267700" cy="5867400"/>
          </a:xfrm>
        </p:spPr>
        <p:txBody>
          <a:bodyPr>
            <a:normAutofit fontScale="32500" lnSpcReduction="20000"/>
          </a:bodyPr>
          <a:lstStyle/>
          <a:p>
            <a:pPr marL="0" indent="0" algn="just">
              <a:lnSpc>
                <a:spcPct val="110000"/>
              </a:lnSpc>
              <a:spcBef>
                <a:spcPts val="760"/>
              </a:spcBef>
              <a:buNone/>
            </a:pPr>
            <a:r>
              <a:rPr lang="en-US" sz="8000" b="1" dirty="0">
                <a:effectLst/>
                <a:ea typeface="Arial" panose="020B0604020202020204" pitchFamily="34" charset="0"/>
                <a:cs typeface="Arial MT"/>
              </a:rPr>
              <a:t>POWERBI REPORTING </a:t>
            </a:r>
          </a:p>
          <a:p>
            <a:pPr marL="0" indent="0" algn="just">
              <a:lnSpc>
                <a:spcPct val="110000"/>
              </a:lnSpc>
              <a:spcBef>
                <a:spcPts val="760"/>
              </a:spcBef>
              <a:buNone/>
            </a:pPr>
            <a:endParaRPr lang="en-IN" sz="2000" dirty="0">
              <a:effectLst/>
              <a:ea typeface="Arial MT"/>
              <a:cs typeface="Arial MT"/>
            </a:endParaRPr>
          </a:p>
          <a:p>
            <a:pPr marL="0" indent="0" algn="just">
              <a:lnSpc>
                <a:spcPct val="120000"/>
              </a:lnSpc>
              <a:spcAft>
                <a:spcPts val="1335"/>
              </a:spcAft>
              <a:buNone/>
            </a:pPr>
            <a:r>
              <a:rPr lang="en-US" sz="5500" b="1" i="1" dirty="0">
                <a:effectLst/>
                <a:ea typeface="Arial" panose="020B0604020202020204" pitchFamily="34" charset="0"/>
                <a:cs typeface="Arial MT"/>
              </a:rPr>
              <a:t>  DAX for Advanced Calculations:</a:t>
            </a:r>
            <a:r>
              <a:rPr lang="en-US" sz="5500" i="1" dirty="0">
                <a:effectLst/>
                <a:ea typeface="Arial" panose="020B0604020202020204" pitchFamily="34" charset="0"/>
                <a:cs typeface="Arial MT"/>
              </a:rPr>
              <a:t> </a:t>
            </a:r>
            <a:endParaRPr lang="en-IN" sz="5500" dirty="0">
              <a:effectLst/>
              <a:ea typeface="Arial MT"/>
              <a:cs typeface="Arial MT"/>
            </a:endParaRPr>
          </a:p>
          <a:p>
            <a:pPr marL="342900" lvl="0" indent="-342900" algn="just" fontAlgn="base">
              <a:lnSpc>
                <a:spcPct val="120000"/>
              </a:lnSpc>
              <a:spcAft>
                <a:spcPts val="1310"/>
              </a:spcAft>
              <a:buClr>
                <a:srgbClr val="000000"/>
              </a:buClr>
              <a:buSzPts val="1000"/>
              <a:buFont typeface="Arial" panose="020B0604020202020204" pitchFamily="34" charset="0"/>
              <a:buChar char="•"/>
            </a:pPr>
            <a:r>
              <a:rPr lang="en-US" sz="5500" b="1" i="1" u="none" strike="noStrike" dirty="0">
                <a:effectLst/>
                <a:uFill>
                  <a:solidFill>
                    <a:srgbClr val="000000"/>
                  </a:solidFill>
                </a:uFill>
                <a:ea typeface="Arial" panose="020B0604020202020204" pitchFamily="34" charset="0"/>
                <a:cs typeface="Arial" panose="020B0604020202020204" pitchFamily="34" charset="0"/>
              </a:rPr>
              <a:t>Implementing DAX:</a:t>
            </a:r>
            <a:r>
              <a:rPr lang="en-US" sz="5500" u="none" strike="noStrike" dirty="0">
                <a:effectLst/>
                <a:uFill>
                  <a:solidFill>
                    <a:srgbClr val="000000"/>
                  </a:solidFill>
                </a:uFill>
                <a:ea typeface="Arial" panose="020B0604020202020204" pitchFamily="34" charset="0"/>
                <a:cs typeface="Arial" panose="020B0604020202020204" pitchFamily="34" charset="0"/>
              </a:rPr>
              <a:t> Utilize DAX (Data Analysis Expressions) for creating complex calculations that provide deeper insights, such as calculating cumulative bed occupancy over time or analyzing trends in patient flow. </a:t>
            </a:r>
            <a:endParaRPr lang="en-IN" sz="5500" u="none" strike="noStrike" dirty="0">
              <a:effectLst/>
              <a:uFill>
                <a:solidFill>
                  <a:srgbClr val="000000"/>
                </a:solidFill>
              </a:uFill>
              <a:ea typeface="Arial" panose="020B0604020202020204" pitchFamily="34" charset="0"/>
              <a:cs typeface="Arial" panose="020B0604020202020204" pitchFamily="34" charset="0"/>
            </a:endParaRPr>
          </a:p>
          <a:p>
            <a:pPr marL="342900" lvl="0" indent="-342900" algn="just" fontAlgn="base">
              <a:lnSpc>
                <a:spcPct val="120000"/>
              </a:lnSpc>
              <a:spcAft>
                <a:spcPts val="720"/>
              </a:spcAft>
              <a:buClr>
                <a:srgbClr val="000000"/>
              </a:buClr>
              <a:buSzPts val="1000"/>
              <a:buFont typeface="Arial" panose="020B0604020202020204" pitchFamily="34" charset="0"/>
              <a:buChar char="•"/>
            </a:pPr>
            <a:r>
              <a:rPr lang="en-US" sz="5500" b="1" i="1" u="none" strike="noStrike" dirty="0">
                <a:effectLst/>
                <a:uFill>
                  <a:solidFill>
                    <a:srgbClr val="000000"/>
                  </a:solidFill>
                </a:uFill>
                <a:ea typeface="Arial" panose="020B0604020202020204" pitchFamily="34" charset="0"/>
                <a:cs typeface="Arial" panose="020B0604020202020204" pitchFamily="34" charset="0"/>
              </a:rPr>
              <a:t>Time Intelligence Functions:</a:t>
            </a:r>
            <a:r>
              <a:rPr lang="en-US" sz="5500" u="none" strike="noStrike" dirty="0">
                <a:effectLst/>
                <a:uFill>
                  <a:solidFill>
                    <a:srgbClr val="000000"/>
                  </a:solidFill>
                </a:uFill>
                <a:ea typeface="Arial" panose="020B0604020202020204" pitchFamily="34" charset="0"/>
                <a:cs typeface="Arial" panose="020B0604020202020204" pitchFamily="34" charset="0"/>
              </a:rPr>
              <a:t> Use time-based DAX functions to compare metrics over different periods (e.g., year-over-year changes in occupancy), allowing for robust trend analysis and performance tracking. </a:t>
            </a:r>
            <a:endParaRPr lang="en-IN" sz="5500" u="none" strike="noStrike" dirty="0">
              <a:effectLst/>
              <a:uFill>
                <a:solidFill>
                  <a:srgbClr val="000000"/>
                </a:solidFill>
              </a:uFill>
              <a:ea typeface="Arial" panose="020B0604020202020204" pitchFamily="34" charset="0"/>
              <a:cs typeface="Arial" panose="020B0604020202020204" pitchFamily="34" charset="0"/>
            </a:endParaRPr>
          </a:p>
          <a:p>
            <a:pPr marL="0" indent="0" algn="just">
              <a:lnSpc>
                <a:spcPct val="120000"/>
              </a:lnSpc>
              <a:spcAft>
                <a:spcPts val="1330"/>
              </a:spcAft>
              <a:buNone/>
            </a:pPr>
            <a:r>
              <a:rPr lang="en-US" sz="5500" b="1" i="1" dirty="0">
                <a:effectLst/>
                <a:ea typeface="Arial" panose="020B0604020202020204" pitchFamily="34" charset="0"/>
                <a:cs typeface="Arial MT"/>
              </a:rPr>
              <a:t>  Collaboration and Sharing:</a:t>
            </a:r>
            <a:r>
              <a:rPr lang="en-US" sz="5500" i="1" dirty="0">
                <a:effectLst/>
                <a:ea typeface="Arial MT"/>
                <a:cs typeface="Arial MT"/>
              </a:rPr>
              <a:t> </a:t>
            </a:r>
            <a:endParaRPr lang="en-IN" sz="5500" dirty="0">
              <a:effectLst/>
              <a:ea typeface="Arial MT"/>
              <a:cs typeface="Arial MT"/>
            </a:endParaRPr>
          </a:p>
          <a:p>
            <a:pPr marL="342900" lvl="0" indent="-342900" algn="just" fontAlgn="base">
              <a:lnSpc>
                <a:spcPct val="120000"/>
              </a:lnSpc>
              <a:spcAft>
                <a:spcPts val="720"/>
              </a:spcAft>
              <a:buClr>
                <a:srgbClr val="000000"/>
              </a:buClr>
              <a:buSzPts val="1000"/>
              <a:buFont typeface="Arial" panose="020B0604020202020204" pitchFamily="34" charset="0"/>
              <a:buChar char="•"/>
            </a:pPr>
            <a:r>
              <a:rPr lang="en-US" sz="5500" b="1" i="1" u="none" strike="noStrike" dirty="0">
                <a:effectLst/>
                <a:uFill>
                  <a:solidFill>
                    <a:srgbClr val="000000"/>
                  </a:solidFill>
                </a:uFill>
                <a:ea typeface="Arial" panose="020B0604020202020204" pitchFamily="34" charset="0"/>
                <a:cs typeface="Arial" panose="020B0604020202020204" pitchFamily="34" charset="0"/>
              </a:rPr>
              <a:t>Real-Time Sharing:</a:t>
            </a:r>
            <a:r>
              <a:rPr lang="en-US" sz="5500" u="none" strike="noStrike" dirty="0">
                <a:effectLst/>
                <a:uFill>
                  <a:solidFill>
                    <a:srgbClr val="000000"/>
                  </a:solidFill>
                </a:uFill>
                <a:ea typeface="Arial" panose="020B0604020202020204" pitchFamily="34" charset="0"/>
                <a:cs typeface="Arial" panose="020B0604020202020204" pitchFamily="34" charset="0"/>
              </a:rPr>
              <a:t> Power BI facilitates easy sharing of reports with stakeholders via the Power BI service. This allows for real-time collaboration, ensuring all team members have access to the latest insights regarding bed utilization and patient flow. </a:t>
            </a:r>
            <a:endParaRPr lang="en-IN" sz="5500" u="none" strike="noStrike" dirty="0">
              <a:effectLst/>
              <a:uFill>
                <a:solidFill>
                  <a:srgbClr val="000000"/>
                </a:solidFill>
              </a:uFill>
              <a:ea typeface="Arial" panose="020B0604020202020204" pitchFamily="34" charset="0"/>
              <a:cs typeface="Arial" panose="020B0604020202020204" pitchFamily="34" charset="0"/>
            </a:endParaRPr>
          </a:p>
          <a:p>
            <a:pPr marL="0" indent="0">
              <a:lnSpc>
                <a:spcPct val="150000"/>
              </a:lnSpc>
              <a:spcBef>
                <a:spcPts val="760"/>
              </a:spcBef>
              <a:buNone/>
            </a:pPr>
            <a:endParaRPr lang="en-IN" sz="1800" dirty="0">
              <a:effectLst/>
              <a:ea typeface="Arial MT"/>
              <a:cs typeface="Arial MT"/>
            </a:endParaRPr>
          </a:p>
          <a:p>
            <a:pPr marL="336550" marR="440055" indent="0">
              <a:lnSpc>
                <a:spcPct val="150000"/>
              </a:lnSpc>
              <a:spcAft>
                <a:spcPts val="670"/>
              </a:spcAft>
              <a:buNone/>
            </a:pPr>
            <a:r>
              <a:rPr lang="en-US" sz="1800" u="none" strike="noStrike" dirty="0">
                <a:effectLst/>
                <a:uFill>
                  <a:solidFill>
                    <a:srgbClr val="000000"/>
                  </a:solidFill>
                </a:uFill>
                <a:ea typeface="Arial" panose="020B0604020202020204" pitchFamily="34" charset="0"/>
                <a:cs typeface="Arial" panose="020B0604020202020204" pitchFamily="34" charset="0"/>
              </a:rPr>
              <a:t> </a:t>
            </a:r>
            <a:endParaRPr lang="en-IN" sz="1800" u="none" strike="noStrike" dirty="0">
              <a:effectLst/>
              <a:uFill>
                <a:solidFill>
                  <a:srgbClr val="000000"/>
                </a:solidFill>
              </a:uFill>
              <a:ea typeface="Arial" panose="020B0604020202020204" pitchFamily="34" charset="0"/>
              <a:cs typeface="Arial" panose="020B0604020202020204" pitchFamily="34" charset="0"/>
            </a:endParaRPr>
          </a:p>
          <a:p>
            <a:pPr marL="0" indent="0" algn="just">
              <a:lnSpc>
                <a:spcPct val="150000"/>
              </a:lnSpc>
              <a:spcAft>
                <a:spcPts val="1335"/>
              </a:spcAft>
              <a:buNone/>
            </a:pPr>
            <a:endParaRPr lang="en-US" dirty="0"/>
          </a:p>
        </p:txBody>
      </p:sp>
      <p:sp>
        <p:nvSpPr>
          <p:cNvPr id="7" name="Date Placeholder 6">
            <a:extLst>
              <a:ext uri="{FF2B5EF4-FFF2-40B4-BE49-F238E27FC236}">
                <a16:creationId xmlns:a16="http://schemas.microsoft.com/office/drawing/2014/main" id="{6D48D3F7-42EF-1327-D36C-4249541DE0E7}"/>
              </a:ext>
            </a:extLst>
          </p:cNvPr>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a:extLst>
              <a:ext uri="{FF2B5EF4-FFF2-40B4-BE49-F238E27FC236}">
                <a16:creationId xmlns:a16="http://schemas.microsoft.com/office/drawing/2014/main" id="{899F29C7-478F-F70C-DB9C-68754F9CFEA9}"/>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id="{57C70D47-DBED-6560-FDA5-A2D00858FB71}"/>
              </a:ext>
            </a:extLst>
          </p:cNvPr>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395486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p:txBody>
          <a:bodyPr>
            <a:normAutofit fontScale="92500" lnSpcReduction="20000"/>
          </a:bodyPr>
          <a:lstStyle/>
          <a:p>
            <a:r>
              <a:rPr lang="en-US" dirty="0"/>
              <a:t>Certificate</a:t>
            </a:r>
          </a:p>
          <a:p>
            <a:r>
              <a:rPr lang="en-US" dirty="0"/>
              <a:t>Introduction</a:t>
            </a:r>
          </a:p>
          <a:p>
            <a:r>
              <a:rPr lang="en-US" dirty="0"/>
              <a:t>Abstract</a:t>
            </a:r>
          </a:p>
          <a:p>
            <a:r>
              <a:rPr lang="en-US" dirty="0"/>
              <a:t>Objective</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20E3A-166B-D68A-5ABB-F8101709F4E2}"/>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A2A6C56D-E46D-E025-75BB-529DE489927E}"/>
              </a:ext>
            </a:extLst>
          </p:cNvPr>
          <p:cNvSpPr>
            <a:spLocks noGrp="1"/>
          </p:cNvSpPr>
          <p:nvPr>
            <p:ph type="title"/>
          </p:nvPr>
        </p:nvSpPr>
        <p:spPr>
          <a:xfrm>
            <a:off x="495300" y="381000"/>
            <a:ext cx="8229600" cy="655638"/>
          </a:xfrm>
        </p:spPr>
        <p:txBody>
          <a:bodyPr>
            <a:normAutofit/>
          </a:bodyPr>
          <a:lstStyle/>
          <a:p>
            <a:r>
              <a:rPr lang="en-US" sz="3600" dirty="0"/>
              <a:t>MODULE IMPLEMENTATION</a:t>
            </a:r>
          </a:p>
        </p:txBody>
      </p:sp>
      <p:pic>
        <p:nvPicPr>
          <p:cNvPr id="5" name="Content Placeholder 4" descr="A screenshot of a medical data&#10;&#10;Description automatically generated">
            <a:extLst>
              <a:ext uri="{FF2B5EF4-FFF2-40B4-BE49-F238E27FC236}">
                <a16:creationId xmlns:a16="http://schemas.microsoft.com/office/drawing/2014/main" id="{2467966B-DCA0-B7EC-4FAC-DCDF8DEBA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420" y="1524000"/>
            <a:ext cx="8177160" cy="4602163"/>
          </a:xfrm>
          <a:prstGeom prst="rect">
            <a:avLst/>
          </a:prstGeom>
        </p:spPr>
      </p:pic>
      <p:sp>
        <p:nvSpPr>
          <p:cNvPr id="7" name="Date Placeholder 6">
            <a:extLst>
              <a:ext uri="{FF2B5EF4-FFF2-40B4-BE49-F238E27FC236}">
                <a16:creationId xmlns:a16="http://schemas.microsoft.com/office/drawing/2014/main" id="{48C611A1-3B12-5B5F-AC8C-DDDDE285F786}"/>
              </a:ext>
            </a:extLst>
          </p:cNvPr>
          <p:cNvSpPr>
            <a:spLocks noGrp="1"/>
          </p:cNvSpPr>
          <p:nvPr>
            <p:ph type="dt" sz="half" idx="10"/>
          </p:nvPr>
        </p:nvSpPr>
        <p:spPr/>
        <p:txBody>
          <a:bodyPr/>
          <a:lstStyle/>
          <a:p>
            <a:fld id="{050741AE-4684-4D5C-854F-1AB768A2C094}" type="datetime3">
              <a:rPr lang="en-US" smtClean="0"/>
              <a:t>20 October 2024</a:t>
            </a:fld>
            <a:endParaRPr lang="en-US"/>
          </a:p>
        </p:txBody>
      </p:sp>
      <p:sp>
        <p:nvSpPr>
          <p:cNvPr id="8" name="Footer Placeholder 7">
            <a:extLst>
              <a:ext uri="{FF2B5EF4-FFF2-40B4-BE49-F238E27FC236}">
                <a16:creationId xmlns:a16="http://schemas.microsoft.com/office/drawing/2014/main" id="{8DD20AAA-E674-FE0A-18A2-FA53327B57C4}"/>
              </a:ext>
            </a:extLst>
          </p:cNvPr>
          <p:cNvSpPr>
            <a:spLocks noGrp="1"/>
          </p:cNvSpPr>
          <p:nvPr>
            <p:ph type="ftr" sz="quarter" idx="11"/>
          </p:nvPr>
        </p:nvSpPr>
        <p:spPr/>
        <p:txBody>
          <a:bodyPr/>
          <a:lstStyle/>
          <a:p>
            <a:r>
              <a:rPr lang="en-US"/>
              <a:t>School of Computing - CSE</a:t>
            </a:r>
          </a:p>
        </p:txBody>
      </p:sp>
      <p:sp>
        <p:nvSpPr>
          <p:cNvPr id="9" name="Slide Number Placeholder 8">
            <a:extLst>
              <a:ext uri="{FF2B5EF4-FFF2-40B4-BE49-F238E27FC236}">
                <a16:creationId xmlns:a16="http://schemas.microsoft.com/office/drawing/2014/main" id="{E5F7DAE4-07BB-CC75-9D08-FD4541B179B6}"/>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172443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3522-87F1-0183-79A0-3BF572048E2E}"/>
              </a:ext>
            </a:extLst>
          </p:cNvPr>
          <p:cNvSpPr>
            <a:spLocks noGrp="1"/>
          </p:cNvSpPr>
          <p:nvPr>
            <p:ph type="title"/>
          </p:nvPr>
        </p:nvSpPr>
        <p:spPr/>
        <p:txBody>
          <a:bodyPr/>
          <a:lstStyle/>
          <a:p>
            <a:r>
              <a:rPr lang="en-US" dirty="0"/>
              <a:t>RESULTS</a:t>
            </a:r>
            <a:r>
              <a:rPr lang="en-US" sz="3600" dirty="0"/>
              <a:t> </a:t>
            </a:r>
            <a:r>
              <a:rPr lang="en-US" dirty="0"/>
              <a:t>AND</a:t>
            </a:r>
            <a:r>
              <a:rPr lang="en-US" sz="3600" dirty="0"/>
              <a:t> </a:t>
            </a:r>
            <a:r>
              <a:rPr lang="en-US" dirty="0"/>
              <a:t>DISCUSSIONS</a:t>
            </a:r>
          </a:p>
        </p:txBody>
      </p:sp>
      <p:sp>
        <p:nvSpPr>
          <p:cNvPr id="7" name="Content Placeholder 6"/>
          <p:cNvSpPr>
            <a:spLocks noGrp="1"/>
          </p:cNvSpPr>
          <p:nvPr>
            <p:ph idx="1"/>
          </p:nvPr>
        </p:nvSpPr>
        <p:spPr>
          <a:xfrm>
            <a:off x="457200" y="1371600"/>
            <a:ext cx="8229600" cy="5410200"/>
          </a:xfrm>
        </p:spPr>
        <p:txBody>
          <a:bodyPr>
            <a:normAutofit lnSpcReduction="10000"/>
          </a:bodyPr>
          <a:lstStyle/>
          <a:p>
            <a:pPr marL="0" indent="0">
              <a:buNone/>
            </a:pPr>
            <a:r>
              <a:rPr lang="en-US" sz="2600" b="1" dirty="0"/>
              <a:t>CHALLENGES IN HBUPFA</a:t>
            </a:r>
          </a:p>
          <a:p>
            <a:pPr marL="0" indent="0" algn="just">
              <a:lnSpc>
                <a:spcPct val="150000"/>
              </a:lnSpc>
              <a:spcAft>
                <a:spcPts val="720"/>
              </a:spcAft>
              <a:buNone/>
            </a:pPr>
            <a:r>
              <a:rPr lang="en-US" sz="1800" b="1" i="1" dirty="0">
                <a:effectLst/>
                <a:ea typeface="Arial MT"/>
                <a:cs typeface="Arial MT"/>
              </a:rPr>
              <a:t>1.</a:t>
            </a:r>
            <a:r>
              <a:rPr lang="en-US" sz="1800" b="1" i="1" dirty="0">
                <a:effectLst/>
                <a:ea typeface="Arial MT"/>
                <a:cs typeface="Segoe UI Symbol" panose="020B0502040204020203" pitchFamily="34" charset="0"/>
              </a:rPr>
              <a:t>⁠</a:t>
            </a:r>
            <a:r>
              <a:rPr lang="en-US" sz="1800" b="1" i="1" dirty="0">
                <a:effectLst/>
                <a:ea typeface="Arial MT"/>
                <a:cs typeface="Arial MT"/>
              </a:rPr>
              <a:t> </a:t>
            </a:r>
            <a:r>
              <a:rPr lang="en-US" sz="1800" b="1" i="1" dirty="0">
                <a:effectLst/>
                <a:ea typeface="Arial MT"/>
                <a:cs typeface="Segoe UI Symbol" panose="020B0502040204020203" pitchFamily="34" charset="0"/>
              </a:rPr>
              <a:t>⁠</a:t>
            </a:r>
            <a:r>
              <a:rPr lang="en-US" sz="1800" b="1" i="1" dirty="0">
                <a:effectLst/>
                <a:ea typeface="Arial MT"/>
                <a:cs typeface="Arial MT"/>
              </a:rPr>
              <a:t>Variability in Patient Demand</a:t>
            </a:r>
            <a:endParaRPr lang="en-IN" sz="1800" dirty="0">
              <a:effectLst/>
              <a:ea typeface="Arial MT"/>
              <a:cs typeface="Arial MT"/>
            </a:endParaRPr>
          </a:p>
          <a:p>
            <a:pPr algn="just">
              <a:lnSpc>
                <a:spcPct val="150000"/>
              </a:lnSpc>
              <a:spcAft>
                <a:spcPts val="720"/>
              </a:spcAft>
            </a:pPr>
            <a:r>
              <a:rPr lang="en-US" sz="1800" b="1" i="1" dirty="0">
                <a:effectLst/>
                <a:ea typeface="Arial MT"/>
                <a:cs typeface="Arial MT"/>
              </a:rPr>
              <a:t>Seasonal Fluctuations</a:t>
            </a:r>
            <a:r>
              <a:rPr lang="en-US" sz="1800" b="1" dirty="0">
                <a:effectLst/>
                <a:ea typeface="Arial MT"/>
                <a:cs typeface="Arial MT"/>
              </a:rPr>
              <a:t>:</a:t>
            </a:r>
            <a:r>
              <a:rPr lang="en-US" sz="1800" dirty="0">
                <a:effectLst/>
                <a:ea typeface="Arial MT"/>
                <a:cs typeface="Arial MT"/>
              </a:rPr>
              <a:t> Patient admissions can spike during flu season or due to local outbreaks, making it difficult to predict staffing and resource needs.</a:t>
            </a:r>
            <a:endParaRPr lang="en-IN" sz="1800" dirty="0">
              <a:effectLst/>
              <a:ea typeface="Arial MT"/>
              <a:cs typeface="Arial MT"/>
            </a:endParaRPr>
          </a:p>
          <a:p>
            <a:pPr algn="just">
              <a:lnSpc>
                <a:spcPct val="150000"/>
              </a:lnSpc>
              <a:spcAft>
                <a:spcPts val="720"/>
              </a:spcAft>
            </a:pPr>
            <a:r>
              <a:rPr lang="en-US" sz="1800" b="1" i="1" dirty="0">
                <a:effectLst/>
                <a:ea typeface="Arial MT"/>
                <a:cs typeface="Arial MT"/>
              </a:rPr>
              <a:t>Epidemiological Changes:</a:t>
            </a:r>
            <a:r>
              <a:rPr lang="en-US" sz="1800" i="1" dirty="0">
                <a:effectLst/>
                <a:ea typeface="Arial MT"/>
                <a:cs typeface="Arial MT"/>
              </a:rPr>
              <a:t> </a:t>
            </a:r>
            <a:r>
              <a:rPr lang="en-US" sz="1800" dirty="0">
                <a:effectLst/>
                <a:ea typeface="Arial MT"/>
                <a:cs typeface="Arial MT"/>
              </a:rPr>
              <a:t>Emerging health trends can affect the volume and types of cases hospitals handle, complicating capacity planning.</a:t>
            </a:r>
            <a:endParaRPr lang="en-IN" sz="1800" dirty="0">
              <a:effectLst/>
              <a:ea typeface="Arial MT"/>
              <a:cs typeface="Arial MT"/>
            </a:endParaRPr>
          </a:p>
          <a:p>
            <a:pPr marL="0" indent="0" algn="just">
              <a:lnSpc>
                <a:spcPct val="150000"/>
              </a:lnSpc>
              <a:spcAft>
                <a:spcPts val="720"/>
              </a:spcAft>
              <a:buNone/>
            </a:pPr>
            <a:r>
              <a:rPr lang="en-US" sz="1800" b="1" i="1" dirty="0">
                <a:effectLst/>
                <a:ea typeface="Arial MT"/>
                <a:cs typeface="Arial MT"/>
              </a:rPr>
              <a:t>2.</a:t>
            </a:r>
            <a:r>
              <a:rPr lang="en-US" sz="1800" b="1" i="1" dirty="0">
                <a:effectLst/>
                <a:ea typeface="Arial MT"/>
                <a:cs typeface="Segoe UI Symbol" panose="020B0502040204020203" pitchFamily="34" charset="0"/>
              </a:rPr>
              <a:t>⁠</a:t>
            </a:r>
            <a:r>
              <a:rPr lang="en-US" sz="1800" b="1" i="1" dirty="0">
                <a:effectLst/>
                <a:ea typeface="Arial MT"/>
                <a:cs typeface="Arial MT"/>
              </a:rPr>
              <a:t> </a:t>
            </a:r>
            <a:r>
              <a:rPr lang="en-US" sz="1800" b="1" i="1" dirty="0">
                <a:effectLst/>
                <a:ea typeface="Arial MT"/>
                <a:cs typeface="Segoe UI Symbol" panose="020B0502040204020203" pitchFamily="34" charset="0"/>
              </a:rPr>
              <a:t>⁠</a:t>
            </a:r>
            <a:r>
              <a:rPr lang="en-US" sz="1800" b="1" i="1" dirty="0">
                <a:effectLst/>
                <a:ea typeface="Arial MT"/>
                <a:cs typeface="Arial MT"/>
              </a:rPr>
              <a:t>Data Quality and Integration</a:t>
            </a:r>
            <a:endParaRPr lang="en-IN" sz="1800" dirty="0">
              <a:effectLst/>
              <a:ea typeface="Arial MT"/>
              <a:cs typeface="Arial MT"/>
            </a:endParaRPr>
          </a:p>
          <a:p>
            <a:pPr algn="just">
              <a:lnSpc>
                <a:spcPct val="150000"/>
              </a:lnSpc>
              <a:spcAft>
                <a:spcPts val="720"/>
              </a:spcAft>
            </a:pPr>
            <a:r>
              <a:rPr lang="en-US" sz="1800" b="1" i="1" dirty="0">
                <a:effectLst/>
                <a:ea typeface="Arial MT"/>
                <a:cs typeface="Arial MT"/>
              </a:rPr>
              <a:t>Inconsistent Data:</a:t>
            </a:r>
            <a:r>
              <a:rPr lang="en-US" sz="1800" dirty="0">
                <a:effectLst/>
                <a:ea typeface="Arial MT"/>
                <a:cs typeface="Arial MT"/>
              </a:rPr>
              <a:t> Inaccurate or incomplete patient data can hinder effective analysis, leading to misinformed decisions.</a:t>
            </a:r>
            <a:endParaRPr lang="en-IN" sz="1800" dirty="0">
              <a:effectLst/>
              <a:ea typeface="Arial MT"/>
              <a:cs typeface="Arial MT"/>
            </a:endParaRPr>
          </a:p>
          <a:p>
            <a:pPr algn="just">
              <a:lnSpc>
                <a:spcPct val="150000"/>
              </a:lnSpc>
              <a:spcAft>
                <a:spcPts val="720"/>
              </a:spcAft>
            </a:pPr>
            <a:r>
              <a:rPr lang="en-US" sz="1800" b="1" i="1" dirty="0">
                <a:effectLst/>
                <a:ea typeface="Arial MT"/>
                <a:cs typeface="Arial MT"/>
              </a:rPr>
              <a:t>Siloed Systems:</a:t>
            </a:r>
            <a:r>
              <a:rPr lang="en-US" sz="1800" dirty="0">
                <a:effectLst/>
                <a:ea typeface="Arial MT"/>
                <a:cs typeface="Arial MT"/>
              </a:rPr>
              <a:t> Fragmented information systems across departments can prevent comprehensive analysis and hinder real-time decision-making.</a:t>
            </a:r>
            <a:endParaRPr lang="en-IN" sz="1800" dirty="0">
              <a:effectLst/>
              <a:ea typeface="Arial MT"/>
              <a:cs typeface="Arial MT"/>
            </a:endParaRPr>
          </a:p>
          <a:p>
            <a:pPr marL="0" indent="0">
              <a:buNone/>
            </a:pPr>
            <a:endParaRPr lang="en-US" sz="2600" dirty="0"/>
          </a:p>
        </p:txBody>
      </p:sp>
      <p:sp>
        <p:nvSpPr>
          <p:cNvPr id="4" name="Date Placeholder 3">
            <a:extLst>
              <a:ext uri="{FF2B5EF4-FFF2-40B4-BE49-F238E27FC236}">
                <a16:creationId xmlns:a16="http://schemas.microsoft.com/office/drawing/2014/main" id="{85FCEF5C-A5C4-404E-8271-CD773518A8CC}"/>
              </a:ext>
            </a:extLst>
          </p:cNvPr>
          <p:cNvSpPr>
            <a:spLocks noGrp="1"/>
          </p:cNvSpPr>
          <p:nvPr>
            <p:ph type="dt" sz="half" idx="10"/>
          </p:nvPr>
        </p:nvSpPr>
        <p:spPr/>
        <p:txBody>
          <a:bodyPr/>
          <a:lstStyle/>
          <a:p>
            <a:fld id="{4155CCEA-12CF-4A2F-BE8D-0F11C2983375}" type="datetime3">
              <a:rPr lang="en-US" smtClean="0"/>
              <a:t>20 October 2024</a:t>
            </a:fld>
            <a:endParaRPr lang="en-US"/>
          </a:p>
        </p:txBody>
      </p:sp>
      <p:sp>
        <p:nvSpPr>
          <p:cNvPr id="5" name="Footer Placeholder 4">
            <a:extLst>
              <a:ext uri="{FF2B5EF4-FFF2-40B4-BE49-F238E27FC236}">
                <a16:creationId xmlns:a16="http://schemas.microsoft.com/office/drawing/2014/main" id="{DC06376F-42AD-365E-1C66-6123118B733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B68AEB9-CE7F-2F4A-0EC9-43F43959718E}"/>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2252522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F7E7D-ECDD-6FB6-7E31-245C2B6EE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34B57-ADC0-42E4-D0EE-B8FAB30186D4}"/>
              </a:ext>
            </a:extLst>
          </p:cNvPr>
          <p:cNvSpPr>
            <a:spLocks noGrp="1"/>
          </p:cNvSpPr>
          <p:nvPr>
            <p:ph type="title"/>
          </p:nvPr>
        </p:nvSpPr>
        <p:spPr/>
        <p:txBody>
          <a:bodyPr/>
          <a:lstStyle/>
          <a:p>
            <a:r>
              <a:rPr lang="en-US" dirty="0"/>
              <a:t>RESULTS AND DISCUSSIONS</a:t>
            </a:r>
          </a:p>
        </p:txBody>
      </p:sp>
      <p:pic>
        <p:nvPicPr>
          <p:cNvPr id="7170" name="Picture 2" descr="Challenges In Hospital Bed Management - FasterCapital">
            <a:extLst>
              <a:ext uri="{FF2B5EF4-FFF2-40B4-BE49-F238E27FC236}">
                <a16:creationId xmlns:a16="http://schemas.microsoft.com/office/drawing/2014/main" id="{3D0E2C63-EA60-BD62-3282-E297171B8E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624" y="1600200"/>
            <a:ext cx="8060752" cy="452596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A09F0922-DC22-E09A-8CF4-B4A06B3EECF1}"/>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BE973510-53D5-FFCB-41E9-ACA9F6D24DF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26033C7-DFD5-E2AF-127C-8B16230E00C8}"/>
              </a:ext>
            </a:extLst>
          </p:cNvPr>
          <p:cNvSpPr>
            <a:spLocks noGrp="1"/>
          </p:cNvSpPr>
          <p:nvPr>
            <p:ph type="sldNum" sz="quarter" idx="12"/>
          </p:nvPr>
        </p:nvSpPr>
        <p:spPr/>
        <p:txBody>
          <a:bodyPr/>
          <a:lstStyle/>
          <a:p>
            <a:fld id="{7B28076C-CE04-4A00-BFAA-A90EA8355859}" type="slidenum">
              <a:rPr lang="en-US" smtClean="0"/>
              <a:pPr/>
              <a:t>22</a:t>
            </a:fld>
            <a:endParaRPr lang="en-US"/>
          </a:p>
        </p:txBody>
      </p:sp>
    </p:spTree>
    <p:extLst>
      <p:ext uri="{BB962C8B-B14F-4D97-AF65-F5344CB8AC3E}">
        <p14:creationId xmlns:p14="http://schemas.microsoft.com/office/powerpoint/2010/main" val="178425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9CAA-22CE-2929-2338-A10C6CF40D2E}"/>
              </a:ext>
            </a:extLst>
          </p:cNvPr>
          <p:cNvSpPr>
            <a:spLocks noGrp="1"/>
          </p:cNvSpPr>
          <p:nvPr>
            <p:ph type="title"/>
          </p:nvPr>
        </p:nvSpPr>
        <p:spPr/>
        <p:txBody>
          <a:bodyPr/>
          <a:lstStyle/>
          <a:p>
            <a:r>
              <a:rPr lang="en-US" dirty="0"/>
              <a:t>RESULTS AND DISCUSSIONS</a:t>
            </a:r>
          </a:p>
        </p:txBody>
      </p:sp>
      <p:sp>
        <p:nvSpPr>
          <p:cNvPr id="3" name="Content Placeholder 2">
            <a:extLst>
              <a:ext uri="{FF2B5EF4-FFF2-40B4-BE49-F238E27FC236}">
                <a16:creationId xmlns:a16="http://schemas.microsoft.com/office/drawing/2014/main" id="{197C9FEB-E78A-525C-3F70-E10DB8B99F2D}"/>
              </a:ext>
            </a:extLst>
          </p:cNvPr>
          <p:cNvSpPr>
            <a:spLocks noGrp="1"/>
          </p:cNvSpPr>
          <p:nvPr>
            <p:ph idx="1"/>
          </p:nvPr>
        </p:nvSpPr>
        <p:spPr>
          <a:xfrm>
            <a:off x="457200" y="1486693"/>
            <a:ext cx="8229600" cy="4754563"/>
          </a:xfrm>
        </p:spPr>
        <p:txBody>
          <a:bodyPr>
            <a:normAutofit fontScale="77500" lnSpcReduction="20000"/>
          </a:bodyPr>
          <a:lstStyle/>
          <a:p>
            <a:pPr marL="0" indent="0">
              <a:buNone/>
            </a:pPr>
            <a:r>
              <a:rPr lang="en-US" sz="3400" b="1" dirty="0"/>
              <a:t>CHALLENGES IN HBUPFA</a:t>
            </a:r>
          </a:p>
          <a:p>
            <a:pPr marL="0" indent="0" algn="just">
              <a:lnSpc>
                <a:spcPct val="170000"/>
              </a:lnSpc>
              <a:spcAft>
                <a:spcPts val="720"/>
              </a:spcAft>
              <a:buNone/>
            </a:pPr>
            <a:r>
              <a:rPr lang="en-US" sz="1900" b="1" i="1" dirty="0">
                <a:effectLst/>
                <a:ea typeface="Arial MT"/>
                <a:cs typeface="Arial MT"/>
              </a:rPr>
              <a:t>3.</a:t>
            </a:r>
            <a:r>
              <a:rPr lang="en-US" sz="1900" b="1" i="1" dirty="0">
                <a:effectLst/>
                <a:ea typeface="Arial MT"/>
                <a:cs typeface="Segoe UI Symbol" panose="020B0502040204020203" pitchFamily="34" charset="0"/>
              </a:rPr>
              <a:t>⁠</a:t>
            </a:r>
            <a:r>
              <a:rPr lang="en-US" sz="1900" b="1" i="1" dirty="0">
                <a:effectLst/>
                <a:ea typeface="Arial MT"/>
                <a:cs typeface="Arial MT"/>
              </a:rPr>
              <a:t> </a:t>
            </a:r>
            <a:r>
              <a:rPr lang="en-US" sz="1900" b="1" i="1" dirty="0">
                <a:effectLst/>
                <a:ea typeface="Arial MT"/>
                <a:cs typeface="Segoe UI Symbol" panose="020B0502040204020203" pitchFamily="34" charset="0"/>
              </a:rPr>
              <a:t>⁠</a:t>
            </a:r>
            <a:r>
              <a:rPr lang="en-US" sz="1900" b="1" i="1" dirty="0">
                <a:effectLst/>
                <a:ea typeface="Arial MT"/>
                <a:cs typeface="Arial MT"/>
              </a:rPr>
              <a:t>Bottlenecks in Care Processes</a:t>
            </a:r>
            <a:endParaRPr lang="en-IN" sz="1900" dirty="0">
              <a:effectLst/>
              <a:ea typeface="Arial MT"/>
              <a:cs typeface="Arial MT"/>
            </a:endParaRPr>
          </a:p>
          <a:p>
            <a:pPr algn="just">
              <a:lnSpc>
                <a:spcPct val="170000"/>
              </a:lnSpc>
              <a:spcAft>
                <a:spcPts val="720"/>
              </a:spcAft>
            </a:pPr>
            <a:r>
              <a:rPr lang="en-US" sz="1900" b="1" i="1" dirty="0">
                <a:effectLst/>
                <a:ea typeface="Arial MT"/>
                <a:cs typeface="Arial MT"/>
              </a:rPr>
              <a:t>Delayed Admissions:</a:t>
            </a:r>
            <a:r>
              <a:rPr lang="en-US" sz="1900" dirty="0">
                <a:effectLst/>
                <a:ea typeface="Arial MT"/>
                <a:cs typeface="Arial MT"/>
              </a:rPr>
              <a:t> Wait times in the emergency department can lead to bottlenecks, affecting patient flow and increasing length of stay.</a:t>
            </a:r>
            <a:endParaRPr lang="en-IN" sz="1900" dirty="0">
              <a:effectLst/>
              <a:ea typeface="Arial MT"/>
              <a:cs typeface="Arial MT"/>
            </a:endParaRPr>
          </a:p>
          <a:p>
            <a:pPr algn="just">
              <a:lnSpc>
                <a:spcPct val="170000"/>
              </a:lnSpc>
              <a:spcAft>
                <a:spcPts val="720"/>
              </a:spcAft>
            </a:pPr>
            <a:r>
              <a:rPr lang="en-US" sz="1900" b="1" i="1" dirty="0">
                <a:effectLst/>
                <a:ea typeface="Arial MT"/>
                <a:cs typeface="Arial MT"/>
              </a:rPr>
              <a:t>Inefficient Discharge Processes:</a:t>
            </a:r>
            <a:r>
              <a:rPr lang="en-US" sz="1900" dirty="0">
                <a:effectLst/>
                <a:ea typeface="Arial MT"/>
                <a:cs typeface="Arial MT"/>
              </a:rPr>
              <a:t> Poor discharge planning and communication can result in delayed discharges, tying up beds unnecessarily.</a:t>
            </a:r>
            <a:endParaRPr lang="en-IN" sz="1900" dirty="0">
              <a:effectLst/>
              <a:ea typeface="Arial MT"/>
              <a:cs typeface="Arial MT"/>
            </a:endParaRPr>
          </a:p>
          <a:p>
            <a:pPr marL="0" indent="0" algn="just">
              <a:lnSpc>
                <a:spcPct val="170000"/>
              </a:lnSpc>
              <a:spcAft>
                <a:spcPts val="720"/>
              </a:spcAft>
              <a:buNone/>
            </a:pPr>
            <a:r>
              <a:rPr lang="en-US" sz="1900" b="1" i="1" dirty="0">
                <a:effectLst/>
                <a:ea typeface="Arial MT"/>
                <a:cs typeface="Arial MT"/>
              </a:rPr>
              <a:t>4.</a:t>
            </a:r>
            <a:r>
              <a:rPr lang="en-US" sz="1900" b="1" i="1" dirty="0">
                <a:effectLst/>
                <a:ea typeface="Arial MT"/>
                <a:cs typeface="Segoe UI Symbol" panose="020B0502040204020203" pitchFamily="34" charset="0"/>
              </a:rPr>
              <a:t>⁠</a:t>
            </a:r>
            <a:r>
              <a:rPr lang="en-US" sz="1900" b="1" i="1" dirty="0">
                <a:effectLst/>
                <a:ea typeface="Arial MT"/>
                <a:cs typeface="Arial MT"/>
              </a:rPr>
              <a:t> </a:t>
            </a:r>
            <a:r>
              <a:rPr lang="en-US" sz="1900" b="1" i="1" dirty="0">
                <a:effectLst/>
                <a:ea typeface="Arial MT"/>
                <a:cs typeface="Segoe UI Symbol" panose="020B0502040204020203" pitchFamily="34" charset="0"/>
              </a:rPr>
              <a:t>⁠</a:t>
            </a:r>
            <a:r>
              <a:rPr lang="en-US" sz="1900" b="1" i="1" dirty="0">
                <a:effectLst/>
                <a:ea typeface="Arial MT"/>
                <a:cs typeface="Arial MT"/>
              </a:rPr>
              <a:t>Interdepartmental Coordination</a:t>
            </a:r>
            <a:endParaRPr lang="en-IN" sz="1900" dirty="0">
              <a:effectLst/>
              <a:ea typeface="Arial MT"/>
              <a:cs typeface="Arial MT"/>
            </a:endParaRPr>
          </a:p>
          <a:p>
            <a:pPr algn="just">
              <a:lnSpc>
                <a:spcPct val="170000"/>
              </a:lnSpc>
              <a:spcAft>
                <a:spcPts val="720"/>
              </a:spcAft>
            </a:pPr>
            <a:r>
              <a:rPr lang="en-US" sz="1900" b="1" i="1" dirty="0">
                <a:effectLst/>
                <a:ea typeface="Arial MT"/>
                <a:cs typeface="Arial MT"/>
              </a:rPr>
              <a:t>Communication Gaps:</a:t>
            </a:r>
            <a:r>
              <a:rPr lang="en-US" sz="1900" dirty="0">
                <a:effectLst/>
                <a:ea typeface="Arial MT"/>
                <a:cs typeface="Arial MT"/>
              </a:rPr>
              <a:t> Lack of coordination between departments (e.g., nursing, surgery, pharmacy) can lead to delays and inefficiencies.</a:t>
            </a:r>
            <a:endParaRPr lang="en-IN" sz="1900" dirty="0">
              <a:effectLst/>
              <a:ea typeface="Arial MT"/>
              <a:cs typeface="Arial MT"/>
            </a:endParaRPr>
          </a:p>
          <a:p>
            <a:pPr algn="just">
              <a:lnSpc>
                <a:spcPct val="170000"/>
              </a:lnSpc>
              <a:spcAft>
                <a:spcPts val="720"/>
              </a:spcAft>
            </a:pPr>
            <a:r>
              <a:rPr lang="en-US" sz="1900" b="1" i="1" dirty="0">
                <a:effectLst/>
                <a:ea typeface="Arial MT"/>
                <a:cs typeface="Arial MT"/>
              </a:rPr>
              <a:t>Multidisciplinary Challenges:</a:t>
            </a:r>
            <a:r>
              <a:rPr lang="en-US" sz="1900" dirty="0">
                <a:effectLst/>
                <a:ea typeface="Arial MT"/>
                <a:cs typeface="Arial MT"/>
              </a:rPr>
              <a:t> Ensuring that all team members are aligned on patient care plans and discharge processes can be difficult.</a:t>
            </a:r>
            <a:endParaRPr lang="en-IN" sz="1900" dirty="0">
              <a:effectLst/>
              <a:ea typeface="Arial MT"/>
              <a:cs typeface="Arial MT"/>
            </a:endParaRPr>
          </a:p>
          <a:p>
            <a:pPr marL="0" indent="0">
              <a:buNone/>
            </a:pPr>
            <a:endParaRPr lang="en-US" sz="2600" dirty="0"/>
          </a:p>
        </p:txBody>
      </p:sp>
      <p:sp>
        <p:nvSpPr>
          <p:cNvPr id="4" name="Date Placeholder 3">
            <a:extLst>
              <a:ext uri="{FF2B5EF4-FFF2-40B4-BE49-F238E27FC236}">
                <a16:creationId xmlns:a16="http://schemas.microsoft.com/office/drawing/2014/main" id="{FF010E3B-40F3-AEC6-1CE0-9A7A7B1C26B0}"/>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26F558D3-CF1C-D004-8406-9E9488FCBE2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B8DCF26-E426-36F8-D368-3A3DC8C25486}"/>
              </a:ext>
            </a:extLst>
          </p:cNvPr>
          <p:cNvSpPr>
            <a:spLocks noGrp="1"/>
          </p:cNvSpPr>
          <p:nvPr>
            <p:ph type="sldNum" sz="quarter" idx="12"/>
          </p:nvPr>
        </p:nvSpPr>
        <p:spPr/>
        <p:txBody>
          <a:bodyPr/>
          <a:lstStyle/>
          <a:p>
            <a:fld id="{7B28076C-CE04-4A00-BFAA-A90EA8355859}" type="slidenum">
              <a:rPr lang="en-US" smtClean="0"/>
              <a:pPr/>
              <a:t>23</a:t>
            </a:fld>
            <a:endParaRPr lang="en-US"/>
          </a:p>
        </p:txBody>
      </p:sp>
    </p:spTree>
    <p:extLst>
      <p:ext uri="{BB962C8B-B14F-4D97-AF65-F5344CB8AC3E}">
        <p14:creationId xmlns:p14="http://schemas.microsoft.com/office/powerpoint/2010/main" val="2806288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7FE1-50BB-04E8-34F6-C184AC897B7C}"/>
              </a:ext>
            </a:extLst>
          </p:cNvPr>
          <p:cNvSpPr>
            <a:spLocks noGrp="1"/>
          </p:cNvSpPr>
          <p:nvPr>
            <p:ph type="title"/>
          </p:nvPr>
        </p:nvSpPr>
        <p:spPr/>
        <p:txBody>
          <a:bodyPr/>
          <a:lstStyle/>
          <a:p>
            <a:r>
              <a:rPr lang="en-US" dirty="0"/>
              <a:t>RESULTS AND DISCUSSIONS</a:t>
            </a:r>
          </a:p>
        </p:txBody>
      </p:sp>
      <p:sp>
        <p:nvSpPr>
          <p:cNvPr id="4" name="Date Placeholder 3">
            <a:extLst>
              <a:ext uri="{FF2B5EF4-FFF2-40B4-BE49-F238E27FC236}">
                <a16:creationId xmlns:a16="http://schemas.microsoft.com/office/drawing/2014/main" id="{FDF496E6-BE97-7780-6A0B-4BAC0FFE3D30}"/>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F33BD0A6-32B6-B745-1BEC-6F1DCF537B9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9F3D878-A711-FAC5-85C4-5C09715D25CE}"/>
              </a:ext>
            </a:extLst>
          </p:cNvPr>
          <p:cNvSpPr>
            <a:spLocks noGrp="1"/>
          </p:cNvSpPr>
          <p:nvPr>
            <p:ph type="sldNum" sz="quarter" idx="12"/>
          </p:nvPr>
        </p:nvSpPr>
        <p:spPr/>
        <p:txBody>
          <a:bodyPr/>
          <a:lstStyle/>
          <a:p>
            <a:fld id="{7B28076C-CE04-4A00-BFAA-A90EA8355859}" type="slidenum">
              <a:rPr lang="en-US" smtClean="0"/>
              <a:pPr/>
              <a:t>24</a:t>
            </a:fld>
            <a:endParaRPr lang="en-US"/>
          </a:p>
        </p:txBody>
      </p:sp>
      <p:pic>
        <p:nvPicPr>
          <p:cNvPr id="7178" name="Picture 10" descr="Factors Affecting Hospital Bed Utilization - FasterCapital">
            <a:extLst>
              <a:ext uri="{FF2B5EF4-FFF2-40B4-BE49-F238E27FC236}">
                <a16:creationId xmlns:a16="http://schemas.microsoft.com/office/drawing/2014/main" id="{6E611745-E8AB-4956-B2B3-31D3E4EA7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600200"/>
            <a:ext cx="773193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573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A2C6-4EE3-6AB3-FB36-33FCA22471EB}"/>
              </a:ext>
            </a:extLst>
          </p:cNvPr>
          <p:cNvSpPr>
            <a:spLocks noGrp="1"/>
          </p:cNvSpPr>
          <p:nvPr>
            <p:ph type="title"/>
          </p:nvPr>
        </p:nvSpPr>
        <p:spPr>
          <a:xfrm>
            <a:off x="298940" y="228600"/>
            <a:ext cx="8546120" cy="990600"/>
          </a:xfrm>
        </p:spPr>
        <p:txBody>
          <a:bodyPr/>
          <a:lstStyle/>
          <a:p>
            <a:r>
              <a:rPr lang="en-US" dirty="0"/>
              <a:t>RESULTS AND DISCUSSIONS</a:t>
            </a:r>
          </a:p>
        </p:txBody>
      </p:sp>
      <p:sp>
        <p:nvSpPr>
          <p:cNvPr id="3" name="Content Placeholder 2">
            <a:extLst>
              <a:ext uri="{FF2B5EF4-FFF2-40B4-BE49-F238E27FC236}">
                <a16:creationId xmlns:a16="http://schemas.microsoft.com/office/drawing/2014/main" id="{8F6771D0-AF54-7C99-A206-8488740E0B8E}"/>
              </a:ext>
            </a:extLst>
          </p:cNvPr>
          <p:cNvSpPr>
            <a:spLocks noGrp="1"/>
          </p:cNvSpPr>
          <p:nvPr>
            <p:ph idx="1"/>
          </p:nvPr>
        </p:nvSpPr>
        <p:spPr>
          <a:xfrm>
            <a:off x="298940" y="1371600"/>
            <a:ext cx="8546120" cy="6324600"/>
          </a:xfrm>
        </p:spPr>
        <p:txBody>
          <a:bodyPr>
            <a:normAutofit/>
          </a:bodyPr>
          <a:lstStyle/>
          <a:p>
            <a:pPr marL="0" indent="0">
              <a:lnSpc>
                <a:spcPct val="120000"/>
              </a:lnSpc>
              <a:buNone/>
            </a:pPr>
            <a:r>
              <a:rPr lang="en-US" sz="2600" b="1" dirty="0"/>
              <a:t>SOLUTIONS FOR CHALLENGES IN HBUPFA</a:t>
            </a:r>
          </a:p>
          <a:p>
            <a:pPr marL="0" indent="0" algn="just">
              <a:spcAft>
                <a:spcPts val="720"/>
              </a:spcAft>
              <a:buNone/>
            </a:pPr>
            <a:r>
              <a:rPr lang="en-US" sz="1800" b="1" dirty="0">
                <a:effectLst/>
                <a:ea typeface="Arial MT"/>
                <a:cs typeface="Arial MT"/>
              </a:rPr>
              <a:t>1.</a:t>
            </a:r>
            <a:r>
              <a:rPr lang="en-US" sz="1800" b="1" dirty="0">
                <a:effectLst/>
                <a:ea typeface="Arial MT"/>
                <a:cs typeface="Segoe UI Symbol" panose="020B0502040204020203" pitchFamily="34" charset="0"/>
              </a:rPr>
              <a:t>⁠</a:t>
            </a:r>
            <a:r>
              <a:rPr lang="en-US" sz="1800" b="1" dirty="0">
                <a:effectLst/>
                <a:ea typeface="Arial MT"/>
                <a:cs typeface="Arial MT"/>
              </a:rPr>
              <a:t> </a:t>
            </a:r>
            <a:r>
              <a:rPr lang="en-US" sz="1800" b="1" dirty="0">
                <a:effectLst/>
                <a:ea typeface="Arial MT"/>
                <a:cs typeface="Segoe UI Symbol" panose="020B0502040204020203" pitchFamily="34" charset="0"/>
              </a:rPr>
              <a:t>⁠</a:t>
            </a:r>
            <a:r>
              <a:rPr lang="en-US" sz="1800" b="1" dirty="0">
                <a:effectLst/>
                <a:ea typeface="Arial MT"/>
                <a:cs typeface="Arial MT"/>
              </a:rPr>
              <a:t>Excel Solutions</a:t>
            </a:r>
          </a:p>
          <a:p>
            <a:pPr marL="0" indent="0" algn="just">
              <a:spcAft>
                <a:spcPts val="720"/>
              </a:spcAft>
              <a:buNone/>
            </a:pPr>
            <a:r>
              <a:rPr lang="en-US" sz="1800" b="1" i="1" dirty="0">
                <a:effectLst/>
                <a:ea typeface="Arial MT"/>
                <a:cs typeface="Arial MT"/>
              </a:rPr>
              <a:t>  a. Data Tracking and Analysis</a:t>
            </a:r>
            <a:endParaRPr lang="en-IN" sz="1800" dirty="0">
              <a:effectLst/>
              <a:ea typeface="Arial MT"/>
              <a:cs typeface="Arial MT"/>
            </a:endParaRPr>
          </a:p>
          <a:p>
            <a:pPr algn="just">
              <a:spcAft>
                <a:spcPts val="720"/>
              </a:spcAft>
            </a:pPr>
            <a:r>
              <a:rPr lang="en-US" sz="1800" i="1" dirty="0">
                <a:effectLst/>
                <a:ea typeface="Arial MT"/>
                <a:cs typeface="Arial MT"/>
              </a:rPr>
              <a:t>Occupancy Rate Dashboard:</a:t>
            </a:r>
            <a:r>
              <a:rPr lang="en-US" sz="1800" dirty="0">
                <a:effectLst/>
                <a:ea typeface="Arial MT"/>
                <a:cs typeface="Arial MT"/>
              </a:rPr>
              <a:t> Excel can be used to create a dashboard that tracks daily bed occupancy rates, average length of stay, and turnover rates. By using pivot tables and charts, hospitals can visualize trends over time.</a:t>
            </a:r>
            <a:endParaRPr lang="en-IN" sz="1800" dirty="0">
              <a:effectLst/>
              <a:ea typeface="Arial MT"/>
              <a:cs typeface="Arial MT"/>
            </a:endParaRPr>
          </a:p>
          <a:p>
            <a:pPr algn="just">
              <a:spcAft>
                <a:spcPts val="720"/>
              </a:spcAft>
            </a:pPr>
            <a:r>
              <a:rPr lang="en-US" sz="1800" i="1" dirty="0">
                <a:effectLst/>
                <a:ea typeface="Arial MT"/>
                <a:cs typeface="Arial MT"/>
              </a:rPr>
              <a:t>Patient Flow Tracking:</a:t>
            </a:r>
            <a:r>
              <a:rPr lang="en-US" sz="1800" dirty="0">
                <a:effectLst/>
                <a:ea typeface="Arial MT"/>
                <a:cs typeface="Arial MT"/>
              </a:rPr>
              <a:t> Excel spreadsheets can track patient admissions, discharges, and transfers. Conditional formatting can highlight bottlenecks or delays, allowing for quick identification of issues.</a:t>
            </a:r>
            <a:endParaRPr lang="en-IN" sz="1800" dirty="0">
              <a:effectLst/>
              <a:ea typeface="Arial MT"/>
              <a:cs typeface="Arial MT"/>
            </a:endParaRPr>
          </a:p>
          <a:p>
            <a:pPr marL="0" indent="0" algn="just">
              <a:spcAft>
                <a:spcPts val="720"/>
              </a:spcAft>
              <a:buNone/>
            </a:pPr>
            <a:r>
              <a:rPr lang="en-US" sz="1800" b="1" i="1" dirty="0">
                <a:effectLst/>
                <a:ea typeface="Arial MT"/>
                <a:cs typeface="Arial MT"/>
              </a:rPr>
              <a:t>  b. Resource Allocation Models</a:t>
            </a:r>
            <a:endParaRPr lang="en-IN" sz="1800" dirty="0">
              <a:effectLst/>
              <a:ea typeface="Arial MT"/>
              <a:cs typeface="Arial MT"/>
            </a:endParaRPr>
          </a:p>
          <a:p>
            <a:pPr algn="just">
              <a:spcAft>
                <a:spcPts val="720"/>
              </a:spcAft>
            </a:pPr>
            <a:r>
              <a:rPr lang="en-US" sz="1800" i="1" dirty="0">
                <a:effectLst/>
                <a:ea typeface="Arial MT"/>
                <a:cs typeface="Arial MT"/>
              </a:rPr>
              <a:t>Capacity Planning Models:</a:t>
            </a:r>
            <a:r>
              <a:rPr lang="en-US" sz="1800" dirty="0">
                <a:effectLst/>
                <a:ea typeface="Arial MT"/>
                <a:cs typeface="Arial MT"/>
              </a:rPr>
              <a:t> Excel can help create models to forecast bed needs based on historical admission data and s</a:t>
            </a:r>
            <a:r>
              <a:rPr lang="en-US" sz="1900" dirty="0">
                <a:effectLst/>
                <a:ea typeface="Arial MT"/>
                <a:cs typeface="Arial MT"/>
              </a:rPr>
              <a:t>easonal trends. This aids in anticipating staffing and resource requirements.</a:t>
            </a:r>
            <a:endParaRPr lang="en-IN" sz="1900" dirty="0">
              <a:effectLst/>
              <a:ea typeface="Arial MT"/>
              <a:cs typeface="Arial MT"/>
            </a:endParaRPr>
          </a:p>
          <a:p>
            <a:pPr marL="0" indent="0">
              <a:buNone/>
            </a:pPr>
            <a:endParaRPr lang="en-US" sz="2600" dirty="0"/>
          </a:p>
        </p:txBody>
      </p:sp>
      <p:sp>
        <p:nvSpPr>
          <p:cNvPr id="4" name="Date Placeholder 3">
            <a:extLst>
              <a:ext uri="{FF2B5EF4-FFF2-40B4-BE49-F238E27FC236}">
                <a16:creationId xmlns:a16="http://schemas.microsoft.com/office/drawing/2014/main" id="{EF225A10-6101-7253-2E17-710DA4818495}"/>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6AC41016-09BC-F198-612C-9B9FED5E667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B58ED9F-8B7C-06CB-75E3-509F7A72A323}"/>
              </a:ext>
            </a:extLst>
          </p:cNvPr>
          <p:cNvSpPr>
            <a:spLocks noGrp="1"/>
          </p:cNvSpPr>
          <p:nvPr>
            <p:ph type="sldNum" sz="quarter" idx="12"/>
          </p:nvPr>
        </p:nvSpPr>
        <p:spPr/>
        <p:txBody>
          <a:bodyPr/>
          <a:lstStyle/>
          <a:p>
            <a:fld id="{7B28076C-CE04-4A00-BFAA-A90EA8355859}" type="slidenum">
              <a:rPr lang="en-US" smtClean="0"/>
              <a:pPr/>
              <a:t>25</a:t>
            </a:fld>
            <a:endParaRPr lang="en-US"/>
          </a:p>
        </p:txBody>
      </p:sp>
    </p:spTree>
    <p:extLst>
      <p:ext uri="{BB962C8B-B14F-4D97-AF65-F5344CB8AC3E}">
        <p14:creationId xmlns:p14="http://schemas.microsoft.com/office/powerpoint/2010/main" val="1444383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0BA52-606D-F757-B2AC-5232F70C9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9FF8B-41FF-E4C5-420E-CD14D96B9F6F}"/>
              </a:ext>
            </a:extLst>
          </p:cNvPr>
          <p:cNvSpPr>
            <a:spLocks noGrp="1"/>
          </p:cNvSpPr>
          <p:nvPr>
            <p:ph type="title"/>
          </p:nvPr>
        </p:nvSpPr>
        <p:spPr>
          <a:xfrm>
            <a:off x="298940" y="228600"/>
            <a:ext cx="8546120" cy="990600"/>
          </a:xfrm>
        </p:spPr>
        <p:txBody>
          <a:bodyPr/>
          <a:lstStyle/>
          <a:p>
            <a:r>
              <a:rPr lang="en-US" dirty="0"/>
              <a:t>RESULTS AND DISCUSSIONS</a:t>
            </a:r>
          </a:p>
        </p:txBody>
      </p:sp>
      <p:sp>
        <p:nvSpPr>
          <p:cNvPr id="3" name="Content Placeholder 2">
            <a:extLst>
              <a:ext uri="{FF2B5EF4-FFF2-40B4-BE49-F238E27FC236}">
                <a16:creationId xmlns:a16="http://schemas.microsoft.com/office/drawing/2014/main" id="{EA836FB3-7BAB-756F-C385-667B32FC7085}"/>
              </a:ext>
            </a:extLst>
          </p:cNvPr>
          <p:cNvSpPr>
            <a:spLocks noGrp="1"/>
          </p:cNvSpPr>
          <p:nvPr>
            <p:ph idx="1"/>
          </p:nvPr>
        </p:nvSpPr>
        <p:spPr>
          <a:xfrm>
            <a:off x="298940" y="1219200"/>
            <a:ext cx="8546120" cy="6553200"/>
          </a:xfrm>
        </p:spPr>
        <p:txBody>
          <a:bodyPr>
            <a:normAutofit/>
          </a:bodyPr>
          <a:lstStyle/>
          <a:p>
            <a:pPr marL="0" indent="0">
              <a:lnSpc>
                <a:spcPct val="120000"/>
              </a:lnSpc>
              <a:buNone/>
            </a:pPr>
            <a:r>
              <a:rPr lang="en-US" sz="2600" b="1" dirty="0"/>
              <a:t>SOLUTIONS FOR CHALLENGES IN HBUPFA</a:t>
            </a:r>
          </a:p>
          <a:p>
            <a:pPr marL="0" indent="0" algn="just">
              <a:lnSpc>
                <a:spcPct val="110000"/>
              </a:lnSpc>
              <a:spcAft>
                <a:spcPts val="720"/>
              </a:spcAft>
              <a:buNone/>
            </a:pPr>
            <a:r>
              <a:rPr lang="en-US" sz="1800" b="1" dirty="0">
                <a:effectLst/>
                <a:ea typeface="Arial MT"/>
                <a:cs typeface="Arial MT"/>
              </a:rPr>
              <a:t>2.</a:t>
            </a:r>
            <a:r>
              <a:rPr lang="en-US" sz="1800" b="1" dirty="0">
                <a:effectLst/>
                <a:ea typeface="Arial MT"/>
                <a:cs typeface="Segoe UI Symbol" panose="020B0502040204020203" pitchFamily="34" charset="0"/>
              </a:rPr>
              <a:t>⁠</a:t>
            </a:r>
            <a:r>
              <a:rPr lang="en-US" sz="1800" b="1" dirty="0">
                <a:effectLst/>
                <a:ea typeface="Arial MT"/>
                <a:cs typeface="Arial MT"/>
              </a:rPr>
              <a:t> </a:t>
            </a:r>
            <a:r>
              <a:rPr lang="en-US" sz="1800" b="1" dirty="0">
                <a:effectLst/>
                <a:ea typeface="Arial MT"/>
                <a:cs typeface="Segoe UI Symbol" panose="020B0502040204020203" pitchFamily="34" charset="0"/>
              </a:rPr>
              <a:t>⁠</a:t>
            </a:r>
            <a:r>
              <a:rPr lang="en-US" sz="1800" b="1" dirty="0">
                <a:effectLst/>
                <a:ea typeface="Arial MT"/>
                <a:cs typeface="Arial MT"/>
              </a:rPr>
              <a:t>Tableau Solutions</a:t>
            </a:r>
            <a:endParaRPr lang="en-IN" sz="1800" dirty="0">
              <a:effectLst/>
              <a:ea typeface="Arial MT"/>
              <a:cs typeface="Arial MT"/>
            </a:endParaRPr>
          </a:p>
          <a:p>
            <a:pPr marL="0" indent="0" algn="just">
              <a:lnSpc>
                <a:spcPct val="110000"/>
              </a:lnSpc>
              <a:spcAft>
                <a:spcPts val="720"/>
              </a:spcAft>
              <a:buNone/>
            </a:pPr>
            <a:r>
              <a:rPr lang="en-US" sz="1800" b="1" i="1" dirty="0">
                <a:effectLst/>
                <a:ea typeface="Arial MT"/>
                <a:cs typeface="Arial MT"/>
              </a:rPr>
              <a:t>  a. Interactive Dashboards</a:t>
            </a:r>
            <a:endParaRPr lang="en-IN" sz="1800" dirty="0">
              <a:effectLst/>
              <a:ea typeface="Arial MT"/>
              <a:cs typeface="Arial MT"/>
            </a:endParaRPr>
          </a:p>
          <a:p>
            <a:pPr algn="just">
              <a:lnSpc>
                <a:spcPct val="110000"/>
              </a:lnSpc>
              <a:spcAft>
                <a:spcPts val="720"/>
              </a:spcAft>
            </a:pPr>
            <a:r>
              <a:rPr lang="en-US" sz="1800" i="1" dirty="0">
                <a:effectLst/>
                <a:ea typeface="Arial MT"/>
                <a:cs typeface="Arial MT"/>
              </a:rPr>
              <a:t>Real-Time Bed Utilization Dashboard:</a:t>
            </a:r>
            <a:r>
              <a:rPr lang="en-US" sz="1800" dirty="0">
                <a:effectLst/>
                <a:ea typeface="Arial MT"/>
                <a:cs typeface="Arial MT"/>
              </a:rPr>
              <a:t> Tableau can create interactive dashboards that display real-time occupancy rates, patient demographics, and flow metrics, enabling quick decision-making.</a:t>
            </a:r>
            <a:endParaRPr lang="en-IN" sz="1800" dirty="0">
              <a:effectLst/>
              <a:ea typeface="Arial MT"/>
              <a:cs typeface="Arial MT"/>
            </a:endParaRPr>
          </a:p>
          <a:p>
            <a:pPr algn="just">
              <a:lnSpc>
                <a:spcPct val="110000"/>
              </a:lnSpc>
              <a:spcAft>
                <a:spcPts val="720"/>
              </a:spcAft>
            </a:pPr>
            <a:r>
              <a:rPr lang="en-US" sz="1800" i="1" dirty="0">
                <a:effectLst/>
                <a:ea typeface="Arial MT"/>
                <a:cs typeface="Arial MT"/>
              </a:rPr>
              <a:t>Patient Journey Visualization:</a:t>
            </a:r>
            <a:r>
              <a:rPr lang="en-US" sz="1800" dirty="0">
                <a:effectLst/>
                <a:ea typeface="Arial MT"/>
                <a:cs typeface="Arial MT"/>
              </a:rPr>
              <a:t> Tableau can visualize the entire patient journey from admission to discharge, highlighting delays and bottlenecks in the process.</a:t>
            </a:r>
            <a:endParaRPr lang="en-IN" sz="1800" dirty="0">
              <a:effectLst/>
              <a:ea typeface="Arial MT"/>
              <a:cs typeface="Arial MT"/>
            </a:endParaRPr>
          </a:p>
          <a:p>
            <a:pPr marL="0" indent="0" algn="just">
              <a:lnSpc>
                <a:spcPct val="110000"/>
              </a:lnSpc>
              <a:spcAft>
                <a:spcPts val="720"/>
              </a:spcAft>
              <a:buNone/>
            </a:pPr>
            <a:r>
              <a:rPr lang="en-US" sz="1800" b="1" i="1" dirty="0">
                <a:effectLst/>
                <a:ea typeface="Arial MT"/>
                <a:cs typeface="Arial MT"/>
              </a:rPr>
              <a:t>  b. Predictive Analytics</a:t>
            </a:r>
            <a:endParaRPr lang="en-IN" sz="1800" dirty="0">
              <a:effectLst/>
              <a:ea typeface="Arial MT"/>
              <a:cs typeface="Arial MT"/>
            </a:endParaRPr>
          </a:p>
          <a:p>
            <a:pPr algn="just">
              <a:lnSpc>
                <a:spcPct val="110000"/>
              </a:lnSpc>
              <a:spcAft>
                <a:spcPts val="720"/>
              </a:spcAft>
            </a:pPr>
            <a:r>
              <a:rPr lang="en-US" sz="1800" i="1" dirty="0">
                <a:effectLst/>
                <a:ea typeface="Arial MT"/>
                <a:cs typeface="Arial MT"/>
              </a:rPr>
              <a:t>Trend Analysis:</a:t>
            </a:r>
            <a:r>
              <a:rPr lang="en-US" sz="1800" dirty="0">
                <a:effectLst/>
                <a:ea typeface="Arial MT"/>
                <a:cs typeface="Arial MT"/>
              </a:rPr>
              <a:t> Tableau can analyze historical data to predict future admissions and discharges, helping hospitals to prepare for peak times.</a:t>
            </a:r>
            <a:endParaRPr lang="en-IN" sz="1800" dirty="0">
              <a:effectLst/>
              <a:ea typeface="Arial MT"/>
              <a:cs typeface="Arial MT"/>
            </a:endParaRPr>
          </a:p>
          <a:p>
            <a:pPr algn="just">
              <a:lnSpc>
                <a:spcPct val="110000"/>
              </a:lnSpc>
              <a:spcAft>
                <a:spcPts val="720"/>
              </a:spcAft>
            </a:pPr>
            <a:r>
              <a:rPr lang="en-US" sz="1800" i="1" dirty="0">
                <a:effectLst/>
                <a:ea typeface="Arial MT"/>
                <a:cs typeface="Arial MT"/>
              </a:rPr>
              <a:t>Scenario Modeling:</a:t>
            </a:r>
            <a:r>
              <a:rPr lang="en-US" sz="1800" dirty="0">
                <a:effectLst/>
                <a:ea typeface="Arial MT"/>
                <a:cs typeface="Arial MT"/>
              </a:rPr>
              <a:t> By simulating various scenarios (e.g., increased admissions during flu season), hospitals can assess the impact on bed utilization and resource allocation.</a:t>
            </a:r>
            <a:endParaRPr lang="en-IN" sz="1800" dirty="0">
              <a:effectLst/>
              <a:ea typeface="Arial MT"/>
              <a:cs typeface="Arial MT"/>
            </a:endParaRPr>
          </a:p>
          <a:p>
            <a:pPr marL="0" indent="0">
              <a:buNone/>
            </a:pPr>
            <a:endParaRPr lang="en-US" sz="2600" dirty="0"/>
          </a:p>
        </p:txBody>
      </p:sp>
      <p:sp>
        <p:nvSpPr>
          <p:cNvPr id="4" name="Date Placeholder 3">
            <a:extLst>
              <a:ext uri="{FF2B5EF4-FFF2-40B4-BE49-F238E27FC236}">
                <a16:creationId xmlns:a16="http://schemas.microsoft.com/office/drawing/2014/main" id="{6A51238F-E225-804D-1DA2-723189B98742}"/>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EA63EB58-0BE1-EADF-6024-C217B554797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984C062-5F1E-E617-9244-EB40954CF73D}"/>
              </a:ext>
            </a:extLst>
          </p:cNvPr>
          <p:cNvSpPr>
            <a:spLocks noGrp="1"/>
          </p:cNvSpPr>
          <p:nvPr>
            <p:ph type="sldNum" sz="quarter" idx="12"/>
          </p:nvPr>
        </p:nvSpPr>
        <p:spPr/>
        <p:txBody>
          <a:bodyPr/>
          <a:lstStyle/>
          <a:p>
            <a:fld id="{7B28076C-CE04-4A00-BFAA-A90EA8355859}" type="slidenum">
              <a:rPr lang="en-US" smtClean="0"/>
              <a:pPr/>
              <a:t>26</a:t>
            </a:fld>
            <a:endParaRPr lang="en-US"/>
          </a:p>
        </p:txBody>
      </p:sp>
    </p:spTree>
    <p:extLst>
      <p:ext uri="{BB962C8B-B14F-4D97-AF65-F5344CB8AC3E}">
        <p14:creationId xmlns:p14="http://schemas.microsoft.com/office/powerpoint/2010/main" val="315341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p>
        </p:txBody>
      </p:sp>
      <p:sp>
        <p:nvSpPr>
          <p:cNvPr id="4" name="Date Placeholder 3"/>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3" name="TextBox 2">
            <a:extLst>
              <a:ext uri="{FF2B5EF4-FFF2-40B4-BE49-F238E27FC236}">
                <a16:creationId xmlns:a16="http://schemas.microsoft.com/office/drawing/2014/main" id="{82DCD4F5-DF81-CE3A-F179-FCE72D3DAE15}"/>
              </a:ext>
            </a:extLst>
          </p:cNvPr>
          <p:cNvSpPr txBox="1"/>
          <p:nvPr/>
        </p:nvSpPr>
        <p:spPr>
          <a:xfrm>
            <a:off x="457200" y="1371600"/>
            <a:ext cx="8229600" cy="5035353"/>
          </a:xfrm>
          <a:prstGeom prst="rect">
            <a:avLst/>
          </a:prstGeom>
          <a:noFill/>
        </p:spPr>
        <p:txBody>
          <a:bodyPr wrap="square" rtlCol="0">
            <a:spAutoFit/>
          </a:bodyPr>
          <a:lstStyle/>
          <a:p>
            <a:pPr algn="just">
              <a:lnSpc>
                <a:spcPct val="150000"/>
              </a:lnSpc>
              <a:spcBef>
                <a:spcPts val="760"/>
              </a:spcBef>
            </a:pPr>
            <a:r>
              <a:rPr lang="en-IN" sz="1800" dirty="0">
                <a:effectLst/>
                <a:ea typeface="Arial MT"/>
                <a:cs typeface="Arial MT"/>
              </a:rPr>
              <a:t>In the ever-evolving landscape of healthcare, effective management of hospital bed utilization and patient flow is paramount to ensuring optimal patient care and operational efficiency. This project has illuminated key insights through the robust analysis of data using advanced tools like Excel, Tableau, and Power BI. Our findings reveal not only the critical importance of understanding occupancy trends and patient acuity levels but also the potential for significant improvements through proactive discharge planning and real-time monitoring systems. By harnessing the power of predictive analytics, hospitals can anticipate needs, streamline operations, and ultimately enhance patient experiences. As we navigate the challenges of increasing demand and limited resources, the strategies identified in this analysis provide a clear path forward. Together, we can create a healthcare environment that is not only responsive but also resilient, ready to meet the demands of tomorrow.</a:t>
            </a:r>
          </a:p>
        </p:txBody>
      </p:sp>
    </p:spTree>
    <p:extLst>
      <p:ext uri="{BB962C8B-B14F-4D97-AF65-F5344CB8AC3E}">
        <p14:creationId xmlns:p14="http://schemas.microsoft.com/office/powerpoint/2010/main" val="1265849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BD1-E67F-1088-03A0-9CA90A6F7F6F}"/>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8E8CC25B-1CAC-502D-58A1-2684B4047DF3}"/>
              </a:ext>
            </a:extLst>
          </p:cNvPr>
          <p:cNvSpPr>
            <a:spLocks noGrp="1"/>
          </p:cNvSpPr>
          <p:nvPr>
            <p:ph idx="1"/>
          </p:nvPr>
        </p:nvSpPr>
        <p:spPr/>
        <p:txBody>
          <a:bodyPr>
            <a:normAutofit/>
          </a:bodyPr>
          <a:lstStyle/>
          <a:p>
            <a:pPr marL="0" indent="0" algn="just">
              <a:lnSpc>
                <a:spcPct val="150000"/>
              </a:lnSpc>
              <a:spcBef>
                <a:spcPts val="760"/>
              </a:spcBef>
              <a:buNone/>
            </a:pPr>
            <a:r>
              <a:rPr lang="en-US" sz="2000" b="1" i="1" dirty="0">
                <a:effectLst/>
                <a:ea typeface="Arial MT"/>
                <a:cs typeface="Arial MT"/>
              </a:rPr>
              <a:t>Journals</a:t>
            </a:r>
            <a:endParaRPr lang="en-IN" sz="2000" dirty="0">
              <a:effectLst/>
              <a:ea typeface="Arial MT"/>
              <a:cs typeface="Arial MT"/>
            </a:endParaRPr>
          </a:p>
          <a:p>
            <a:pPr algn="just">
              <a:lnSpc>
                <a:spcPct val="150000"/>
              </a:lnSpc>
              <a:spcBef>
                <a:spcPts val="760"/>
              </a:spcBef>
            </a:pPr>
            <a:r>
              <a:rPr lang="en-US" sz="1800" dirty="0">
                <a:effectLst/>
                <a:ea typeface="Arial MT"/>
                <a:cs typeface="Arial MT"/>
              </a:rPr>
              <a:t>1</a:t>
            </a:r>
            <a:r>
              <a:rPr lang="en-US" sz="1800" b="1" dirty="0">
                <a:effectLst/>
                <a:ea typeface="Arial MT"/>
                <a:cs typeface="Arial MT"/>
              </a:rPr>
              <a:t>. Bennett, A., &amp; Hargrove, S</a:t>
            </a:r>
            <a:r>
              <a:rPr lang="en-US" sz="1800" dirty="0">
                <a:effectLst/>
                <a:ea typeface="Arial MT"/>
                <a:cs typeface="Arial MT"/>
              </a:rPr>
              <a:t>. (2021). "Using visualization tools to enhance hospital bed utilization analysis." </a:t>
            </a:r>
            <a:r>
              <a:rPr lang="en-US" sz="1800" i="1" dirty="0">
                <a:effectLst/>
                <a:ea typeface="Arial MT"/>
                <a:cs typeface="Arial MT"/>
              </a:rPr>
              <a:t>Health Information Science and Systems</a:t>
            </a:r>
            <a:r>
              <a:rPr lang="en-US" sz="1800" dirty="0">
                <a:effectLst/>
                <a:ea typeface="Arial MT"/>
                <a:cs typeface="Arial MT"/>
              </a:rPr>
              <a:t>, 9(1), 15-25.</a:t>
            </a:r>
            <a:endParaRPr lang="en-IN" sz="1800" dirty="0">
              <a:effectLst/>
              <a:ea typeface="Arial MT"/>
              <a:cs typeface="Arial MT"/>
            </a:endParaRPr>
          </a:p>
          <a:p>
            <a:pPr algn="just">
              <a:lnSpc>
                <a:spcPct val="150000"/>
              </a:lnSpc>
              <a:spcBef>
                <a:spcPts val="760"/>
              </a:spcBef>
            </a:pPr>
            <a:r>
              <a:rPr lang="en-US" sz="1800" dirty="0">
                <a:effectLst/>
                <a:ea typeface="Arial MT"/>
                <a:cs typeface="Arial MT"/>
              </a:rPr>
              <a:t>2. </a:t>
            </a:r>
            <a:r>
              <a:rPr lang="en-US" sz="1800" b="1" dirty="0">
                <a:effectLst/>
                <a:ea typeface="Arial MT"/>
                <a:cs typeface="Arial MT"/>
              </a:rPr>
              <a:t>Cai, H., &amp; Wang, J.</a:t>
            </a:r>
            <a:r>
              <a:rPr lang="en-US" sz="1800" dirty="0">
                <a:effectLst/>
                <a:ea typeface="Arial MT"/>
                <a:cs typeface="Arial MT"/>
              </a:rPr>
              <a:t> (2020). "Visual analytics for patient flow management in hospitals." </a:t>
            </a:r>
            <a:r>
              <a:rPr lang="en-US" sz="1800" i="1" dirty="0">
                <a:effectLst/>
                <a:ea typeface="Arial MT"/>
                <a:cs typeface="Arial MT"/>
              </a:rPr>
              <a:t>Journal of Biomedical Informatics</a:t>
            </a:r>
            <a:r>
              <a:rPr lang="en-US" sz="1800" dirty="0">
                <a:effectLst/>
                <a:ea typeface="Arial MT"/>
                <a:cs typeface="Arial MT"/>
              </a:rPr>
              <a:t>, 109, 103535.</a:t>
            </a:r>
            <a:endParaRPr lang="en-IN" sz="1800" dirty="0">
              <a:effectLst/>
              <a:ea typeface="Arial MT"/>
              <a:cs typeface="Arial MT"/>
            </a:endParaRPr>
          </a:p>
          <a:p>
            <a:pPr algn="just">
              <a:lnSpc>
                <a:spcPct val="150000"/>
              </a:lnSpc>
              <a:spcBef>
                <a:spcPts val="760"/>
              </a:spcBef>
            </a:pPr>
            <a:r>
              <a:rPr lang="en-US" sz="1800" dirty="0">
                <a:effectLst/>
                <a:ea typeface="Arial MT"/>
                <a:cs typeface="Arial MT"/>
              </a:rPr>
              <a:t>3. </a:t>
            </a:r>
            <a:r>
              <a:rPr lang="en-US" sz="1800" b="1" dirty="0">
                <a:effectLst/>
                <a:ea typeface="Arial MT"/>
                <a:cs typeface="Arial MT"/>
              </a:rPr>
              <a:t>Chaudhuri, S., &amp; Ghosh, D.</a:t>
            </a:r>
            <a:r>
              <a:rPr lang="en-US" sz="1800" dirty="0">
                <a:effectLst/>
                <a:ea typeface="Arial MT"/>
                <a:cs typeface="Arial MT"/>
              </a:rPr>
              <a:t> (2019). "A data visualization approach to assess hospital bed occupancy." </a:t>
            </a:r>
            <a:r>
              <a:rPr lang="en-US" sz="1800" i="1" dirty="0">
                <a:effectLst/>
                <a:ea typeface="Arial MT"/>
                <a:cs typeface="Arial MT"/>
              </a:rPr>
              <a:t>International Journal of Health Planning and Management,</a:t>
            </a:r>
            <a:r>
              <a:rPr lang="en-US" sz="1800" dirty="0">
                <a:effectLst/>
                <a:ea typeface="Arial MT"/>
                <a:cs typeface="Arial MT"/>
              </a:rPr>
              <a:t> 34(4), 1385-1399.</a:t>
            </a:r>
            <a:endParaRPr lang="en-IN" sz="1800" dirty="0">
              <a:effectLst/>
              <a:ea typeface="Arial MT"/>
              <a:cs typeface="Arial MT"/>
            </a:endParaRPr>
          </a:p>
          <a:p>
            <a:pPr marL="0" indent="0">
              <a:buNone/>
            </a:pPr>
            <a:endParaRPr lang="en-US" dirty="0"/>
          </a:p>
        </p:txBody>
      </p:sp>
      <p:sp>
        <p:nvSpPr>
          <p:cNvPr id="4" name="Date Placeholder 3">
            <a:extLst>
              <a:ext uri="{FF2B5EF4-FFF2-40B4-BE49-F238E27FC236}">
                <a16:creationId xmlns:a16="http://schemas.microsoft.com/office/drawing/2014/main" id="{01D5083E-77F8-96C0-5FF7-F1DAEFCD953D}"/>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18E14E70-243D-2C63-9253-53AFFC6F1C0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68E716E-4F5D-314B-E8AE-2ED2C0196AB1}"/>
              </a:ext>
            </a:extLst>
          </p:cNvPr>
          <p:cNvSpPr>
            <a:spLocks noGrp="1"/>
          </p:cNvSpPr>
          <p:nvPr>
            <p:ph type="sldNum" sz="quarter" idx="12"/>
          </p:nvPr>
        </p:nvSpPr>
        <p:spPr/>
        <p:txBody>
          <a:bodyPr/>
          <a:lstStyle/>
          <a:p>
            <a:fld id="{7B28076C-CE04-4A00-BFAA-A90EA8355859}" type="slidenum">
              <a:rPr lang="en-US" smtClean="0"/>
              <a:pPr/>
              <a:t>28</a:t>
            </a:fld>
            <a:endParaRPr lang="en-US"/>
          </a:p>
        </p:txBody>
      </p:sp>
    </p:spTree>
    <p:extLst>
      <p:ext uri="{BB962C8B-B14F-4D97-AF65-F5344CB8AC3E}">
        <p14:creationId xmlns:p14="http://schemas.microsoft.com/office/powerpoint/2010/main" val="2397945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4878A-C22F-253A-6DC5-8A158CFE2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9535A-B83B-796B-E775-5C219CB334D4}"/>
              </a:ext>
            </a:extLst>
          </p:cNvPr>
          <p:cNvSpPr>
            <a:spLocks noGrp="1"/>
          </p:cNvSpPr>
          <p:nvPr>
            <p:ph type="title"/>
          </p:nvPr>
        </p:nvSpPr>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C0C3BB2B-D73E-25CC-99FD-E62069918DCA}"/>
              </a:ext>
            </a:extLst>
          </p:cNvPr>
          <p:cNvSpPr>
            <a:spLocks noGrp="1"/>
          </p:cNvSpPr>
          <p:nvPr>
            <p:ph idx="1"/>
          </p:nvPr>
        </p:nvSpPr>
        <p:spPr/>
        <p:txBody>
          <a:bodyPr/>
          <a:lstStyle/>
          <a:p>
            <a:pPr marL="0" indent="0" algn="just">
              <a:lnSpc>
                <a:spcPct val="150000"/>
              </a:lnSpc>
              <a:spcBef>
                <a:spcPts val="760"/>
              </a:spcBef>
              <a:buNone/>
            </a:pPr>
            <a:r>
              <a:rPr lang="en-US" sz="2000" b="1" i="1" dirty="0">
                <a:effectLst/>
                <a:ea typeface="Arial MT"/>
                <a:cs typeface="Arial MT"/>
              </a:rPr>
              <a:t>Books</a:t>
            </a:r>
            <a:endParaRPr lang="en-IN" sz="2000" dirty="0">
              <a:effectLst/>
              <a:ea typeface="Arial MT"/>
              <a:cs typeface="Arial MT"/>
            </a:endParaRPr>
          </a:p>
          <a:p>
            <a:pPr algn="just">
              <a:lnSpc>
                <a:spcPct val="150000"/>
              </a:lnSpc>
              <a:spcBef>
                <a:spcPts val="760"/>
              </a:spcBef>
            </a:pPr>
            <a:r>
              <a:rPr lang="en-US" sz="1800" dirty="0">
                <a:effectLst/>
                <a:ea typeface="Arial MT"/>
                <a:cs typeface="Arial MT"/>
              </a:rPr>
              <a:t>1. </a:t>
            </a:r>
            <a:r>
              <a:rPr lang="en-US" sz="1800" b="1" dirty="0">
                <a:effectLst/>
                <a:ea typeface="Arial MT"/>
                <a:cs typeface="Arial MT"/>
              </a:rPr>
              <a:t>Goh, T. N.</a:t>
            </a:r>
            <a:r>
              <a:rPr lang="en-US" sz="1800" dirty="0">
                <a:effectLst/>
                <a:ea typeface="Arial MT"/>
                <a:cs typeface="Arial MT"/>
              </a:rPr>
              <a:t> (2020). </a:t>
            </a:r>
            <a:r>
              <a:rPr lang="en-US" sz="1800" i="1" dirty="0">
                <a:effectLst/>
                <a:ea typeface="Arial MT"/>
                <a:cs typeface="Arial MT"/>
              </a:rPr>
              <a:t>Data Visualization for Healthcare Management</a:t>
            </a:r>
            <a:r>
              <a:rPr lang="en-US" sz="1800" dirty="0">
                <a:effectLst/>
                <a:ea typeface="Arial MT"/>
                <a:cs typeface="Arial MT"/>
              </a:rPr>
              <a:t>, edited by R. Smith. Springer, pp. 150-170.</a:t>
            </a:r>
            <a:endParaRPr lang="en-IN" sz="1800" dirty="0">
              <a:effectLst/>
              <a:ea typeface="Arial MT"/>
              <a:cs typeface="Arial MT"/>
            </a:endParaRPr>
          </a:p>
          <a:p>
            <a:pPr algn="just">
              <a:lnSpc>
                <a:spcPct val="150000"/>
              </a:lnSpc>
              <a:spcBef>
                <a:spcPts val="760"/>
              </a:spcBef>
            </a:pPr>
            <a:r>
              <a:rPr lang="en-US" sz="1800" dirty="0">
                <a:effectLst/>
                <a:ea typeface="Arial MT"/>
                <a:cs typeface="Arial MT"/>
              </a:rPr>
              <a:t>2. </a:t>
            </a:r>
            <a:r>
              <a:rPr lang="en-US" sz="1800" b="1" dirty="0">
                <a:effectLst/>
                <a:ea typeface="Arial MT"/>
                <a:cs typeface="Arial MT"/>
              </a:rPr>
              <a:t>Kirk, A.</a:t>
            </a:r>
            <a:r>
              <a:rPr lang="en-US" sz="1800" dirty="0">
                <a:effectLst/>
                <a:ea typeface="Arial MT"/>
                <a:cs typeface="Arial MT"/>
              </a:rPr>
              <a:t> (2016). </a:t>
            </a:r>
            <a:r>
              <a:rPr lang="en-US" sz="1800" i="1" dirty="0">
                <a:effectLst/>
                <a:ea typeface="Arial MT"/>
                <a:cs typeface="Arial MT"/>
              </a:rPr>
              <a:t>Data </a:t>
            </a:r>
            <a:r>
              <a:rPr lang="en-US" sz="1800" i="1" dirty="0" err="1">
                <a:effectLst/>
                <a:ea typeface="Arial MT"/>
                <a:cs typeface="Arial MT"/>
              </a:rPr>
              <a:t>Visualisation</a:t>
            </a:r>
            <a:r>
              <a:rPr lang="en-US" sz="1800" i="1" dirty="0">
                <a:effectLst/>
                <a:ea typeface="Arial MT"/>
                <a:cs typeface="Arial MT"/>
              </a:rPr>
              <a:t>: A Handbook for Data Driven Design</a:t>
            </a:r>
            <a:r>
              <a:rPr lang="en-US" sz="1800" dirty="0">
                <a:effectLst/>
                <a:ea typeface="Arial MT"/>
                <a:cs typeface="Arial MT"/>
              </a:rPr>
              <a:t>, edited by P. Johnson. Sage Publications, pp. 220-240.</a:t>
            </a:r>
            <a:endParaRPr lang="en-IN" sz="1800" dirty="0">
              <a:effectLst/>
              <a:ea typeface="Arial MT"/>
              <a:cs typeface="Arial MT"/>
            </a:endParaRPr>
          </a:p>
          <a:p>
            <a:pPr algn="just">
              <a:lnSpc>
                <a:spcPct val="150000"/>
              </a:lnSpc>
              <a:spcBef>
                <a:spcPts val="760"/>
              </a:spcBef>
            </a:pPr>
            <a:r>
              <a:rPr lang="en-US" sz="1800" dirty="0">
                <a:effectLst/>
                <a:ea typeface="Arial MT"/>
                <a:cs typeface="Arial MT"/>
              </a:rPr>
              <a:t>3. </a:t>
            </a:r>
            <a:r>
              <a:rPr lang="en-US" sz="1800" b="1" dirty="0">
                <a:effectLst/>
                <a:ea typeface="Arial MT"/>
                <a:cs typeface="Arial MT"/>
              </a:rPr>
              <a:t>Rafferty, J.</a:t>
            </a:r>
            <a:r>
              <a:rPr lang="en-US" sz="1800" dirty="0">
                <a:effectLst/>
                <a:ea typeface="Arial MT"/>
                <a:cs typeface="Arial MT"/>
              </a:rPr>
              <a:t> (2019). </a:t>
            </a:r>
            <a:r>
              <a:rPr lang="en-US" sz="1800" i="1" dirty="0">
                <a:effectLst/>
                <a:ea typeface="Arial MT"/>
                <a:cs typeface="Arial MT"/>
              </a:rPr>
              <a:t>Visualizing Patient Flow in Healthcare</a:t>
            </a:r>
            <a:r>
              <a:rPr lang="en-US" sz="1800" dirty="0">
                <a:effectLst/>
                <a:ea typeface="Arial MT"/>
                <a:cs typeface="Arial MT"/>
              </a:rPr>
              <a:t>, edited by M. Anderson. Wiley, pp. 100-130.</a:t>
            </a:r>
            <a:endParaRPr lang="en-IN" sz="1800" dirty="0">
              <a:effectLst/>
              <a:ea typeface="Arial MT"/>
              <a:cs typeface="Arial MT"/>
            </a:endParaRPr>
          </a:p>
          <a:p>
            <a:pPr marL="0" indent="0">
              <a:buNone/>
            </a:pPr>
            <a:endParaRPr lang="en-US" dirty="0"/>
          </a:p>
        </p:txBody>
      </p:sp>
      <p:sp>
        <p:nvSpPr>
          <p:cNvPr id="4" name="Date Placeholder 3">
            <a:extLst>
              <a:ext uri="{FF2B5EF4-FFF2-40B4-BE49-F238E27FC236}">
                <a16:creationId xmlns:a16="http://schemas.microsoft.com/office/drawing/2014/main" id="{80D3B150-74F2-2720-D11A-E8D598403F1B}"/>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5B36CDBB-B398-966E-DB2D-30D81B20EE6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8E34F09-0D51-BCF4-DA08-B6F489A7F5AB}"/>
              </a:ext>
            </a:extLst>
          </p:cNvPr>
          <p:cNvSpPr>
            <a:spLocks noGrp="1"/>
          </p:cNvSpPr>
          <p:nvPr>
            <p:ph type="sldNum" sz="quarter" idx="12"/>
          </p:nvPr>
        </p:nvSpPr>
        <p:spPr/>
        <p:txBody>
          <a:bodyPr/>
          <a:lstStyle/>
          <a:p>
            <a:fld id="{7B28076C-CE04-4A00-BFAA-A90EA8355859}" type="slidenum">
              <a:rPr lang="en-US" smtClean="0"/>
              <a:pPr/>
              <a:t>29</a:t>
            </a:fld>
            <a:endParaRPr lang="en-US"/>
          </a:p>
        </p:txBody>
      </p:sp>
    </p:spTree>
    <p:extLst>
      <p:ext uri="{BB962C8B-B14F-4D97-AF65-F5344CB8AC3E}">
        <p14:creationId xmlns:p14="http://schemas.microsoft.com/office/powerpoint/2010/main" val="387780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pic>
        <p:nvPicPr>
          <p:cNvPr id="7" name="Content Placeholder 6">
            <a:extLst>
              <a:ext uri="{FF2B5EF4-FFF2-40B4-BE49-F238E27FC236}">
                <a16:creationId xmlns:a16="http://schemas.microsoft.com/office/drawing/2014/main" id="{88E36FE7-3E1D-2AE2-19E2-089878F62F25}"/>
              </a:ext>
            </a:extLst>
          </p:cNvPr>
          <p:cNvPicPr>
            <a:picLocks noGrp="1" noChangeAspect="1"/>
          </p:cNvPicPr>
          <p:nvPr>
            <p:ph idx="1"/>
          </p:nvPr>
        </p:nvPicPr>
        <p:blipFill>
          <a:blip r:embed="rId2"/>
          <a:stretch>
            <a:fillRect/>
          </a:stretch>
        </p:blipFill>
        <p:spPr>
          <a:xfrm>
            <a:off x="1303249" y="1600200"/>
            <a:ext cx="6537502" cy="4525963"/>
          </a:xfrm>
        </p:spPr>
      </p:pic>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4270359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229600" cy="1015663"/>
          </a:xfrm>
        </p:spPr>
        <p:txBody>
          <a:bodyPr/>
          <a:lstStyle/>
          <a:p>
            <a:r>
              <a:rPr lang="en-IN" dirty="0"/>
              <a:t>THANK YOU</a:t>
            </a:r>
          </a:p>
        </p:txBody>
      </p:sp>
      <p:sp>
        <p:nvSpPr>
          <p:cNvPr id="3" name="Date Placeholder 2"/>
          <p:cNvSpPr>
            <a:spLocks noGrp="1"/>
          </p:cNvSpPr>
          <p:nvPr>
            <p:ph type="dt" sz="half" idx="10"/>
          </p:nvPr>
        </p:nvSpPr>
        <p:spPr/>
        <p:txBody>
          <a:bodyPr/>
          <a:lstStyle/>
          <a:p>
            <a:fld id="{9FE8A9F4-4DB3-4EF1-A315-68E41BB689F2}" type="datetime3">
              <a:rPr lang="en-US" smtClean="0"/>
              <a:t>20 October 2024</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30</a:t>
            </a:fld>
            <a:endParaRPr lang="en-US"/>
          </a:p>
        </p:txBody>
      </p:sp>
      <p:sp>
        <p:nvSpPr>
          <p:cNvPr id="6" name="Rectangle 5"/>
          <p:cNvSpPr/>
          <p:nvPr/>
        </p:nvSpPr>
        <p:spPr>
          <a:xfrm>
            <a:off x="483243" y="4800600"/>
            <a:ext cx="8229600" cy="1015663"/>
          </a:xfrm>
          <a:prstGeom prst="rect">
            <a:avLst/>
          </a:prstGeom>
        </p:spPr>
        <p:txBody>
          <a:bodyPr wrap="square">
            <a:spAutoFit/>
          </a:bodyPr>
          <a:lstStyle/>
          <a:p>
            <a:pPr algn="just"/>
            <a:r>
              <a:rPr lang="en-IN" sz="2000" dirty="0"/>
              <a:t>We thank God, Our Department, Guide, Panel Members, Supportive Professors and all Technical and non Technical staff who helped us in our Project.</a:t>
            </a:r>
          </a:p>
        </p:txBody>
      </p:sp>
      <p:pic>
        <p:nvPicPr>
          <p:cNvPr id="15362" name="Picture 2" descr="Free thank you Vector Images | FreeImages">
            <a:extLst>
              <a:ext uri="{FF2B5EF4-FFF2-40B4-BE49-F238E27FC236}">
                <a16:creationId xmlns:a16="http://schemas.microsoft.com/office/drawing/2014/main" id="{EF08B228-3DB0-57EE-7561-6EC052AC9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752600"/>
            <a:ext cx="6172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2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INTRODUCTION</a:t>
            </a:r>
          </a:p>
        </p:txBody>
      </p:sp>
      <p:sp>
        <p:nvSpPr>
          <p:cNvPr id="4" name="Content Placeholder 3"/>
          <p:cNvSpPr>
            <a:spLocks noGrp="1"/>
          </p:cNvSpPr>
          <p:nvPr>
            <p:ph idx="1"/>
          </p:nvPr>
        </p:nvSpPr>
        <p:spPr>
          <a:xfrm>
            <a:off x="457200" y="1338805"/>
            <a:ext cx="8071340" cy="566195"/>
          </a:xfrm>
        </p:spPr>
        <p:txBody>
          <a:bodyPr>
            <a:normAutofit/>
          </a:bodyPr>
          <a:lstStyle/>
          <a:p>
            <a:pPr marL="0" indent="0" algn="just">
              <a:buNone/>
            </a:pPr>
            <a:r>
              <a:rPr lang="en-US" sz="2600" b="1" dirty="0"/>
              <a:t>WHAT IS DATA ANALYTICS &amp; DATA VISUALIZATION ?</a:t>
            </a:r>
          </a:p>
          <a:p>
            <a:pPr algn="just"/>
            <a:endParaRPr lang="en-IN" sz="1800" b="1" dirty="0"/>
          </a:p>
          <a:p>
            <a:pPr marL="0" indent="0">
              <a:buNone/>
            </a:pPr>
            <a:endParaRPr lang="en-US" sz="2800" dirty="0"/>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4</a:t>
            </a:fld>
            <a:endParaRPr lang="en-US" dirty="0"/>
          </a:p>
        </p:txBody>
      </p:sp>
      <p:sp>
        <p:nvSpPr>
          <p:cNvPr id="3" name="TextBox 2">
            <a:extLst>
              <a:ext uri="{FF2B5EF4-FFF2-40B4-BE49-F238E27FC236}">
                <a16:creationId xmlns:a16="http://schemas.microsoft.com/office/drawing/2014/main" id="{28EAFDF9-6543-D6FA-1E46-D696F6DC1406}"/>
              </a:ext>
            </a:extLst>
          </p:cNvPr>
          <p:cNvSpPr txBox="1"/>
          <p:nvPr/>
        </p:nvSpPr>
        <p:spPr>
          <a:xfrm>
            <a:off x="457201" y="2209800"/>
            <a:ext cx="3721260"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b="1" dirty="0"/>
              <a:t>Data Analytics</a:t>
            </a:r>
            <a:r>
              <a:rPr lang="en-IN" dirty="0"/>
              <a:t> refers to the process of examining, cleaning, transforming, and modelling data</a:t>
            </a:r>
          </a:p>
          <a:p>
            <a:pPr marL="285750" indent="-285750" algn="just">
              <a:lnSpc>
                <a:spcPct val="150000"/>
              </a:lnSpc>
              <a:buFont typeface="Arial" panose="020B0604020202020204" pitchFamily="34" charset="0"/>
              <a:buChar char="•"/>
            </a:pPr>
            <a:r>
              <a:rPr lang="en-IN" dirty="0"/>
              <a:t>It is used </a:t>
            </a:r>
            <a:r>
              <a:rPr lang="en-IN" dirty="0">
                <a:effectLst/>
              </a:rPr>
              <a:t>to discover useful information, inform conclusions, and support decision-making.</a:t>
            </a:r>
          </a:p>
          <a:p>
            <a:pPr marL="285750" indent="-285750" algn="just">
              <a:lnSpc>
                <a:spcPct val="150000"/>
              </a:lnSpc>
              <a:buFont typeface="Arial" panose="020B0604020202020204" pitchFamily="34" charset="0"/>
              <a:buChar char="•"/>
            </a:pPr>
            <a:r>
              <a:rPr lang="en-IN" dirty="0">
                <a:effectLst/>
              </a:rPr>
              <a:t>Data analytics can be descriptive, predictive, or prescriptive depending on the type of analysis</a:t>
            </a:r>
          </a:p>
          <a:p>
            <a:pPr algn="just"/>
            <a:endParaRPr lang="en-US" dirty="0"/>
          </a:p>
        </p:txBody>
      </p:sp>
      <p:pic>
        <p:nvPicPr>
          <p:cNvPr id="1032" name="Picture 8" descr="What is Data Analytics: A Comprehensive Guide for Beginners">
            <a:extLst>
              <a:ext uri="{FF2B5EF4-FFF2-40B4-BE49-F238E27FC236}">
                <a16:creationId xmlns:a16="http://schemas.microsoft.com/office/drawing/2014/main" id="{35795A52-F40D-4539-DAF5-CEECEB446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481806"/>
            <a:ext cx="4419600" cy="303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92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30C6-9006-2566-EF45-D67E3142D5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E0DEDD-7670-85C2-1E33-B2F8F9078327}"/>
              </a:ext>
            </a:extLst>
          </p:cNvPr>
          <p:cNvSpPr>
            <a:spLocks noGrp="1"/>
          </p:cNvSpPr>
          <p:nvPr>
            <p:ph idx="1"/>
          </p:nvPr>
        </p:nvSpPr>
        <p:spPr>
          <a:xfrm>
            <a:off x="4495800" y="2590800"/>
            <a:ext cx="4191000" cy="2971800"/>
          </a:xfrm>
        </p:spPr>
        <p:txBody>
          <a:bodyPr>
            <a:noAutofit/>
          </a:bodyPr>
          <a:lstStyle/>
          <a:p>
            <a:pPr algn="just">
              <a:lnSpc>
                <a:spcPct val="150000"/>
              </a:lnSpc>
            </a:pPr>
            <a:r>
              <a:rPr lang="en-IN" sz="1800" b="1" dirty="0"/>
              <a:t>Data Visualization</a:t>
            </a:r>
            <a:r>
              <a:rPr lang="en-IN" sz="1800" dirty="0"/>
              <a:t> is the graphical representation of data. </a:t>
            </a:r>
          </a:p>
          <a:p>
            <a:pPr algn="just">
              <a:lnSpc>
                <a:spcPct val="150000"/>
              </a:lnSpc>
            </a:pPr>
            <a:r>
              <a:rPr lang="en-IN" sz="1800" dirty="0"/>
              <a:t>It helps in understanding complex data by presenting it in a visual context. </a:t>
            </a:r>
            <a:endParaRPr lang="en-US" sz="1800" dirty="0"/>
          </a:p>
        </p:txBody>
      </p:sp>
      <p:sp>
        <p:nvSpPr>
          <p:cNvPr id="4" name="Date Placeholder 3">
            <a:extLst>
              <a:ext uri="{FF2B5EF4-FFF2-40B4-BE49-F238E27FC236}">
                <a16:creationId xmlns:a16="http://schemas.microsoft.com/office/drawing/2014/main" id="{6D37E71A-CF17-1236-F632-D3AC085E74A9}"/>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77AF1101-CA23-6F68-99F0-DAD3C60F03D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1693A36-5033-159B-C9C5-4BB251BC7246}"/>
              </a:ext>
            </a:extLst>
          </p:cNvPr>
          <p:cNvSpPr>
            <a:spLocks noGrp="1"/>
          </p:cNvSpPr>
          <p:nvPr>
            <p:ph type="sldNum" sz="quarter" idx="12"/>
          </p:nvPr>
        </p:nvSpPr>
        <p:spPr/>
        <p:txBody>
          <a:bodyPr/>
          <a:lstStyle/>
          <a:p>
            <a:fld id="{7B28076C-CE04-4A00-BFAA-A90EA8355859}" type="slidenum">
              <a:rPr lang="en-US" smtClean="0"/>
              <a:pPr/>
              <a:t>5</a:t>
            </a:fld>
            <a:endParaRPr lang="en-US"/>
          </a:p>
        </p:txBody>
      </p:sp>
      <p:pic>
        <p:nvPicPr>
          <p:cNvPr id="2050" name="Picture 2" descr="23 Best Data Visualization Tools You Can't Miss!">
            <a:extLst>
              <a:ext uri="{FF2B5EF4-FFF2-40B4-BE49-F238E27FC236}">
                <a16:creationId xmlns:a16="http://schemas.microsoft.com/office/drawing/2014/main" id="{BD41193D-2744-7D3E-C632-577022929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86" y="2336676"/>
            <a:ext cx="3810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2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F2595-632E-0CFF-E582-CF2EAC5AC18A}"/>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94571A90-F4DD-BF9D-837D-0CE3E7CBC4E2}"/>
              </a:ext>
            </a:extLst>
          </p:cNvPr>
          <p:cNvSpPr>
            <a:spLocks noGrp="1"/>
          </p:cNvSpPr>
          <p:nvPr>
            <p:ph type="dt" sz="half" idx="10"/>
          </p:nvPr>
        </p:nvSpPr>
        <p:spPr/>
        <p:txBody>
          <a:bodyPr/>
          <a:lstStyle/>
          <a:p>
            <a:fld id="{EB7275DB-6D13-480B-AC77-F5019BDC5287}" type="datetime3">
              <a:rPr lang="en-US" smtClean="0"/>
              <a:t>20 October 2024</a:t>
            </a:fld>
            <a:endParaRPr lang="en-US"/>
          </a:p>
        </p:txBody>
      </p:sp>
      <p:sp>
        <p:nvSpPr>
          <p:cNvPr id="5" name="Footer Placeholder 4">
            <a:extLst>
              <a:ext uri="{FF2B5EF4-FFF2-40B4-BE49-F238E27FC236}">
                <a16:creationId xmlns:a16="http://schemas.microsoft.com/office/drawing/2014/main" id="{B96784B6-8156-AC83-32AB-820C92A95C1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22D8F5D-5E5E-BBA3-4AFD-7736DA64E4D6}"/>
              </a:ext>
            </a:extLst>
          </p:cNvPr>
          <p:cNvSpPr>
            <a:spLocks noGrp="1"/>
          </p:cNvSpPr>
          <p:nvPr>
            <p:ph type="sldNum" sz="quarter" idx="12"/>
          </p:nvPr>
        </p:nvSpPr>
        <p:spPr/>
        <p:txBody>
          <a:bodyPr/>
          <a:lstStyle/>
          <a:p>
            <a:fld id="{7B28076C-CE04-4A00-BFAA-A90EA8355859}" type="slidenum">
              <a:rPr lang="en-US" smtClean="0"/>
              <a:pPr/>
              <a:t>6</a:t>
            </a:fld>
            <a:endParaRPr lang="en-US"/>
          </a:p>
        </p:txBody>
      </p:sp>
      <p:pic>
        <p:nvPicPr>
          <p:cNvPr id="4098" name="Picture 2" descr="Six Guidelines for Good Visualizations | by Abhinav Malasi | Towards Data  Science">
            <a:extLst>
              <a:ext uri="{FF2B5EF4-FFF2-40B4-BE49-F238E27FC236}">
                <a16:creationId xmlns:a16="http://schemas.microsoft.com/office/drawing/2014/main" id="{0FBBB67A-9224-001E-3807-9BD8D5A61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020" y="1676675"/>
            <a:ext cx="6901960" cy="437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C76B-50DC-2540-F079-B213FCEABB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FCAEB43-ACB6-07F2-09C3-8BF6789CA3B2}"/>
              </a:ext>
            </a:extLst>
          </p:cNvPr>
          <p:cNvSpPr>
            <a:spLocks noGrp="1"/>
          </p:cNvSpPr>
          <p:nvPr>
            <p:ph idx="1"/>
          </p:nvPr>
        </p:nvSpPr>
        <p:spPr>
          <a:xfrm>
            <a:off x="457200" y="1219201"/>
            <a:ext cx="8229600" cy="1295399"/>
          </a:xfrm>
        </p:spPr>
        <p:txBody>
          <a:bodyPr>
            <a:normAutofit lnSpcReduction="10000"/>
          </a:bodyPr>
          <a:lstStyle/>
          <a:p>
            <a:pPr algn="just">
              <a:lnSpc>
                <a:spcPct val="150000"/>
              </a:lnSpc>
            </a:pPr>
            <a:r>
              <a:rPr lang="en-IN" sz="1800" b="1" dirty="0">
                <a:effectLst/>
              </a:rPr>
              <a:t>Hospital bed utilization and patient flow analysis</a:t>
            </a:r>
            <a:r>
              <a:rPr lang="en-IN" sz="1800" dirty="0">
                <a:effectLst/>
              </a:rPr>
              <a:t> are critical components of healthcare management that significantly impact the quality of patient care and operational efficiency. </a:t>
            </a:r>
          </a:p>
          <a:p>
            <a:pPr marL="0" indent="0">
              <a:buNone/>
            </a:pPr>
            <a:endParaRPr lang="en-US" dirty="0"/>
          </a:p>
        </p:txBody>
      </p:sp>
      <p:sp>
        <p:nvSpPr>
          <p:cNvPr id="4" name="Date Placeholder 3">
            <a:extLst>
              <a:ext uri="{FF2B5EF4-FFF2-40B4-BE49-F238E27FC236}">
                <a16:creationId xmlns:a16="http://schemas.microsoft.com/office/drawing/2014/main" id="{5B5A88D9-6BEF-24F7-8E9A-2D912D099D4C}"/>
              </a:ext>
            </a:extLst>
          </p:cNvPr>
          <p:cNvSpPr>
            <a:spLocks noGrp="1"/>
          </p:cNvSpPr>
          <p:nvPr>
            <p:ph type="dt" sz="half" idx="10"/>
          </p:nvPr>
        </p:nvSpPr>
        <p:spPr/>
        <p:txBody>
          <a:bodyPr/>
          <a:lstStyle/>
          <a:p>
            <a:fld id="{EB7275DB-6D13-480B-AC77-F5019BDC5287}" type="datetime3">
              <a:rPr lang="en-US" smtClean="0"/>
              <a:t>20 October 2024</a:t>
            </a:fld>
            <a:endParaRPr lang="en-US" dirty="0"/>
          </a:p>
        </p:txBody>
      </p:sp>
      <p:sp>
        <p:nvSpPr>
          <p:cNvPr id="5" name="Footer Placeholder 4">
            <a:extLst>
              <a:ext uri="{FF2B5EF4-FFF2-40B4-BE49-F238E27FC236}">
                <a16:creationId xmlns:a16="http://schemas.microsoft.com/office/drawing/2014/main" id="{1E8A0AFB-0275-1979-F94D-518551983F5D}"/>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1F17A2C-0DAC-A665-E3FF-12AB355970F0}"/>
              </a:ext>
            </a:extLst>
          </p:cNvPr>
          <p:cNvSpPr>
            <a:spLocks noGrp="1"/>
          </p:cNvSpPr>
          <p:nvPr>
            <p:ph type="sldNum" sz="quarter" idx="12"/>
          </p:nvPr>
        </p:nvSpPr>
        <p:spPr/>
        <p:txBody>
          <a:bodyPr/>
          <a:lstStyle/>
          <a:p>
            <a:fld id="{7B28076C-CE04-4A00-BFAA-A90EA8355859}" type="slidenum">
              <a:rPr lang="en-US" smtClean="0"/>
              <a:pPr/>
              <a:t>7</a:t>
            </a:fld>
            <a:endParaRPr lang="en-US"/>
          </a:p>
        </p:txBody>
      </p:sp>
      <p:pic>
        <p:nvPicPr>
          <p:cNvPr id="7" name="Picture 2" descr="10 Great Ways to Improve Patient Flow - Dropstat">
            <a:extLst>
              <a:ext uri="{FF2B5EF4-FFF2-40B4-BE49-F238E27FC236}">
                <a16:creationId xmlns:a16="http://schemas.microsoft.com/office/drawing/2014/main" id="{52599925-9F57-A82B-91E6-AC570F8DDA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17" b="13889"/>
          <a:stretch/>
        </p:blipFill>
        <p:spPr bwMode="auto">
          <a:xfrm>
            <a:off x="5105401" y="2193924"/>
            <a:ext cx="3581400" cy="27590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69189F-1DA6-84AC-2F77-EDC02EB4FA98}"/>
              </a:ext>
            </a:extLst>
          </p:cNvPr>
          <p:cNvSpPr txBox="1"/>
          <p:nvPr/>
        </p:nvSpPr>
        <p:spPr>
          <a:xfrm>
            <a:off x="457198" y="2416175"/>
            <a:ext cx="4572001" cy="25423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b="1" dirty="0">
                <a:effectLst/>
              </a:rPr>
              <a:t>Bed utilization </a:t>
            </a:r>
            <a:r>
              <a:rPr lang="en-IN" dirty="0">
                <a:effectLst/>
              </a:rPr>
              <a:t>refers to the percentage of available beds that are occupied by patients at any given time. </a:t>
            </a:r>
          </a:p>
          <a:p>
            <a:pPr marL="285750" indent="-285750" algn="just">
              <a:lnSpc>
                <a:spcPct val="150000"/>
              </a:lnSpc>
              <a:buFont typeface="Arial" panose="020B0604020202020204" pitchFamily="34" charset="0"/>
              <a:buChar char="•"/>
            </a:pPr>
            <a:r>
              <a:rPr lang="en-US" sz="1800" b="1" dirty="0">
                <a:effectLst/>
                <a:ea typeface="Arial MT"/>
                <a:cs typeface="Arial MT"/>
              </a:rPr>
              <a:t>Patient flow analysis </a:t>
            </a:r>
            <a:r>
              <a:rPr lang="en-US" sz="1800" dirty="0">
                <a:effectLst/>
                <a:ea typeface="Arial MT"/>
                <a:cs typeface="Arial MT"/>
              </a:rPr>
              <a:t>examines how patients move through the healthcare system, from admission to discharge.</a:t>
            </a:r>
            <a:endParaRPr lang="en-IN" dirty="0">
              <a:effectLst/>
            </a:endParaRPr>
          </a:p>
        </p:txBody>
      </p:sp>
      <p:sp>
        <p:nvSpPr>
          <p:cNvPr id="9" name="TextBox 8">
            <a:extLst>
              <a:ext uri="{FF2B5EF4-FFF2-40B4-BE49-F238E27FC236}">
                <a16:creationId xmlns:a16="http://schemas.microsoft.com/office/drawing/2014/main" id="{89AD28BE-A9E4-8418-1083-4F4E7F13102C}"/>
              </a:ext>
            </a:extLst>
          </p:cNvPr>
          <p:cNvSpPr txBox="1"/>
          <p:nvPr/>
        </p:nvSpPr>
        <p:spPr>
          <a:xfrm>
            <a:off x="457198" y="5105400"/>
            <a:ext cx="8229600" cy="12003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effectLst/>
              </a:rPr>
              <a:t>Monitoring these rates helps hospitals make informed decisions about staffing, resource allocation, and expansion needs. </a:t>
            </a:r>
          </a:p>
          <a:p>
            <a:endParaRPr lang="en-US" dirty="0"/>
          </a:p>
        </p:txBody>
      </p:sp>
    </p:spTree>
    <p:extLst>
      <p:ext uri="{BB962C8B-B14F-4D97-AF65-F5344CB8AC3E}">
        <p14:creationId xmlns:p14="http://schemas.microsoft.com/office/powerpoint/2010/main" val="948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ABSTRACT</a:t>
            </a:r>
          </a:p>
        </p:txBody>
      </p:sp>
      <p:sp>
        <p:nvSpPr>
          <p:cNvPr id="7" name="Content Placeholder 6"/>
          <p:cNvSpPr>
            <a:spLocks noGrp="1"/>
          </p:cNvSpPr>
          <p:nvPr>
            <p:ph idx="1"/>
          </p:nvPr>
        </p:nvSpPr>
        <p:spPr>
          <a:xfrm>
            <a:off x="381000" y="1143000"/>
            <a:ext cx="8441887" cy="5222142"/>
          </a:xfrm>
        </p:spPr>
        <p:txBody>
          <a:bodyPr>
            <a:noAutofit/>
          </a:bodyPr>
          <a:lstStyle/>
          <a:p>
            <a:pPr marL="0" indent="0" algn="just">
              <a:lnSpc>
                <a:spcPct val="150000"/>
              </a:lnSpc>
              <a:buNone/>
            </a:pPr>
            <a:r>
              <a:rPr lang="en-IN" sz="1800" dirty="0"/>
              <a:t>This project analyses hospital bed utilization and patient flow to improve healthcare efficiency using a dataset of 50 patient records. Key metrics include patient demographics, reasons for admission, treatment costs, and hospital capacity indicators. The study identifies trends in medical conditions, from acute incidents like chest pain to chronic issues like diabetes, while also examining the role of insurance coverage and potential disparities in healthcare access. By evaluating metrics such as bed occupancy, admissions, and average length of stay, the project aims to inform healthcare management practices, optimize resource allocation, and improve patient care. The analysis also explores discharge conditions and operational bottlenecks to identify areas for improvement in patient flow management. These insights can help healthcare administrators address inefficiencies, enhance resource utilization, and streamline care delivery. </a:t>
            </a:r>
            <a:endParaRPr lang="en-US" sz="1800" dirty="0">
              <a:cs typeface="Arial" panose="020B0604020202020204" pitchFamily="34" charset="0"/>
            </a:endParaRP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dirty="0"/>
          </a:p>
        </p:txBody>
      </p:sp>
    </p:spTree>
    <p:extLst>
      <p:ext uri="{BB962C8B-B14F-4D97-AF65-F5344CB8AC3E}">
        <p14:creationId xmlns:p14="http://schemas.microsoft.com/office/powerpoint/2010/main" val="2559617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OBJECTIVE</a:t>
            </a:r>
          </a:p>
        </p:txBody>
      </p:sp>
      <p:sp>
        <p:nvSpPr>
          <p:cNvPr id="7" name="Content Placeholder 6"/>
          <p:cNvSpPr>
            <a:spLocks noGrp="1"/>
          </p:cNvSpPr>
          <p:nvPr>
            <p:ph idx="1"/>
          </p:nvPr>
        </p:nvSpPr>
        <p:spPr>
          <a:xfrm>
            <a:off x="298940" y="1371601"/>
            <a:ext cx="8546120" cy="5486400"/>
          </a:xfrm>
        </p:spPr>
        <p:txBody>
          <a:bodyPr>
            <a:noAutofit/>
          </a:bodyPr>
          <a:lstStyle/>
          <a:p>
            <a:pPr marL="0" indent="0" algn="just">
              <a:lnSpc>
                <a:spcPct val="150000"/>
              </a:lnSpc>
              <a:buNone/>
            </a:pPr>
            <a:r>
              <a:rPr lang="en-US" sz="1800" b="1" dirty="0">
                <a:cs typeface="Arial" panose="020B0604020202020204" pitchFamily="34" charset="0"/>
              </a:rPr>
              <a:t>1. Evaluate Bed Utilization Rates:</a:t>
            </a:r>
          </a:p>
          <a:p>
            <a:pPr marL="0" indent="0" algn="just">
              <a:lnSpc>
                <a:spcPct val="150000"/>
              </a:lnSpc>
              <a:buNone/>
            </a:pPr>
            <a:r>
              <a:rPr lang="en-US" sz="1800" dirty="0">
                <a:cs typeface="Arial" panose="020B0604020202020204" pitchFamily="34" charset="0"/>
              </a:rPr>
              <a:t>                Analyze historical and real-time data to assess the occupancy rates of hospital beds, identifying trends and  patterns that indicate how effectively resources are utilized.</a:t>
            </a:r>
          </a:p>
          <a:p>
            <a:pPr marL="0" indent="0" algn="just">
              <a:lnSpc>
                <a:spcPct val="150000"/>
              </a:lnSpc>
              <a:buNone/>
            </a:pPr>
            <a:r>
              <a:rPr lang="en-US" sz="1800" b="1" dirty="0">
                <a:cs typeface="Arial" panose="020B0604020202020204" pitchFamily="34" charset="0"/>
              </a:rPr>
              <a:t>2. Analyze Patient Flow:</a:t>
            </a:r>
          </a:p>
          <a:p>
            <a:pPr marL="0" indent="0" algn="just">
              <a:lnSpc>
                <a:spcPct val="150000"/>
              </a:lnSpc>
              <a:buNone/>
            </a:pPr>
            <a:r>
              <a:rPr lang="en-US" sz="1800" dirty="0">
                <a:cs typeface="Arial" panose="020B0604020202020204" pitchFamily="34" charset="0"/>
              </a:rPr>
              <a:t>                 Map the patient journey from admission to discharge, identifying key stages in the process and analyzing factors that contribute to delays or inefficiencies.</a:t>
            </a:r>
          </a:p>
          <a:p>
            <a:pPr marL="0" indent="0" algn="just">
              <a:lnSpc>
                <a:spcPct val="150000"/>
              </a:lnSpc>
              <a:buNone/>
            </a:pPr>
            <a:r>
              <a:rPr lang="en-US" sz="1800" b="1" dirty="0">
                <a:cs typeface="Arial" panose="020B0604020202020204" pitchFamily="34" charset="0"/>
              </a:rPr>
              <a:t>3. Optimize Resource Allocation:</a:t>
            </a:r>
          </a:p>
          <a:p>
            <a:pPr marL="0" indent="0" algn="just">
              <a:lnSpc>
                <a:spcPct val="150000"/>
              </a:lnSpc>
              <a:buNone/>
            </a:pPr>
            <a:r>
              <a:rPr lang="en-US" sz="1800" dirty="0">
                <a:cs typeface="Arial" panose="020B0604020202020204" pitchFamily="34" charset="0"/>
              </a:rPr>
              <a:t>                  Provide actionable insights for hospital management to optimize bed utilization and allocate resources more efficiently, ultimately improving overall operational effectiveness.</a:t>
            </a:r>
          </a:p>
        </p:txBody>
      </p:sp>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123906DF-F5B0-46D6-99D1-A7FBFB962A6E}" type="datetime3">
              <a:rPr lang="en-US" smtClean="0"/>
              <a:t>20 October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9</a:t>
            </a:fld>
            <a:endParaRPr lang="en-US" dirty="0"/>
          </a:p>
        </p:txBody>
      </p:sp>
    </p:spTree>
    <p:extLst>
      <p:ext uri="{BB962C8B-B14F-4D97-AF65-F5344CB8AC3E}">
        <p14:creationId xmlns:p14="http://schemas.microsoft.com/office/powerpoint/2010/main" val="25414293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13953</TotalTime>
  <Words>2099</Words>
  <Application>Microsoft Macintosh PowerPoint</Application>
  <PresentationFormat>On-screen Show (4:3)</PresentationFormat>
  <Paragraphs>234</Paragraphs>
  <Slides>30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MT</vt:lpstr>
      <vt:lpstr>Calibri</vt:lpstr>
      <vt:lpstr>Custom Design</vt:lpstr>
      <vt:lpstr>  </vt:lpstr>
      <vt:lpstr>AGENDA</vt:lpstr>
      <vt:lpstr>COURSE CERTIFICATE</vt:lpstr>
      <vt:lpstr>INTRODUCTION</vt:lpstr>
      <vt:lpstr>INTRODUCTION</vt:lpstr>
      <vt:lpstr>INTRODUCTION</vt:lpstr>
      <vt:lpstr>INTRODUCTION</vt:lpstr>
      <vt:lpstr>ABSTRACT</vt:lpstr>
      <vt:lpstr>OBJECTIVE</vt:lpstr>
      <vt:lpstr>OBJECTIVE</vt:lpstr>
      <vt:lpstr>LITERATURE SURVEY</vt:lpstr>
      <vt:lpstr>LITERATURE SURVEY</vt:lpstr>
      <vt:lpstr>SYSTEM ARCHITECTURE / IDEATION MAP</vt:lpstr>
      <vt:lpstr>SYSTEM ARCHITECTURE / IDEATION MAP</vt:lpstr>
      <vt:lpstr>MODULE IMPLEMENTATION</vt:lpstr>
      <vt:lpstr>MODULE IMPLEMENTATION</vt:lpstr>
      <vt:lpstr>MODULE IMPLEMENTATION</vt:lpstr>
      <vt:lpstr>MODULE IMPLEMENTATION</vt:lpstr>
      <vt:lpstr>MODULE IMPLEMENTATION</vt:lpstr>
      <vt:lpstr>MODULE IMPLEMENTATION</vt:lpstr>
      <vt:lpstr>RESULTS AND DISCUSSIONS</vt:lpstr>
      <vt:lpstr>RESULTS AND DISCUSSIONS</vt:lpstr>
      <vt:lpstr>RESULTS AND DISCUSSIONS</vt:lpstr>
      <vt:lpstr>RESULTS AND DISCUSSIONS</vt:lpstr>
      <vt:lpstr>RESULTS AND DISCUSSIONS</vt:lpstr>
      <vt:lpstr>RESULTS AND DISCUSSIONS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Gattu Alekya</cp:lastModifiedBy>
  <cp:revision>119</cp:revision>
  <dcterms:created xsi:type="dcterms:W3CDTF">2019-11-06T07:48:53Z</dcterms:created>
  <dcterms:modified xsi:type="dcterms:W3CDTF">2024-10-20T12:08:32Z</dcterms:modified>
</cp:coreProperties>
</file>