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53"/>
  </p:notesMasterIdLst>
  <p:handoutMasterIdLst>
    <p:handoutMasterId r:id="rId54"/>
  </p:handoutMasterIdLst>
  <p:sldIdLst>
    <p:sldId id="303" r:id="rId2"/>
    <p:sldId id="304" r:id="rId3"/>
    <p:sldId id="257" r:id="rId4"/>
    <p:sldId id="258" r:id="rId5"/>
    <p:sldId id="30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05" r:id="rId33"/>
    <p:sldId id="306" r:id="rId34"/>
    <p:sldId id="307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11" d="100"/>
          <a:sy n="111" d="100"/>
        </p:scale>
        <p:origin x="-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B5952EA5-9BBE-403C-A125-62004A4233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369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C3A0633E-6BD3-4616-A269-68D597559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1647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z="1300" smtClean="0">
                <a:latin typeface="Tahoma" panose="020B0604030504040204" pitchFamily="34" charset="0"/>
              </a:rPr>
              <a:t>Python Programming, 3/e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845E3F-7709-4ADF-BF6A-32A7147CF4EC}" type="slidenum">
              <a:rPr kumimoji="0" lang="en-US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en-US" sz="1300" smtClean="0">
              <a:latin typeface="Tahoma" panose="020B0604030504040204" pitchFamily="34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857"/>
            <a:ext cx="9144000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3776" y="3968497"/>
            <a:ext cx="4978908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472"/>
            <a:ext cx="4978908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6016249"/>
            <a:ext cx="3818411" cy="2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83920"/>
            <a:ext cx="9144000" cy="5974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3824240" y="1320800"/>
            <a:ext cx="4791075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2" y="2189263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3069C-3265-40DC-8483-C1740E3F9B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45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362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663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3970337"/>
            <a:ext cx="4978908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1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321147"/>
            <a:ext cx="3818411" cy="2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56314" y="2177143"/>
            <a:ext cx="4887686" cy="468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8284464" y="6221885"/>
            <a:ext cx="544068" cy="534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200" b="1" smtClean="0"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1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1" y="2189264"/>
            <a:ext cx="4802124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Em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25196" y="2185417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771900" y="2185417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25196" y="2185417"/>
            <a:ext cx="6418318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342900" marR="0" indent="-304800" algn="l" defTabSz="685800" rtl="0" eaLnBrk="1" fontAlgn="auto" latinLnBrk="0" hangingPunct="1">
              <a:lnSpc>
                <a:spcPts val="195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150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25197" y="2185416"/>
            <a:ext cx="7259240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25"/>
              </a:lnSpc>
              <a:buClr>
                <a:srgbClr val="005BBB"/>
              </a:buClr>
              <a:buFontTx/>
              <a:buNone/>
              <a:defRPr sz="1275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552450" indent="-209550">
              <a:lnSpc>
                <a:spcPts val="1725"/>
              </a:lnSpc>
              <a:buClr>
                <a:srgbClr val="005BBB"/>
              </a:buClr>
              <a:buFont typeface="Arial" charset="0"/>
              <a:buChar char="•"/>
              <a:tabLst/>
              <a:defRPr sz="1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 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873940"/>
            <a:ext cx="5320076" cy="59872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2" y="2189263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35974" y="873940"/>
            <a:ext cx="5308027" cy="3125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35973" y="3998296"/>
            <a:ext cx="270189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5817" y="3998296"/>
            <a:ext cx="2618184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2" y="2189263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7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1479" y="0"/>
            <a:ext cx="877204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1800" dirty="0" smtClean="0">
                <a:latin typeface="Arial" charset="0"/>
              </a:rPr>
              <a:t>‘-</a:t>
            </a:r>
            <a:endParaRPr lang="en-US" sz="1800" dirty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34334" y="1023930"/>
            <a:ext cx="6418317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3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534334" y="2555889"/>
            <a:ext cx="6418317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1" y="0"/>
            <a:ext cx="9143998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25196" y="2320111"/>
            <a:ext cx="78867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25196" y="1316736"/>
            <a:ext cx="78867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321147"/>
            <a:ext cx="3818411" cy="2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BBB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LucidaGrande" charset="0"/>
        <a:buChar char="-"/>
        <a:defRPr sz="135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880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orient="horz" pos="4016" userDrawn="1">
          <p15:clr>
            <a:srgbClr val="F26B43"/>
          </p15:clr>
        </p15:guide>
        <p15:guide id="4" pos="5544" userDrawn="1">
          <p15:clr>
            <a:srgbClr val="F26B43"/>
          </p15:clr>
        </p15:guide>
        <p15:guide id="5" pos="216" userDrawn="1">
          <p15:clr>
            <a:srgbClr val="F26B43"/>
          </p15:clr>
        </p15:guide>
        <p15:guide id="6" pos="3348" userDrawn="1">
          <p15:clr>
            <a:srgbClr val="F26B43"/>
          </p15:clr>
        </p15:guide>
        <p15:guide id="7" pos="3528" userDrawn="1">
          <p15:clr>
            <a:srgbClr val="F26B43"/>
          </p15:clr>
        </p15:guide>
        <p15:guide id="8" pos="3384" userDrawn="1">
          <p15:clr>
            <a:srgbClr val="F26B43"/>
          </p15:clr>
        </p15:guide>
        <p15:guide id="9" orient="horz" pos="1848" userDrawn="1">
          <p15:clr>
            <a:srgbClr val="F26B43"/>
          </p15:clr>
        </p15:guide>
        <p15:guide id="10" orient="horz" pos="1896" userDrawn="1">
          <p15:clr>
            <a:srgbClr val="F26B43"/>
          </p15:clr>
        </p15:guide>
        <p15:guide id="11" orient="horz" pos="2880" userDrawn="1">
          <p15:clr>
            <a:srgbClr val="F26B43"/>
          </p15:clr>
        </p15:guide>
        <p15:guide id="1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Writing </a:t>
            </a:r>
            <a:r>
              <a:rPr lang="en-US" altLang="en-US" dirty="0" smtClean="0"/>
              <a:t>Simple Programs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3776" y="1490472"/>
            <a:ext cx="7888224" cy="23865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Programming and Database Fundamentals</a:t>
            </a:r>
            <a:endParaRPr lang="en-US" altLang="en-US" dirty="0" smtClean="0"/>
          </a:p>
        </p:txBody>
      </p:sp>
      <p:sp>
        <p:nvSpPr>
          <p:cNvPr id="5123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FA0733-E785-4D07-BDC9-C3EB56C8AE6F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Maintain the Program</a:t>
            </a:r>
          </a:p>
          <a:p>
            <a:pPr lvl="1" eaLnBrk="1" hangingPunct="1"/>
            <a:r>
              <a:rPr lang="en-US" altLang="en-US" smtClean="0"/>
              <a:t>Continue developing the program in response to the needs of your users.</a:t>
            </a:r>
          </a:p>
          <a:p>
            <a:pPr lvl="1" eaLnBrk="1" hangingPunct="1"/>
            <a:r>
              <a:rPr lang="en-US" altLang="en-US" smtClean="0"/>
              <a:t>In the real world, most programs are never completely finished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they evolve over time.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9A0671-A01D-43BC-89CF-2CADA0BBBD7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the temperature is given in Celsius, user wants it expressed in degrees Fahrenheit.</a:t>
            </a:r>
          </a:p>
          <a:p>
            <a:pPr eaLnBrk="1" hangingPunct="1"/>
            <a:r>
              <a:rPr lang="en-US" altLang="en-US" smtClean="0"/>
              <a:t>Specification</a:t>
            </a:r>
          </a:p>
          <a:p>
            <a:pPr lvl="1" eaLnBrk="1" hangingPunct="1"/>
            <a:r>
              <a:rPr lang="en-US" altLang="en-US" smtClean="0"/>
              <a:t>Input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temperature in Celsius</a:t>
            </a:r>
          </a:p>
          <a:p>
            <a:pPr lvl="1" eaLnBrk="1" hangingPunct="1"/>
            <a:r>
              <a:rPr lang="en-US" altLang="en-US" smtClean="0"/>
              <a:t>Output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temperature in Fahrenheit</a:t>
            </a:r>
          </a:p>
          <a:p>
            <a:pPr lvl="1" eaLnBrk="1" hangingPunct="1"/>
            <a:r>
              <a:rPr lang="en-US" altLang="en-US" smtClean="0"/>
              <a:t>Output = 9/5(input) + 32</a:t>
            </a: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31B84-7408-4CB2-8F31-DF822395AC2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</a:t>
            </a:r>
          </a:p>
          <a:p>
            <a:pPr lvl="1" eaLnBrk="1" hangingPunct="1"/>
            <a:r>
              <a:rPr lang="en-US" altLang="en-US" smtClean="0"/>
              <a:t>Input, Process, Output (IPO)</a:t>
            </a:r>
          </a:p>
          <a:p>
            <a:pPr lvl="1" eaLnBrk="1" hangingPunct="1"/>
            <a:r>
              <a:rPr lang="en-US" altLang="en-US" smtClean="0"/>
              <a:t>Prompt the user for input (Celsius temperature)</a:t>
            </a:r>
          </a:p>
          <a:p>
            <a:pPr lvl="1" eaLnBrk="1" hangingPunct="1"/>
            <a:r>
              <a:rPr lang="en-US" altLang="en-US" smtClean="0"/>
              <a:t>Process it to convert it to Fahrenheit using F = 9/5(C) + 32</a:t>
            </a:r>
          </a:p>
          <a:p>
            <a:pPr lvl="1" eaLnBrk="1" hangingPunct="1"/>
            <a:r>
              <a:rPr lang="en-US" altLang="en-US" smtClean="0"/>
              <a:t>Output the result by displaying it on the screen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C0CF23-EBDF-43B0-967D-DC6BE057105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Before we start coding, let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write a rough draft of the program in </a:t>
            </a:r>
            <a:r>
              <a:rPr lang="en-US" altLang="en-US" i="1" smtClean="0"/>
              <a:t>pseudocode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Pseudocode is precise English that describes what a program does, step by step.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Using pseudocode, we can concentrate on the algorithm rather than the programming language.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B41411-8EDB-4876-8065-393F7AA6EE6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Pseudocode:</a:t>
            </a:r>
          </a:p>
          <a:p>
            <a:pPr lvl="1" eaLnBrk="1" hangingPunct="1"/>
            <a:r>
              <a:rPr lang="en-US" altLang="en-US" smtClean="0"/>
              <a:t>Input the temperature in degrees Celsius (call it celsius)</a:t>
            </a:r>
          </a:p>
          <a:p>
            <a:pPr lvl="1" eaLnBrk="1" hangingPunct="1"/>
            <a:r>
              <a:rPr lang="en-US" altLang="en-US" smtClean="0"/>
              <a:t>Calculate fahrenheit as (9/5)*celsius+32</a:t>
            </a:r>
          </a:p>
          <a:p>
            <a:pPr lvl="1" eaLnBrk="1" hangingPunct="1"/>
            <a:r>
              <a:rPr lang="en-US" altLang="en-US" smtClean="0"/>
              <a:t>Output fahrenheit</a:t>
            </a:r>
          </a:p>
          <a:p>
            <a:pPr eaLnBrk="1" hangingPunct="1"/>
            <a:r>
              <a:rPr lang="en-US" altLang="en-US" smtClean="0"/>
              <a:t>Now we need to convert this to Python!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D677DB-56D1-4218-9FB7-0AF30F449DD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#convert.py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# A program to convert Celsius temps to Fahrenheit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# by: Susan Computewell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def main():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    celsius = eval(input("What is the Celsius temperature? "))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    fahrenheit = (9/5) * celsius + 32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    print("The temperature is ",fahrenheit," degrees Fahrenheit.")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smtClean="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7BEED7-B806-4E71-B3F6-4C631DDAE4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Temperature Converter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Once we write a program, we should test it!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&gt;&gt;&gt;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What is the Celsius temperature?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The temperature is  32.0  degrees Fahrenheit.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&gt;&gt;&gt;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What is the Celsius temperature? 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The temperature is  212.0  degrees Fahrenheit.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&gt;&gt;&gt;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What is the Celsius temperature? -40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The temperature is  -40.0  degrees Fahrenheit.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&gt;&gt;&gt;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7FEF72-3F8B-4CDE-98E8-4975FC0FC76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Names</a:t>
            </a:r>
          </a:p>
          <a:p>
            <a:pPr lvl="1" eaLnBrk="1" hangingPunct="1"/>
            <a:r>
              <a:rPr lang="en-US" altLang="en-US" smtClean="0"/>
              <a:t>Names are given to variables (celsius, fahrenheit), modules (main, convert), etc.</a:t>
            </a:r>
          </a:p>
          <a:p>
            <a:pPr lvl="1" eaLnBrk="1" hangingPunct="1"/>
            <a:r>
              <a:rPr lang="en-US" altLang="en-US" smtClean="0"/>
              <a:t>These names are called </a:t>
            </a:r>
            <a:r>
              <a:rPr lang="en-US" altLang="en-US" i="1" smtClean="0"/>
              <a:t>identifiers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Every identifier must begin with a letter or underscore (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smtClean="0"/>
              <a:t>_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r>
              <a:rPr lang="en-US" altLang="en-US" smtClean="0"/>
              <a:t>), followed by any sequence of letters, digits, or underscores.</a:t>
            </a:r>
          </a:p>
          <a:p>
            <a:pPr lvl="1" eaLnBrk="1" hangingPunct="1"/>
            <a:r>
              <a:rPr lang="en-US" altLang="en-US" smtClean="0"/>
              <a:t>Identifiers are case sensitive.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330A13-0853-4B61-BD17-D641D9BCA0D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These are all different, valid names</a:t>
            </a:r>
          </a:p>
          <a:p>
            <a:pPr lvl="2" eaLnBrk="1" hangingPunct="1"/>
            <a:r>
              <a:rPr lang="en-US" altLang="en-US" smtClean="0"/>
              <a:t>X</a:t>
            </a:r>
          </a:p>
          <a:p>
            <a:pPr lvl="2" eaLnBrk="1" hangingPunct="1"/>
            <a:r>
              <a:rPr lang="en-US" altLang="en-US" smtClean="0"/>
              <a:t>Celsius</a:t>
            </a:r>
          </a:p>
          <a:p>
            <a:pPr lvl="2" eaLnBrk="1" hangingPunct="1"/>
            <a:r>
              <a:rPr lang="en-US" altLang="en-US" smtClean="0"/>
              <a:t>Spam</a:t>
            </a:r>
          </a:p>
          <a:p>
            <a:pPr lvl="2" eaLnBrk="1" hangingPunct="1"/>
            <a:r>
              <a:rPr lang="en-US" altLang="en-US" smtClean="0"/>
              <a:t>spam</a:t>
            </a:r>
          </a:p>
          <a:p>
            <a:pPr lvl="2" eaLnBrk="1" hangingPunct="1"/>
            <a:r>
              <a:rPr lang="en-US" altLang="en-US" smtClean="0"/>
              <a:t>spAm</a:t>
            </a:r>
          </a:p>
          <a:p>
            <a:pPr lvl="2" eaLnBrk="1" hangingPunct="1"/>
            <a:r>
              <a:rPr lang="en-US" altLang="en-US" smtClean="0"/>
              <a:t>Spam_and_Eggs</a:t>
            </a:r>
          </a:p>
          <a:p>
            <a:pPr lvl="2" eaLnBrk="1" hangingPunct="1"/>
            <a:r>
              <a:rPr lang="en-US" altLang="en-US" smtClean="0"/>
              <a:t>Spam_And_Eggs</a:t>
            </a: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898C04-22BD-4AA3-A442-13751AF3D43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Some identifiers are part of Python itself. These identifiers are known as </a:t>
            </a:r>
            <a:r>
              <a:rPr lang="en-US" altLang="en-US" i="1" smtClean="0"/>
              <a:t>reserved words </a:t>
            </a:r>
            <a:r>
              <a:rPr lang="en-US" altLang="en-US" smtClean="0"/>
              <a:t>(or </a:t>
            </a:r>
            <a:r>
              <a:rPr lang="en-US" altLang="en-US" i="1" smtClean="0"/>
              <a:t>keywords</a:t>
            </a:r>
            <a:r>
              <a:rPr lang="en-US" altLang="en-US" smtClean="0"/>
              <a:t>). This means they are not available for you to use as a name for a variable, etc. in your program.</a:t>
            </a:r>
          </a:p>
          <a:p>
            <a:pPr lvl="1" eaLnBrk="1" hangingPunct="1"/>
            <a:r>
              <a:rPr lang="en-US" altLang="en-US" smtClean="0"/>
              <a:t>and, del, for, is, raise, assert, elif, in, print, etc.</a:t>
            </a:r>
          </a:p>
          <a:p>
            <a:pPr lvl="1" eaLnBrk="1" hangingPunct="1"/>
            <a:r>
              <a:rPr lang="en-US" altLang="en-US" smtClean="0"/>
              <a:t>For a complete list, see Table 2.1 (p. 32)</a:t>
            </a: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408F02-B9E1-4FCB-81F5-D7FBAB9A6C8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know the steps in an orderly software development process.</a:t>
            </a:r>
          </a:p>
          <a:p>
            <a:r>
              <a:rPr lang="en-US" altLang="en-US" smtClean="0"/>
              <a:t>To understand programs following the input, process, output (IPO) pattern and be able to modify them in simple ways.</a:t>
            </a:r>
          </a:p>
          <a:p>
            <a:r>
              <a:rPr lang="en-US" altLang="en-US" smtClean="0"/>
              <a:t>To understand the rules for forming valid Python identifiers and expressions.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Expressions</a:t>
            </a:r>
          </a:p>
          <a:p>
            <a:pPr lvl="1" eaLnBrk="1" hangingPunct="1"/>
            <a:r>
              <a:rPr lang="en-US" altLang="en-US" smtClean="0"/>
              <a:t>The fragments of code that produce or calculate new data values are called </a:t>
            </a:r>
            <a:r>
              <a:rPr lang="en-US" altLang="en-US" i="1" smtClean="0"/>
              <a:t>expressions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i="1" smtClean="0"/>
              <a:t>Literals</a:t>
            </a:r>
            <a:r>
              <a:rPr lang="en-US" altLang="en-US" smtClean="0"/>
              <a:t> are used to represent a specific value, e.g. 3.9, 1, 1.0</a:t>
            </a:r>
          </a:p>
          <a:p>
            <a:pPr lvl="1" eaLnBrk="1" hangingPunct="1"/>
            <a:r>
              <a:rPr lang="en-US" altLang="en-US" smtClean="0"/>
              <a:t>Simple identifiers can also be expressions.</a:t>
            </a:r>
          </a:p>
          <a:p>
            <a:pPr lvl="1" eaLnBrk="1" hangingPunct="1"/>
            <a:r>
              <a:rPr lang="en-US" altLang="en-US" smtClean="0"/>
              <a:t>Also included are </a:t>
            </a:r>
            <a:r>
              <a:rPr lang="en-US" altLang="en-US" i="1" smtClean="0"/>
              <a:t>strings</a:t>
            </a:r>
            <a:r>
              <a:rPr lang="en-US" altLang="en-US" smtClean="0"/>
              <a:t> (textual data) and string literals (like "Hello").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2E5E32-D506-4E94-A738-DB618E078E4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&gt;&gt;&gt; x = 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&gt;&gt;&gt; 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&gt;&gt;&gt; print(x)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&gt;&gt;&gt; print(spam)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Traceback (most recent call last):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  File "&lt;pyshell#15&gt;", line 1, in -toplevel-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    print spam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NameError: name 'spam' is not defined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&gt;&gt;&gt; </a:t>
            </a:r>
          </a:p>
          <a:p>
            <a:pPr eaLnBrk="1" hangingPunct="1"/>
            <a:r>
              <a:rPr lang="en-US" altLang="en-US" sz="2800" i="1" smtClean="0"/>
              <a:t>NameError</a:t>
            </a:r>
            <a:r>
              <a:rPr lang="en-US" altLang="en-US" sz="2800" smtClean="0"/>
              <a:t> is the error when you try to use a variable without a value assigned to it.</a:t>
            </a:r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120FA0-DFC1-44D4-B8E6-33A44F54CD6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Simpler expressions can be combined using </a:t>
            </a:r>
            <a:r>
              <a:rPr lang="en-US" altLang="en-US" i="1" smtClean="0"/>
              <a:t>operators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+, -, *, /, **</a:t>
            </a:r>
          </a:p>
          <a:p>
            <a:pPr lvl="1" eaLnBrk="1" hangingPunct="1"/>
            <a:r>
              <a:rPr lang="en-US" altLang="en-US" smtClean="0"/>
              <a:t>Spaces are irrelevant within an expression.</a:t>
            </a:r>
          </a:p>
          <a:p>
            <a:pPr lvl="1" eaLnBrk="1" hangingPunct="1"/>
            <a:r>
              <a:rPr lang="en-US" altLang="en-US" smtClean="0"/>
              <a:t>The normal mathematical precedence applies.</a:t>
            </a:r>
          </a:p>
          <a:p>
            <a:pPr lvl="1" eaLnBrk="1" hangingPunct="1"/>
            <a:r>
              <a:rPr lang="en-US" altLang="en-US" smtClean="0"/>
              <a:t>((x1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x2) / 2*n) + (spam / k**3)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EF7DF7-5E16-4D23-B0A8-C1ADE5DD972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Statements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b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print(&lt;expr&gt;, &lt;expr&gt;, …, &lt;expr&gt;)</a:t>
            </a:r>
          </a:p>
          <a:p>
            <a:pPr lvl="1" eaLnBrk="1" hangingPunct="1"/>
            <a:r>
              <a:rPr lang="en-US" altLang="en-US" smtClean="0"/>
              <a:t>A print statement can print any number of expressions.</a:t>
            </a:r>
          </a:p>
          <a:p>
            <a:pPr lvl="1" eaLnBrk="1" hangingPunct="1"/>
            <a:r>
              <a:rPr lang="en-US" altLang="en-US" smtClean="0"/>
              <a:t>Successive print statements will display on separate lines.</a:t>
            </a:r>
          </a:p>
          <a:p>
            <a:pPr lvl="1" eaLnBrk="1" hangingPunct="1"/>
            <a:r>
              <a:rPr lang="en-US" altLang="en-US" smtClean="0"/>
              <a:t>A bare print will print a blank line.</a:t>
            </a: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6C8C86-88AC-4BC7-8183-50DA5DA43FB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Programs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2017713"/>
            <a:ext cx="4876800" cy="41148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print(3+4)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print(3, 4, 3+4)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print(3, 4, end=" "),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print(3 + 4)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print("The answer is", 3+4)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983288" y="2017713"/>
            <a:ext cx="270351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3 4 7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3 4 7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The answer is 7</a:t>
            </a:r>
          </a:p>
        </p:txBody>
      </p:sp>
      <p:sp>
        <p:nvSpPr>
          <p:cNvPr id="29698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68C9C9-8D87-4F1E-974A-7FE03792113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Simple Assignment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&lt;variable&gt; = &lt;expr&gt;</a:t>
            </a:r>
            <a:br>
              <a:rPr lang="en-US" altLang="en-US" smtClean="0"/>
            </a:br>
            <a:r>
              <a:rPr lang="en-US" altLang="en-US" smtClean="0"/>
              <a:t>variable is an identifier, expr is an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expression on the RHS is evaluated to produce a value which is then associated with the variable named on the LHS.</a:t>
            </a: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B783F6-8EF8-4D8A-8DF4-EE3FDA0E51D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x = 3.9 * x * (1-x)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fahrenheit = 9/5 * celsius + 32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1765AD-4075-429E-BA32-07A13F29398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Variables can be reassigned as many times as you want!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 = 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 = 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 = myVar + 1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myVar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59C6BE-6086-4359-9A93-25E1FFCBE86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 are like a box we can put values in.</a:t>
            </a:r>
          </a:p>
          <a:p>
            <a:pPr eaLnBrk="1" hangingPunct="1"/>
            <a:r>
              <a:rPr lang="en-US" altLang="en-US" smtClean="0"/>
              <a:t>When a variable changes, the old value is erased and a new one is written in.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EF58DA-6736-4D21-93C4-1AA0738478E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/>
          </a:p>
        </p:txBody>
      </p:sp>
      <p:pic>
        <p:nvPicPr>
          <p:cNvPr id="337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19600"/>
            <a:ext cx="5791200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Technically, this model of assignment is simplistic for Python.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Python doesn't overwrite these memory locations (boxes).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Assigning a variable is more like putting a 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smtClean="0"/>
              <a:t>sticky note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r>
              <a:rPr lang="en-US" altLang="en-US" smtClean="0"/>
              <a:t> on a value and saying, 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smtClean="0"/>
              <a:t>this is x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r>
              <a:rPr lang="en-US" altLang="en-US" smtClean="0"/>
              <a:t>.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8637C8-E1A7-4DCD-B38C-C828C5027EE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smtClean="0"/>
          </a:p>
        </p:txBody>
      </p:sp>
      <p:pic>
        <p:nvPicPr>
          <p:cNvPr id="348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00613"/>
            <a:ext cx="42672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be able to understand and write Python statements to output information to the screen, assign values to variables, get numeric information entered from the keyboard, and perform a counted loop</a:t>
            </a:r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Python Programming, 3/e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098180-696B-4B16-8F66-BF4D48EA2B5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Assigning Input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purpose of an input statement is to get input from the user and store it into a variable.</a:t>
            </a:r>
          </a:p>
          <a:p>
            <a:pPr eaLnBrk="1" hangingPunct="1"/>
            <a:r>
              <a:rPr lang="en-US" altLang="en-US" sz="300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&lt;variable&gt; = </a:t>
            </a:r>
            <a:r>
              <a:rPr lang="en-US" alt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(input(&lt;prompt&gt;))</a:t>
            </a:r>
          </a:p>
          <a:p>
            <a:pPr eaLnBrk="1" hangingPunct="1"/>
            <a:r>
              <a:rPr lang="en-US" altLang="en-US" sz="3000" dirty="0" smtClean="0">
                <a:cs typeface="Courier New" panose="02070309020205020404" pitchFamily="49" charset="0"/>
              </a:rPr>
              <a:t>Here, </a:t>
            </a:r>
            <a:r>
              <a:rPr lang="en-US" alt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3000" dirty="0" smtClean="0">
                <a:cs typeface="Courier New" panose="02070309020205020404" pitchFamily="49" charset="0"/>
              </a:rPr>
              <a:t> is wrapped around the 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altLang="en-US" sz="3000" dirty="0" smtClean="0">
                <a:cs typeface="Courier New" panose="02070309020205020404" pitchFamily="49" charset="0"/>
              </a:rPr>
              <a:t>function.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09184C-BE98-46CF-BDE0-D27C7BEAFA4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Assigning Input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First the prompt is printed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2800" smtClean="0"/>
              <a:t> part waits for the user to enter a value and press &lt;enter&gt;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expression that was entered is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2800" smtClean="0"/>
              <a:t>uated to turn it from a string of characters into a Python value (a number).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 The value is assigned to the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For string input:</a:t>
            </a:r>
            <a:br>
              <a:rPr lang="en-US" altLang="en-US" sz="2800" smtClean="0"/>
            </a:b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&lt;var&gt; = input(&lt;prompt&gt;)</a:t>
            </a:r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B2DF7C-0098-427C-8AD8-5FC6F5E9E14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Assigning Input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Beware:</a:t>
            </a:r>
            <a:r>
              <a:rPr lang="en-US" altLang="en-US" smtClean="0"/>
              <a:t> 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mtClean="0"/>
              <a:t> function is very powerful and potentially dangerous!</a:t>
            </a:r>
          </a:p>
          <a:p>
            <a:r>
              <a:rPr lang="en-US" altLang="en-US" smtClean="0"/>
              <a:t>When we evaluate user input, we allow the user to enter a portion of our program, which Python will then evaluate.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400" smtClean="0"/>
              <a:t>Python Programming, 3/e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CD3F097F-3FD7-464C-80E7-922FCF0A5E5D}" type="slidenum">
              <a:rPr lang="en-US" altLang="en-US" sz="1400" smtClean="0"/>
              <a:pPr/>
              <a:t>32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Assigning Input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Someone who knows Python could exploit this ability and enter malicious instructions, e.g. capture private information or delete files on the computer.</a:t>
            </a:r>
          </a:p>
          <a:p>
            <a:r>
              <a:rPr lang="en-US" altLang="en-US" smtClean="0"/>
              <a:t>This is called a </a:t>
            </a:r>
            <a:r>
              <a:rPr lang="en-US" altLang="en-US" i="1" smtClean="0"/>
              <a:t>code injection</a:t>
            </a:r>
            <a:r>
              <a:rPr lang="en-US" altLang="en-US" smtClean="0"/>
              <a:t> attack, because an attacker is injecting malicious code into the running program.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400" smtClean="0"/>
              <a:t>Python Programming, 3/e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7DB8FFAF-6D17-4B39-A35E-8F092E0CC623}" type="slidenum">
              <a:rPr lang="en-US" altLang="en-US" sz="1400" smtClean="0"/>
              <a:pPr/>
              <a:t>33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Assigning Input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When writing programs for your own personal use, this is probably not much of an issue.</a:t>
            </a:r>
          </a:p>
          <a:p>
            <a:r>
              <a:rPr lang="en-US" altLang="en-US" sz="2800" smtClean="0"/>
              <a:t>When the input is coming from untrusted sources, like users on the Internet, the use of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2800" smtClean="0"/>
              <a:t> could be disastrous.</a:t>
            </a:r>
          </a:p>
          <a:p>
            <a:r>
              <a:rPr lang="en-US" altLang="en-US" sz="2800" smtClean="0"/>
              <a:t>We will see some safer alternatives in the next chapter.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400" smtClean="0"/>
              <a:t>Python Programming, 3/e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D2CEF43F-6525-489E-A20A-A361B3D5105C}" type="slidenum">
              <a:rPr lang="en-US" altLang="en-US" sz="1400" smtClean="0"/>
              <a:pPr/>
              <a:t>34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Simultaneous Assignment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Several values can be calculated at the same time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&lt;var&gt;, &lt;var&gt;, … = &lt;expr&gt;, &lt;expr&gt;, …</a:t>
            </a:r>
          </a:p>
          <a:p>
            <a:pPr eaLnBrk="1" hangingPunct="1"/>
            <a:r>
              <a:rPr lang="en-US" altLang="en-US" smtClean="0"/>
              <a:t>Evaluate the expressions in the RHS and assign them to the variables on the LHS</a:t>
            </a:r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7EC92F-8F36-431A-A112-0319BF8348B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Simultaneous Assignment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sum, diff = x+y, x-y</a:t>
            </a:r>
          </a:p>
          <a:p>
            <a:pPr eaLnBrk="1" hangingPunct="1"/>
            <a:r>
              <a:rPr lang="en-US" altLang="en-US" smtClean="0"/>
              <a:t>How could you use this to swap the values for x and y?</a:t>
            </a:r>
          </a:p>
          <a:p>
            <a:pPr lvl="1" eaLnBrk="1" hangingPunct="1"/>
            <a:r>
              <a:rPr lang="en-US" altLang="en-US" smtClean="0"/>
              <a:t>Why doesn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this work?</a:t>
            </a:r>
            <a:br>
              <a:rPr lang="en-US" altLang="en-US" smtClean="0"/>
            </a:br>
            <a:r>
              <a:rPr lang="en-US" altLang="en-US" smtClean="0"/>
              <a:t>x = y</a:t>
            </a:r>
            <a:br>
              <a:rPr lang="en-US" altLang="en-US" smtClean="0"/>
            </a:br>
            <a:r>
              <a:rPr lang="en-US" altLang="en-US" smtClean="0"/>
              <a:t>y = x</a:t>
            </a:r>
          </a:p>
          <a:p>
            <a:pPr eaLnBrk="1" hangingPunct="1"/>
            <a:r>
              <a:rPr lang="en-US" altLang="en-US" smtClean="0"/>
              <a:t>We could use a temporary variable</a:t>
            </a:r>
            <a:r>
              <a:rPr lang="en-US" altLang="en-US" smtClean="0">
                <a:latin typeface="Times New Roman" panose="02020603050405020304" pitchFamily="18" charset="0"/>
              </a:rPr>
              <a:t>…</a:t>
            </a:r>
            <a:endParaRPr lang="en-US" altLang="en-US" smtClean="0"/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BF6528-4670-4358-8453-BE0D3C9775B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Simultaneous Assignment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swap the values of two variables quite easily in Python!</a:t>
            </a:r>
          </a:p>
          <a:p>
            <a:pPr lvl="1" eaLnBrk="1" hangingPunct="1"/>
            <a:r>
              <a:rPr lang="en-US" altLang="en-US" smtClean="0"/>
              <a:t>x, y = y, 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x, 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3 4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x, y = y, 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x, 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4 3</a:t>
            </a: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E88862-1B67-4314-A098-08F82EDC40C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Simultaneous Assignment	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can use this same idea to input multiple variables from a single input statement!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commas to separate the inputs</a:t>
            </a:r>
            <a:br>
              <a:rPr lang="en-US" altLang="en-US" smtClean="0"/>
            </a:br>
            <a:r>
              <a:rPr lang="en-US" altLang="en-US" sz="1600" smtClean="0"/>
              <a:t>def spamneggs():</a:t>
            </a:r>
            <a:br>
              <a:rPr lang="en-US" altLang="en-US" sz="1600" smtClean="0"/>
            </a:br>
            <a:r>
              <a:rPr lang="en-US" altLang="en-US" sz="1600" smtClean="0"/>
              <a:t>   spam, eggs = eval(input("Enter # of slices of spam followed by # of eggs: "))</a:t>
            </a:r>
            <a:br>
              <a:rPr lang="en-US" altLang="en-US" sz="1600" smtClean="0"/>
            </a:br>
            <a:r>
              <a:rPr lang="en-US" altLang="en-US" sz="1600" smtClean="0"/>
              <a:t>   print ("You ordered", eggs, "eggs and", spam, "slices of spam. Yum!</a:t>
            </a:r>
            <a:r>
              <a:rPr lang="en-US" altLang="en-US" sz="1600" smtClean="0">
                <a:latin typeface="Times New Roman" panose="02020603050405020304" pitchFamily="18" charset="0"/>
              </a:rPr>
              <a:t>“)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>&gt;&gt;&gt; spamneggs()</a:t>
            </a:r>
            <a:br>
              <a:rPr lang="en-US" altLang="en-US" sz="1600" smtClean="0"/>
            </a:br>
            <a:r>
              <a:rPr lang="en-US" altLang="en-US" sz="1600" smtClean="0"/>
              <a:t>Enter the number of slices of spam followed by the number of eggs: 3, 2</a:t>
            </a:r>
            <a:br>
              <a:rPr lang="en-US" altLang="en-US" sz="1600" smtClean="0"/>
            </a:br>
            <a:r>
              <a:rPr lang="en-US" altLang="en-US" sz="1600" smtClean="0"/>
              <a:t>You ordered 2 eggs and 3 slices of spam. Yum!</a:t>
            </a:r>
            <a:br>
              <a:rPr lang="en-US" altLang="en-US" sz="1600" smtClean="0"/>
            </a:br>
            <a:r>
              <a:rPr lang="en-US" altLang="en-US" sz="1600" smtClean="0"/>
              <a:t>&gt;&gt;&gt;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8D021-006F-4D93-BC66-298235DE297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Definite Loops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i="1" smtClean="0"/>
              <a:t>definite</a:t>
            </a:r>
            <a:r>
              <a:rPr lang="en-US" altLang="en-US" smtClean="0"/>
              <a:t> loop executes a definite number of times, i.e., at the time Python starts the loop it knows exactly how many </a:t>
            </a:r>
            <a:r>
              <a:rPr lang="en-US" altLang="en-US" i="1" smtClean="0"/>
              <a:t>iterations</a:t>
            </a:r>
            <a:r>
              <a:rPr lang="en-US" altLang="en-US" smtClean="0"/>
              <a:t> to do.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&lt;sequence&gt;:</a:t>
            </a:r>
            <a:b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beginning and end of the body are indicated by indentation.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032656-F010-4939-B685-F17EB39CA9E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process of creating a program is often broken down into stages according to the information that is produced in each phase.</a:t>
            </a:r>
            <a:endParaRPr lang="en-US" altLang="en-US" b="1" smtClean="0"/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Python Programming, 3/e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2586B8-996A-405B-BBE2-BB698F36764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Definite Loops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&lt;sequence&gt;:</a:t>
            </a:r>
            <a:b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eaLnBrk="1" hangingPunct="1"/>
            <a:r>
              <a:rPr lang="en-US" altLang="en-US" smtClean="0"/>
              <a:t>The variable after the </a:t>
            </a:r>
            <a:r>
              <a:rPr lang="en-US" altLang="en-US" i="1" smtClean="0"/>
              <a:t>for</a:t>
            </a:r>
            <a:r>
              <a:rPr lang="en-US" altLang="en-US" smtClean="0"/>
              <a:t> is called the </a:t>
            </a:r>
            <a:r>
              <a:rPr lang="en-US" altLang="en-US" i="1" smtClean="0"/>
              <a:t>loop index</a:t>
            </a:r>
            <a:r>
              <a:rPr lang="en-US" altLang="en-US" smtClean="0"/>
              <a:t>. It takes on each successive value in </a:t>
            </a:r>
            <a:r>
              <a:rPr lang="en-US" altLang="en-US" i="1" smtClean="0"/>
              <a:t>sequence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Often, the sequence portion consists of a </a:t>
            </a:r>
            <a:r>
              <a:rPr lang="en-US" altLang="en-US" i="1" smtClean="0"/>
              <a:t>list</a:t>
            </a:r>
            <a:r>
              <a:rPr lang="en-US" altLang="en-US" smtClean="0"/>
              <a:t> of values.</a:t>
            </a:r>
          </a:p>
          <a:p>
            <a:pPr lvl="1" eaLnBrk="1" hangingPunct="1"/>
            <a:r>
              <a:rPr lang="en-US" altLang="en-US" smtClean="0"/>
              <a:t>A </a:t>
            </a:r>
            <a:r>
              <a:rPr lang="en-US" altLang="en-US" i="1" smtClean="0"/>
              <a:t>list</a:t>
            </a:r>
            <a:r>
              <a:rPr lang="en-US" altLang="en-US" smtClean="0"/>
              <a:t> is a sequence of expressions in square brackets.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7E3F16-68FA-4623-A5D7-D6E69FD8AE9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Definite Loops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i in [0,1,2,3]: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(i)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odd in [1, 3, 5, 7]: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print(odd*odd)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742F5-0E3B-4AAE-923D-D1EAD7627C5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Definite Loops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In chaos.py, what did </a:t>
            </a:r>
            <a:r>
              <a:rPr lang="en-US" altLang="en-US" i="1" smtClean="0"/>
              <a:t>range(10)</a:t>
            </a:r>
            <a:r>
              <a:rPr lang="en-US" altLang="en-US" smtClean="0"/>
              <a:t> do?</a:t>
            </a:r>
            <a:br>
              <a:rPr lang="en-US" altLang="en-US" smtClean="0"/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list(range(10))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mtClean="0"/>
              <a:t> is a built-in Python function that generates a sequence of numbers, starting with 0.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mtClean="0"/>
              <a:t> is a built-in Python function that turns the sequence into an explicit list</a:t>
            </a:r>
          </a:p>
          <a:p>
            <a:pPr eaLnBrk="1" hangingPunct="1"/>
            <a:r>
              <a:rPr lang="en-US" altLang="en-US" smtClean="0"/>
              <a:t>The body of the loop executes 10 times.</a:t>
            </a: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D3BD43-ADF8-4CC9-AA7D-D6E7C3F3187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Definite Loops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for</a:t>
            </a:r>
            <a:r>
              <a:rPr lang="en-US" altLang="en-US" smtClean="0"/>
              <a:t> loops alter the flow of program execution, so they are referred to as </a:t>
            </a:r>
            <a:r>
              <a:rPr lang="en-US" altLang="en-US" i="1" smtClean="0"/>
              <a:t>control structures</a:t>
            </a:r>
            <a:r>
              <a:rPr lang="en-US" altLang="en-US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551E22-CB16-4EFF-BC37-71A13043432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 smtClean="0"/>
          </a:p>
        </p:txBody>
      </p:sp>
      <p:pic>
        <p:nvPicPr>
          <p:cNvPr id="4915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952625"/>
            <a:ext cx="274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</a:t>
            </a:r>
          </a:p>
          <a:p>
            <a:pPr lvl="1" eaLnBrk="1" hangingPunct="1"/>
            <a:r>
              <a:rPr lang="en-US" altLang="en-US" smtClean="0"/>
              <a:t>Money deposited in a bank account earns interest.</a:t>
            </a:r>
          </a:p>
          <a:p>
            <a:pPr lvl="1" eaLnBrk="1" hangingPunct="1"/>
            <a:r>
              <a:rPr lang="en-US" altLang="en-US" smtClean="0"/>
              <a:t>How much will the account be worth 10 years from now?</a:t>
            </a:r>
          </a:p>
          <a:p>
            <a:pPr lvl="1" eaLnBrk="1" hangingPunct="1"/>
            <a:r>
              <a:rPr lang="en-US" altLang="en-US" smtClean="0"/>
              <a:t>Inputs: principal, interest rate</a:t>
            </a:r>
          </a:p>
          <a:p>
            <a:pPr lvl="1" eaLnBrk="1" hangingPunct="1"/>
            <a:r>
              <a:rPr lang="en-US" altLang="en-US" smtClean="0"/>
              <a:t>Output: value of the investment in 10 years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6F7115-CFE4-4984-8357-D7B97E88E5D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Specification</a:t>
            </a:r>
          </a:p>
          <a:p>
            <a:pPr lvl="1" eaLnBrk="1" hangingPunct="1"/>
            <a:r>
              <a:rPr lang="en-US" altLang="en-US" smtClean="0"/>
              <a:t>User enters the initial amount to invest, the principal</a:t>
            </a:r>
          </a:p>
          <a:p>
            <a:pPr lvl="1" eaLnBrk="1" hangingPunct="1"/>
            <a:r>
              <a:rPr lang="en-US" altLang="en-US" smtClean="0"/>
              <a:t>User enters an annual percentage rate, the interest</a:t>
            </a:r>
          </a:p>
          <a:p>
            <a:pPr lvl="1" eaLnBrk="1" hangingPunct="1"/>
            <a:r>
              <a:rPr lang="en-US" altLang="en-US" smtClean="0"/>
              <a:t>The specifications can be represented like this </a:t>
            </a:r>
            <a:r>
              <a:rPr lang="en-US" altLang="en-US" smtClean="0">
                <a:latin typeface="Times New Roman" panose="02020603050405020304" pitchFamily="18" charset="0"/>
              </a:rPr>
              <a:t>…</a:t>
            </a:r>
            <a:endParaRPr lang="en-US" altLang="en-US" smtClean="0"/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3ACABA-C78A-4BBB-BBA5-703FA0FA137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Program</a:t>
            </a:r>
            <a:r>
              <a:rPr lang="en-US" altLang="en-US" sz="2800" smtClean="0"/>
              <a:t> Future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Inputs</a:t>
            </a:r>
            <a:br>
              <a:rPr lang="en-US" altLang="en-US" sz="2800" b="1" smtClean="0"/>
            </a:br>
            <a:r>
              <a:rPr lang="en-US" altLang="en-US" sz="2800" b="1" smtClean="0"/>
              <a:t>	principal</a:t>
            </a:r>
            <a:r>
              <a:rPr lang="en-US" altLang="en-US" sz="2800" smtClean="0"/>
              <a:t> The amount of money being invested, in dollars</a:t>
            </a:r>
            <a:br>
              <a:rPr lang="en-US" altLang="en-US" sz="2800" smtClean="0"/>
            </a:br>
            <a:r>
              <a:rPr lang="en-US" altLang="en-US" sz="2800" smtClean="0"/>
              <a:t>	</a:t>
            </a:r>
            <a:r>
              <a:rPr lang="en-US" altLang="en-US" sz="2800" b="1" smtClean="0"/>
              <a:t>apr</a:t>
            </a:r>
            <a:r>
              <a:rPr lang="en-US" altLang="en-US" sz="2800" smtClean="0"/>
              <a:t> The annual percentage rate expressed as a decimal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Output</a:t>
            </a:r>
            <a:r>
              <a:rPr lang="en-US" altLang="en-US" sz="2800" smtClean="0"/>
              <a:t> The value of the investment 10 years in the future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Relatonship</a:t>
            </a:r>
            <a:r>
              <a:rPr lang="en-US" altLang="en-US" sz="2800" smtClean="0"/>
              <a:t> Value after one year is given by </a:t>
            </a:r>
            <a:r>
              <a:rPr lang="en-US" altLang="en-US" sz="2800" i="1" smtClean="0"/>
              <a:t>principal</a:t>
            </a:r>
            <a:r>
              <a:rPr lang="en-US" altLang="en-US" sz="2800" smtClean="0"/>
              <a:t> * (1 + </a:t>
            </a:r>
            <a:r>
              <a:rPr lang="en-US" altLang="en-US" sz="2800" i="1" smtClean="0"/>
              <a:t>apr</a:t>
            </a:r>
            <a:r>
              <a:rPr lang="en-US" altLang="en-US" sz="2800" smtClean="0"/>
              <a:t>). This needs to be done 10 times.</a:t>
            </a:r>
            <a:endParaRPr lang="en-US" altLang="en-US" sz="2800" b="1" smtClean="0"/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10D214-CC23-456C-BADA-6D1CAC1431F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Design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Print an introduction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Input the amount of the principal (principal)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Input the annual percentage rate (apr)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Repeat 10 times: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	principal = principal * (1 + apr)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Output the value of principal</a:t>
            </a:r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587E9F-6A34-4629-B22D-10D58D8CB57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</a:t>
            </a:r>
          </a:p>
          <a:p>
            <a:pPr lvl="1" eaLnBrk="1" hangingPunct="1"/>
            <a:r>
              <a:rPr lang="en-US" altLang="en-US" smtClean="0"/>
              <a:t>Each line translates to one line of Python (in this case)</a:t>
            </a:r>
          </a:p>
          <a:p>
            <a:pPr lvl="1" eaLnBrk="1" hangingPunct="1"/>
            <a:r>
              <a:rPr lang="en-US" altLang="en-US" smtClean="0"/>
              <a:t>Print an introduction</a:t>
            </a:r>
            <a:br>
              <a:rPr lang="en-US" altLang="en-US" smtClean="0"/>
            </a:br>
            <a:r>
              <a:rPr lang="en-US" altLang="en-US" sz="2000" b="1" smtClean="0"/>
              <a:t>print (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This program calculates the future"</a:t>
            </a:r>
            <a:r>
              <a:rPr lang="en-US" altLang="en-US" sz="2000" b="1" smtClean="0">
                <a:latin typeface="Times New Roman" panose="02020603050405020304" pitchFamily="18" charset="0"/>
              </a:rPr>
              <a:t>)</a:t>
            </a:r>
            <a:r>
              <a:rPr lang="en-US" altLang="en-US" sz="2000" b="1" smtClean="0"/>
              <a:t/>
            </a:r>
            <a:br>
              <a:rPr lang="en-US" altLang="en-US" sz="2000" b="1" smtClean="0"/>
            </a:br>
            <a:r>
              <a:rPr lang="en-US" altLang="en-US" sz="2000" b="1" smtClean="0"/>
              <a:t>print </a:t>
            </a:r>
            <a:r>
              <a:rPr lang="en-US" altLang="en-US" sz="2000" b="1" smtClean="0">
                <a:latin typeface="Times New Roman" panose="02020603050405020304" pitchFamily="18" charset="0"/>
              </a:rPr>
              <a:t>("</a:t>
            </a:r>
            <a:r>
              <a:rPr lang="en-US" altLang="en-US" sz="2000" b="1" smtClean="0"/>
              <a:t>value of a 10-year investment.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")</a:t>
            </a:r>
            <a:endParaRPr lang="en-US" altLang="en-US" sz="2000" b="1" smtClean="0"/>
          </a:p>
          <a:p>
            <a:pPr lvl="1" eaLnBrk="1" hangingPunct="1"/>
            <a:r>
              <a:rPr lang="en-US" altLang="en-US" smtClean="0"/>
              <a:t>Input the amount of the principal</a:t>
            </a:r>
            <a:br>
              <a:rPr lang="en-US" altLang="en-US" smtClean="0"/>
            </a:br>
            <a:r>
              <a:rPr lang="en-US" altLang="en-US" sz="2000" b="1" smtClean="0"/>
              <a:t>principal = eval(input(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Enter the initial principal: 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))</a:t>
            </a: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F95E26-3E90-45A9-A870-30F4B3A477A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Input the annual percentage rate</a:t>
            </a:r>
            <a:br>
              <a:rPr lang="en-US" altLang="en-US" smtClean="0"/>
            </a:br>
            <a:r>
              <a:rPr lang="en-US" altLang="en-US" sz="2000" b="1" smtClean="0"/>
              <a:t>apr = eval(input(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Enter the annual interest rate: 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))</a:t>
            </a:r>
            <a:endParaRPr lang="en-US" altLang="en-US" sz="2000" smtClean="0"/>
          </a:p>
          <a:p>
            <a:pPr lvl="1" eaLnBrk="1" hangingPunct="1"/>
            <a:r>
              <a:rPr lang="en-US" altLang="en-US" smtClean="0"/>
              <a:t>Repeat 10 times:</a:t>
            </a:r>
            <a:br>
              <a:rPr lang="en-US" altLang="en-US" smtClean="0"/>
            </a:br>
            <a:r>
              <a:rPr lang="en-US" altLang="en-US" sz="2000" b="1" smtClean="0"/>
              <a:t>for i in range(10):</a:t>
            </a:r>
          </a:p>
          <a:p>
            <a:pPr lvl="1" eaLnBrk="1" hangingPunct="1"/>
            <a:r>
              <a:rPr lang="en-US" altLang="en-US" smtClean="0"/>
              <a:t>Calculate principal = principal * (1 + apr)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z="2000" b="1" smtClean="0"/>
              <a:t>principal = principal * (1 + apr)</a:t>
            </a:r>
            <a:endParaRPr lang="en-US" altLang="en-US" sz="2000" smtClean="0"/>
          </a:p>
          <a:p>
            <a:pPr lvl="1" eaLnBrk="1" hangingPunct="1"/>
            <a:r>
              <a:rPr lang="en-US" altLang="en-US" smtClean="0"/>
              <a:t>Output the value of the principal at the end of 10 years</a:t>
            </a:r>
            <a:br>
              <a:rPr lang="en-US" altLang="en-US" smtClean="0"/>
            </a:br>
            <a:r>
              <a:rPr lang="en-US" altLang="en-US" sz="2000" b="1" smtClean="0"/>
              <a:t>print (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The value in 10 years is:</a:t>
            </a:r>
            <a:r>
              <a:rPr lang="en-US" altLang="en-US" sz="2000" b="1" smtClean="0">
                <a:latin typeface="Times New Roman" panose="02020603050405020304" pitchFamily="18" charset="0"/>
              </a:rPr>
              <a:t>"</a:t>
            </a:r>
            <a:r>
              <a:rPr lang="en-US" altLang="en-US" sz="2000" b="1" smtClean="0"/>
              <a:t>, principal)</a:t>
            </a:r>
            <a:endParaRPr lang="en-US" altLang="en-US" smtClean="0"/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ADB60B-9A07-4705-9B78-607B5033009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Analyze the Problem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Figure out exactly the problem to be solved. Try to understand it as much as possible.</a:t>
            </a:r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Python Programming, 3/e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2E5DAC-89FE-469A-A463-38BC1E0824A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# futval.py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#    A program to compute the value of an investment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#    carried 10 years into the future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print("This program calculates the future value of a 10-year investment.")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principal = eval(input("Enter the initial principal: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apr = eval(input("Enter the annual interest rate: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range(10):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principal = principal * (1 + apr)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("The value in 10 years is:", principal)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B6E9E6-7197-489D-8B24-2A96F1EB687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Program: Future Value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>
          <a:xfrm>
            <a:off x="36513" y="2201863"/>
            <a:ext cx="92202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This program calculates the future value of a 10-year investment.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initial principal: 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annual interest rate: .03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in 10 years is: 134.391637934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This program calculates the future value of a 10-year investment.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initial principal: 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annual interest rate: .10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in 10 years is: 259.37424601</a:t>
            </a:r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EE906F-54BD-407A-9BFB-E9F803CFEFB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Determine Specifications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Describe exactly what your program will do.</a:t>
            </a:r>
          </a:p>
          <a:p>
            <a:pPr lvl="1" eaLnBrk="1" hangingPunct="1"/>
            <a:r>
              <a:rPr lang="en-US" altLang="en-US" smtClean="0"/>
              <a:t>Don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worry about </a:t>
            </a:r>
            <a:r>
              <a:rPr lang="en-US" altLang="en-US" i="1" smtClean="0"/>
              <a:t>how </a:t>
            </a:r>
            <a:r>
              <a:rPr lang="en-US" altLang="en-US" smtClean="0"/>
              <a:t>the program will work, but </a:t>
            </a:r>
            <a:r>
              <a:rPr lang="en-US" altLang="en-US" i="1" smtClean="0"/>
              <a:t>what</a:t>
            </a:r>
            <a:r>
              <a:rPr lang="en-US" altLang="en-US" smtClean="0"/>
              <a:t> it will do.</a:t>
            </a:r>
          </a:p>
          <a:p>
            <a:pPr lvl="1" eaLnBrk="1" hangingPunct="1"/>
            <a:r>
              <a:rPr lang="en-US" altLang="en-US" smtClean="0"/>
              <a:t>Includes describing the inputs, outputs, and how they relate to one another.</a:t>
            </a:r>
          </a:p>
        </p:txBody>
      </p:sp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Python Programming, 3/e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C8C815-7F85-4F93-9E99-BD6E1987B15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Create a Design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Formulate the overall structure of the program.</a:t>
            </a:r>
          </a:p>
          <a:p>
            <a:pPr lvl="1" eaLnBrk="1" hangingPunct="1"/>
            <a:r>
              <a:rPr lang="en-US" altLang="en-US" smtClean="0"/>
              <a:t>This is where the </a:t>
            </a:r>
            <a:r>
              <a:rPr lang="en-US" altLang="en-US" i="1" smtClean="0"/>
              <a:t>how</a:t>
            </a:r>
            <a:r>
              <a:rPr lang="en-US" altLang="en-US" smtClean="0"/>
              <a:t> of the program gets worked out.</a:t>
            </a:r>
          </a:p>
          <a:p>
            <a:pPr lvl="1" eaLnBrk="1" hangingPunct="1"/>
            <a:r>
              <a:rPr lang="en-US" altLang="en-US" smtClean="0"/>
              <a:t>Develop your own algorithm that meets the specifications.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B1435A-482D-4BA6-9CA0-E578A5ECF8A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Implement the Design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Translate the design into a computer language.</a:t>
            </a:r>
          </a:p>
          <a:p>
            <a:pPr lvl="1" eaLnBrk="1" hangingPunct="1"/>
            <a:r>
              <a:rPr lang="en-US" altLang="en-US" smtClean="0"/>
              <a:t>In this course we will use Python.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64620D-4157-4DCC-94C3-517BBB9056D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Software Development Process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Test/Debug the Program</a:t>
            </a:r>
          </a:p>
          <a:p>
            <a:pPr lvl="1" eaLnBrk="1" hangingPunct="1"/>
            <a:r>
              <a:rPr lang="en-US" altLang="en-US" smtClean="0"/>
              <a:t>Try out your program to see if it worked.</a:t>
            </a:r>
          </a:p>
          <a:p>
            <a:pPr lvl="1" eaLnBrk="1" hangingPunct="1"/>
            <a:r>
              <a:rPr lang="en-US" altLang="en-US" smtClean="0"/>
              <a:t>If there are any errors (</a:t>
            </a:r>
            <a:r>
              <a:rPr lang="en-US" altLang="en-US" i="1" smtClean="0"/>
              <a:t>bugs</a:t>
            </a:r>
            <a:r>
              <a:rPr lang="en-US" altLang="en-US" smtClean="0"/>
              <a:t>), they need to be located and fixed. This process is called </a:t>
            </a:r>
            <a:r>
              <a:rPr lang="en-US" altLang="en-US" i="1" smtClean="0"/>
              <a:t>debugging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Your goal is to find errors, so try everything that might 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smtClean="0"/>
              <a:t>break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r>
              <a:rPr lang="en-US" altLang="en-US" smtClean="0"/>
              <a:t> your program!</a:t>
            </a:r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Python Programming, 3/e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BE2BEF-274E-45D0-8AF7-26214A759C6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2" autoUpdateAnimBg="0"/>
    </p:bldLst>
  </p:timing>
</p:sld>
</file>

<file path=ppt/theme/theme1.xml><?xml version="1.0" encoding="utf-8"?>
<a:theme xmlns:a="http://schemas.openxmlformats.org/drawingml/2006/main" name="UB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UB.thmx</Template>
  <TotalTime>456</TotalTime>
  <Words>2422</Words>
  <Application>Microsoft Macintosh PowerPoint</Application>
  <PresentationFormat>On-screen Show (4:3)</PresentationFormat>
  <Paragraphs>408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UB</vt:lpstr>
      <vt:lpstr>Programming and Database Fundamentals</vt:lpstr>
      <vt:lpstr>Objectives</vt:lpstr>
      <vt:lpstr>Objectives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Example Program: Temperature Converter</vt:lpstr>
      <vt:lpstr>Example Program: Temperature Converter</vt:lpstr>
      <vt:lpstr>Example Program: Temperature Converter</vt:lpstr>
      <vt:lpstr>Example Program: Temperature Converter</vt:lpstr>
      <vt:lpstr>Example Program: Temperature Converter</vt:lpstr>
      <vt:lpstr>Example Program: Temperature Converter</vt:lpstr>
      <vt:lpstr>Elements of Programs</vt:lpstr>
      <vt:lpstr>Elements of Programs</vt:lpstr>
      <vt:lpstr>Elements of Programs</vt:lpstr>
      <vt:lpstr>Elements of Programs</vt:lpstr>
      <vt:lpstr>Elements of Programs</vt:lpstr>
      <vt:lpstr>Elements of Programs</vt:lpstr>
      <vt:lpstr>Elements of Programs</vt:lpstr>
      <vt:lpstr>Elements of Programs</vt:lpstr>
      <vt:lpstr>Assignment Statements</vt:lpstr>
      <vt:lpstr>Assignment Statements</vt:lpstr>
      <vt:lpstr>Assignment Statements</vt:lpstr>
      <vt:lpstr>Assignment Statements</vt:lpstr>
      <vt:lpstr>Assignment Statements</vt:lpstr>
      <vt:lpstr>Assigning Input</vt:lpstr>
      <vt:lpstr>Assigning Input</vt:lpstr>
      <vt:lpstr>Assigning Input</vt:lpstr>
      <vt:lpstr>Assigning Input</vt:lpstr>
      <vt:lpstr>Assigning Input</vt:lpstr>
      <vt:lpstr>Simultaneous Assignment</vt:lpstr>
      <vt:lpstr>Simultaneous Assignment</vt:lpstr>
      <vt:lpstr>Simultaneous Assignment</vt:lpstr>
      <vt:lpstr>Simultaneous Assignment </vt:lpstr>
      <vt:lpstr>Definite Loops</vt:lpstr>
      <vt:lpstr>Definite Loops</vt:lpstr>
      <vt:lpstr>Definite Loops</vt:lpstr>
      <vt:lpstr>Definite Loops</vt:lpstr>
      <vt:lpstr>Definite Loops</vt:lpstr>
      <vt:lpstr>Example Program: Future Value</vt:lpstr>
      <vt:lpstr>Example Program: Future Value</vt:lpstr>
      <vt:lpstr>Example Program: Future Value</vt:lpstr>
      <vt:lpstr>Example Program: Future Value</vt:lpstr>
      <vt:lpstr>Example Program: Future Value</vt:lpstr>
      <vt:lpstr>Example Program: Future Value</vt:lpstr>
      <vt:lpstr>Example Program: Future Value</vt:lpstr>
      <vt:lpstr>Example Program: Future Value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Terry Letsche</dc:creator>
  <cp:lastModifiedBy>Varun Chandola</cp:lastModifiedBy>
  <cp:revision>22</cp:revision>
  <cp:lastPrinted>1601-01-01T00:00:00Z</cp:lastPrinted>
  <dcterms:created xsi:type="dcterms:W3CDTF">2004-01-07T18:09:35Z</dcterms:created>
  <dcterms:modified xsi:type="dcterms:W3CDTF">2017-08-14T12:47:53Z</dcterms:modified>
</cp:coreProperties>
</file>