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it-IT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3DFD151-FEEA-4712-B00E-5264D3B4E47D}" type="datetime">
              <a:rPr b="0" lang="it-IT" sz="1200" spc="-1" strike="noStrike">
                <a:solidFill>
                  <a:srgbClr val="8b8b8b"/>
                </a:solidFill>
                <a:latin typeface="Calibri"/>
              </a:rPr>
              <a:t>02/04/22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D2D832E-0AC8-42CA-A690-167384A53C02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910F703-C1A6-4CEC-B40B-3780F5D27694}" type="datetime">
              <a:rPr b="0" lang="it-IT" sz="1200" spc="-1" strike="noStrike">
                <a:solidFill>
                  <a:srgbClr val="8b8b8b"/>
                </a:solidFill>
                <a:latin typeface="Calibri"/>
              </a:rPr>
              <a:t>02/04/22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E1B71BF-961E-4E36-8A76-4C04CC226BBF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 rot="10800000">
            <a:off x="-11160" y="0"/>
            <a:ext cx="12225600" cy="686772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15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 flipH="1" rot="10800000">
            <a:off x="441720" y="360"/>
            <a:ext cx="11772000" cy="6867720"/>
          </a:xfrm>
          <a:prstGeom prst="rect">
            <a:avLst/>
          </a:prstGeom>
          <a:gradFill rotWithShape="0">
            <a:gsLst>
              <a:gs pos="21000">
                <a:srgbClr val="203864">
                  <a:alpha val="83137"/>
                </a:srgbClr>
              </a:gs>
              <a:gs pos="100000">
                <a:srgbClr val="4472c4">
                  <a:alpha val="0"/>
                </a:srgbClr>
              </a:gs>
            </a:gsLst>
            <a:lin ang="132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 rot="10800000">
            <a:off x="-14400" y="0"/>
            <a:ext cx="3623040" cy="6867720"/>
          </a:xfrm>
          <a:prstGeom prst="rect">
            <a:avLst/>
          </a:prstGeom>
          <a:gradFill rotWithShape="0">
            <a:gsLst>
              <a:gs pos="1000">
                <a:srgbClr val="000000">
                  <a:alpha val="41176"/>
                </a:srgbClr>
              </a:gs>
              <a:gs pos="100000">
                <a:srgbClr val="2f5597">
                  <a:alpha val="0"/>
                </a:srgbClr>
              </a:gs>
            </a:gsLst>
            <a:lin ang="132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"/>
          <p:cNvSpPr/>
          <p:nvPr/>
        </p:nvSpPr>
        <p:spPr>
          <a:xfrm flipH="1">
            <a:off x="-17280" y="0"/>
            <a:ext cx="12233160" cy="6867720"/>
          </a:xfrm>
          <a:prstGeom prst="rect">
            <a:avLst/>
          </a:prstGeom>
          <a:gradFill rotWithShape="0">
            <a:gsLst>
              <a:gs pos="3000">
                <a:srgbClr val="2f5597">
                  <a:alpha val="0"/>
                </a:srgbClr>
              </a:gs>
              <a:gs pos="100000">
                <a:srgbClr val="000000">
                  <a:alpha val="73333"/>
                </a:srgbClr>
              </a:gs>
            </a:gsLst>
            <a:lin ang="15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6"/>
          <p:cNvSpPr/>
          <p:nvPr/>
        </p:nvSpPr>
        <p:spPr>
          <a:xfrm flipH="1" rot="5400000">
            <a:off x="4483800" y="-861480"/>
            <a:ext cx="6861600" cy="8597520"/>
          </a:xfrm>
          <a:prstGeom prst="rect">
            <a:avLst/>
          </a:prstGeom>
          <a:gradFill rotWithShape="0">
            <a:gsLst>
              <a:gs pos="3000">
                <a:srgbClr val="2f5597">
                  <a:alpha val="0"/>
                </a:srgbClr>
              </a:gs>
              <a:gs pos="100000">
                <a:srgbClr val="000000">
                  <a:alpha val="27058"/>
                </a:srgbClr>
              </a:gs>
            </a:gsLst>
            <a:lin ang="2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7"/>
          <p:cNvSpPr/>
          <p:nvPr/>
        </p:nvSpPr>
        <p:spPr>
          <a:xfrm rot="5993400">
            <a:off x="1187280" y="1088640"/>
            <a:ext cx="4967280" cy="4988160"/>
          </a:xfrm>
          <a:prstGeom prst="ellipse">
            <a:avLst/>
          </a:prstGeom>
          <a:gradFill rotWithShape="0">
            <a:gsLst>
              <a:gs pos="15000">
                <a:srgbClr val="8faadc">
                  <a:alpha val="0"/>
                </a:srgbClr>
              </a:gs>
              <a:gs pos="100000">
                <a:srgbClr val="4472c4">
                  <a:alpha val="26274"/>
                </a:srgbClr>
              </a:gs>
            </a:gsLst>
            <a:lin ang="19206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Shape 8"/>
          <p:cNvSpPr txBox="1"/>
          <p:nvPr/>
        </p:nvSpPr>
        <p:spPr>
          <a:xfrm>
            <a:off x="4162680" y="819000"/>
            <a:ext cx="6714360" cy="3178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it-IT" sz="4800" spc="-1" strike="noStrike">
                <a:solidFill>
                  <a:srgbClr val="ffffff"/>
                </a:solidFill>
                <a:latin typeface="Calibri Light"/>
              </a:rPr>
              <a:t>MHW1</a:t>
            </a:r>
            <a:endParaRPr b="0" lang="it-IT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CustomShape 9"/>
          <p:cNvSpPr/>
          <p:nvPr/>
        </p:nvSpPr>
        <p:spPr>
          <a:xfrm flipH="1">
            <a:off x="-1440" y="4490280"/>
            <a:ext cx="12217320" cy="2377440"/>
          </a:xfrm>
          <a:prstGeom prst="rect">
            <a:avLst/>
          </a:prstGeom>
          <a:gradFill rotWithShape="0">
            <a:gsLst>
              <a:gs pos="1000">
                <a:srgbClr val="000000">
                  <a:alpha val="34117"/>
                </a:srgbClr>
              </a:gs>
              <a:gs pos="100000">
                <a:srgbClr val="2f5597">
                  <a:alpha val="50196"/>
                </a:srgbClr>
              </a:gs>
            </a:gsLst>
            <a:lin ang="8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TextShape 10"/>
          <p:cNvSpPr txBox="1"/>
          <p:nvPr/>
        </p:nvSpPr>
        <p:spPr>
          <a:xfrm>
            <a:off x="4285440" y="4960800"/>
            <a:ext cx="7055640" cy="10778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</a:rPr>
              <a:t>Nome Cognome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</a:rPr>
              <a:t>Matricola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</a:rPr>
              <a:t>Data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7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7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7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 flipH="1" rot="5400000">
            <a:off x="-1411560" y="1410480"/>
            <a:ext cx="6857640" cy="403740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4"/>
          <p:cNvSpPr/>
          <p:nvPr/>
        </p:nvSpPr>
        <p:spPr>
          <a:xfrm flipH="1" rot="5400000">
            <a:off x="-1411560" y="1420560"/>
            <a:ext cx="6857640" cy="403740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5"/>
          <p:cNvSpPr/>
          <p:nvPr/>
        </p:nvSpPr>
        <p:spPr>
          <a:xfrm flipH="1" rot="5400000">
            <a:off x="766080" y="3588480"/>
            <a:ext cx="2501640" cy="403740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6"/>
          <p:cNvSpPr/>
          <p:nvPr/>
        </p:nvSpPr>
        <p:spPr>
          <a:xfrm rot="20635800">
            <a:off x="-501480" y="969480"/>
            <a:ext cx="3899880" cy="417852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7"/>
          <p:cNvSpPr/>
          <p:nvPr/>
        </p:nvSpPr>
        <p:spPr>
          <a:xfrm flipH="1" rot="5400000">
            <a:off x="-1411560" y="1400400"/>
            <a:ext cx="6857640" cy="403740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9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TextShape 8"/>
          <p:cNvSpPr txBox="1"/>
          <p:nvPr/>
        </p:nvSpPr>
        <p:spPr>
          <a:xfrm>
            <a:off x="466560" y="586800"/>
            <a:ext cx="3201120" cy="3387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Descrizione del progetto</a:t>
            </a:r>
            <a:endParaRPr b="0" lang="it-IT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9"/>
          <p:cNvSpPr txBox="1"/>
          <p:nvPr/>
        </p:nvSpPr>
        <p:spPr>
          <a:xfrm>
            <a:off x="4810320" y="649440"/>
            <a:ext cx="6554880" cy="5545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Indicare le specifiche di progetto basandosi su quanto fatto per database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Cosa dovrà fare la vostra applicazione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3"/>
          <p:cNvSpPr/>
          <p:nvPr/>
        </p:nvSpPr>
        <p:spPr>
          <a:xfrm flipH="1" rot="5400000">
            <a:off x="-1411560" y="1410480"/>
            <a:ext cx="6857640" cy="403740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4"/>
          <p:cNvSpPr/>
          <p:nvPr/>
        </p:nvSpPr>
        <p:spPr>
          <a:xfrm flipH="1" rot="5400000">
            <a:off x="-1411560" y="1420560"/>
            <a:ext cx="6857640" cy="403740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5"/>
          <p:cNvSpPr/>
          <p:nvPr/>
        </p:nvSpPr>
        <p:spPr>
          <a:xfrm flipH="1" rot="5400000">
            <a:off x="766080" y="3588480"/>
            <a:ext cx="2501640" cy="403740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6"/>
          <p:cNvSpPr/>
          <p:nvPr/>
        </p:nvSpPr>
        <p:spPr>
          <a:xfrm rot="20635800">
            <a:off x="-501480" y="969480"/>
            <a:ext cx="3899880" cy="417852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7"/>
          <p:cNvSpPr/>
          <p:nvPr/>
        </p:nvSpPr>
        <p:spPr>
          <a:xfrm flipH="1" rot="5400000">
            <a:off x="-1411560" y="1400400"/>
            <a:ext cx="6857640" cy="403740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9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TextShape 8"/>
          <p:cNvSpPr txBox="1"/>
          <p:nvPr/>
        </p:nvSpPr>
        <p:spPr>
          <a:xfrm>
            <a:off x="466560" y="586800"/>
            <a:ext cx="3201120" cy="3387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Layout complessivo HTML+CSS</a:t>
            </a:r>
            <a:endParaRPr b="0" lang="it-IT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6624000" y="216000"/>
            <a:ext cx="2765160" cy="644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"/>
          <p:cNvSpPr/>
          <p:nvPr/>
        </p:nvSpPr>
        <p:spPr>
          <a:xfrm>
            <a:off x="3600" y="10440"/>
            <a:ext cx="1218852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"/>
          <p:cNvSpPr/>
          <p:nvPr/>
        </p:nvSpPr>
        <p:spPr>
          <a:xfrm flipH="1" rot="5400000">
            <a:off x="-1411560" y="1410480"/>
            <a:ext cx="6857640" cy="403740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4"/>
          <p:cNvSpPr/>
          <p:nvPr/>
        </p:nvSpPr>
        <p:spPr>
          <a:xfrm flipH="1" rot="5400000">
            <a:off x="-1411560" y="1420560"/>
            <a:ext cx="6857640" cy="403740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5"/>
          <p:cNvSpPr/>
          <p:nvPr/>
        </p:nvSpPr>
        <p:spPr>
          <a:xfrm flipH="1" rot="5400000">
            <a:off x="766080" y="3588480"/>
            <a:ext cx="2501640" cy="403740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6"/>
          <p:cNvSpPr/>
          <p:nvPr/>
        </p:nvSpPr>
        <p:spPr>
          <a:xfrm rot="20635800">
            <a:off x="-501480" y="969480"/>
            <a:ext cx="3899880" cy="417852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7"/>
          <p:cNvSpPr/>
          <p:nvPr/>
        </p:nvSpPr>
        <p:spPr>
          <a:xfrm flipH="1" rot="5400000">
            <a:off x="-1411560" y="1400400"/>
            <a:ext cx="6857640" cy="403740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9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TextShape 8"/>
          <p:cNvSpPr txBox="1"/>
          <p:nvPr/>
        </p:nvSpPr>
        <p:spPr>
          <a:xfrm>
            <a:off x="466560" y="586800"/>
            <a:ext cx="3201120" cy="3387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Header</a:t>
            </a:r>
            <a:endParaRPr b="0" lang="it-IT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4155480" y="144000"/>
            <a:ext cx="5924520" cy="3554640"/>
          </a:xfrm>
          <a:prstGeom prst="rect">
            <a:avLst/>
          </a:prstGeom>
          <a:ln>
            <a:noFill/>
          </a:ln>
        </p:spPr>
      </p:pic>
      <p:sp>
        <p:nvSpPr>
          <p:cNvPr id="119" name="TextShape 9"/>
          <p:cNvSpPr txBox="1"/>
          <p:nvPr/>
        </p:nvSpPr>
        <p:spPr>
          <a:xfrm rot="6000">
            <a:off x="4173120" y="3887640"/>
            <a:ext cx="8089920" cy="300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header .navbar { background-color: brown; color : beige; font-size : 20px; padding : 10px; text-align : center; width : 100%; height : 50px; position : fixed; top : 0; left : 0; z-index : 2; display : flex; justify-content : space-around; margin-left : 10px; margin-right : auto;}</a:t>
            </a:r>
            <a:endParaRPr b="0" lang="en-GB" sz="1000" spc="-1" strike="noStrike">
              <a:latin typeface="Arial"/>
            </a:endParaRPr>
          </a:p>
          <a:p>
            <a:r>
              <a:rPr b="0" lang="en-GB" sz="1000" spc="-1" strike="noStrike">
                <a:latin typeface="Arial"/>
              </a:rPr>
              <a:t>header { margin : 0px; background-color : bisque; max-width : 100%; display : flex; color : #fff; background-position: center; background-size : cover; min-height : 500px; flex-direction : column; text-align : center; flex-wrap : nowrap;}</a:t>
            </a:r>
            <a:endParaRPr b="0" lang="en-GB" sz="1000" spc="-1" strike="noStrike">
              <a:latin typeface="Arial"/>
            </a:endParaRPr>
          </a:p>
          <a:p>
            <a:r>
              <a:rPr b="0" lang="en-GB" sz="1000" spc="-1" strike="noStrike">
                <a:latin typeface="Arial"/>
              </a:rPr>
              <a:t>.big_header { height : 85%; width : 100%; display : flex; align-items : center; justify-content : center; background-color : blanchedalmond; overflow : visible; margin : 10px; background-image : url("headerpic.jpg"); background-repeat : no-repeat; background-position: center;}</a:t>
            </a:r>
            <a:endParaRPr b="0" lang="en-GB" sz="1000" spc="-1" strike="noStrike">
              <a:latin typeface="Arial"/>
            </a:endParaRPr>
          </a:p>
          <a:p>
            <a:endParaRPr b="0" lang="en-GB" sz="1000" spc="-1" strike="noStrike">
              <a:latin typeface="Arial"/>
            </a:endParaRPr>
          </a:p>
          <a:p>
            <a:r>
              <a:rPr b="0" lang="en-GB" sz="1000" spc="-1" strike="noStrike">
                <a:latin typeface="Arial"/>
              </a:rPr>
              <a:t>header h1 { font-family: 'Josefin Sans', sans-serif; font-size : 50px; color : brown; text-align : center; flex-shrink: 1; flex-grow : 0; font-weight: bolder;}</a:t>
            </a:r>
            <a:endParaRPr b="0" lang="en-GB" sz="1000" spc="-1" strike="noStrike">
              <a:latin typeface="Arial"/>
            </a:endParaRPr>
          </a:p>
          <a:p>
            <a:r>
              <a:rPr b="0" lang="en-GB" sz="1000" spc="-1" strike="noStrike">
                <a:latin typeface="Arial"/>
              </a:rPr>
              <a:t>.infoHeader { margin : -50px auto 60px auto; z-index : 1; display : flex; flex-direction : column; align-items : center; width : 300px; color : #000; padding : 5px; max-width : 300px; min-height : 150px; background-color: bisque;}</a:t>
            </a:r>
            <a:endParaRPr b="0" lang="en-GB" sz="1000" spc="-1" strike="noStrike">
              <a:latin typeface="Arial"/>
            </a:endParaRPr>
          </a:p>
          <a:p>
            <a:r>
              <a:rPr b="0" lang="en-GB" sz="1000" spc="-1" strike="noStrike">
                <a:latin typeface="Arial"/>
              </a:rPr>
              <a:t>.infoHeader h4 { margin: 10px 0 10px 0;}</a:t>
            </a:r>
            <a:endParaRPr b="0" lang="en-GB" sz="1000" spc="-1" strike="noStrike">
              <a:latin typeface="Arial"/>
            </a:endParaRPr>
          </a:p>
          <a:p>
            <a:r>
              <a:rPr b="0" lang="en-GB" sz="1000" spc="-1" strike="noStrike">
                <a:latin typeface="Arial"/>
              </a:rPr>
              <a:t>.infoHeader p { margin: 0;}</a:t>
            </a:r>
            <a:endParaRPr b="0" lang="en-GB" sz="1000" spc="-1" strike="noStrike">
              <a:latin typeface="Arial"/>
            </a:endParaRPr>
          </a:p>
          <a:p>
            <a:r>
              <a:rPr b="0" lang="en-GB" sz="1000" spc="-1" strike="noStrike">
                <a:latin typeface="Arial"/>
              </a:rPr>
              <a:t>.propic { width : 50px; border-radius : 100px; border : bisque; background-color: #9d2424;}</a:t>
            </a:r>
            <a:endParaRPr b="0" lang="en-GB" sz="1000" spc="-1" strike="noStrike">
              <a:latin typeface="Arial"/>
            </a:endParaRPr>
          </a:p>
          <a:p>
            <a:r>
              <a:rPr b="0" lang="en-GB" sz="1000" spc="-1" strike="noStrike">
                <a:latin typeface="Arial"/>
              </a:rPr>
              <a:t>.navbar .navbutton { color : brown; font-size : 20px; padding : 10px; text-align : center; width : 100px; height : 50px; border : 1px solid brown; border-radius: 10px; cursor : pointer;}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0" y="-9720"/>
            <a:ext cx="1218852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 flipH="1" rot="5400000">
            <a:off x="-1411560" y="1410480"/>
            <a:ext cx="6857640" cy="403740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4"/>
          <p:cNvSpPr/>
          <p:nvPr/>
        </p:nvSpPr>
        <p:spPr>
          <a:xfrm flipH="1" rot="5400000">
            <a:off x="-1411560" y="1420560"/>
            <a:ext cx="6857640" cy="403740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5"/>
          <p:cNvSpPr/>
          <p:nvPr/>
        </p:nvSpPr>
        <p:spPr>
          <a:xfrm flipH="1" rot="5400000">
            <a:off x="766080" y="3588480"/>
            <a:ext cx="2501640" cy="403740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6"/>
          <p:cNvSpPr/>
          <p:nvPr/>
        </p:nvSpPr>
        <p:spPr>
          <a:xfrm rot="20635800">
            <a:off x="-501480" y="969480"/>
            <a:ext cx="3899880" cy="417852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7"/>
          <p:cNvSpPr/>
          <p:nvPr/>
        </p:nvSpPr>
        <p:spPr>
          <a:xfrm flipH="1" rot="5400000">
            <a:off x="-1411560" y="1400400"/>
            <a:ext cx="6857640" cy="403740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9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TextShape 8"/>
          <p:cNvSpPr txBox="1"/>
          <p:nvPr/>
        </p:nvSpPr>
        <p:spPr>
          <a:xfrm>
            <a:off x="466560" y="586800"/>
            <a:ext cx="3201120" cy="3387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Menù navigazione</a:t>
            </a:r>
            <a:endParaRPr b="0" lang="it-IT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9"/>
          <p:cNvSpPr txBox="1"/>
          <p:nvPr/>
        </p:nvSpPr>
        <p:spPr>
          <a:xfrm>
            <a:off x="4752000" y="216000"/>
            <a:ext cx="3168000" cy="6192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13000"/>
          </a:bodyPr>
          <a:p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header .navbar {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background-color: brown;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color           : beige;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font-size       : 20px;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padding         : 10px;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text-align      : center;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width           : 100%;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height          : 50px;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position        : fixed;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top             : 0;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left            : 0;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z-index         : 2;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display         : flex;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justify-content : space-around;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margin-left     : 10px;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margin-right    : auto;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.navbar .navbutton {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color        : brown;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font-size    : 20px;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padding      : 10px;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text-align   : center;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width        : 100px;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height       : 50px;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border       : 1px solid brown;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border-radius: 10px;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cursor       : pointer;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10"/>
          <p:cNvSpPr txBox="1"/>
          <p:nvPr/>
        </p:nvSpPr>
        <p:spPr>
          <a:xfrm>
            <a:off x="9144000" y="648000"/>
            <a:ext cx="2144880" cy="313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&lt;div class="navbar"&gt; &lt;button class="navbutton"&gt;Home&lt;/button&gt; &lt;button class="navbutton"&gt;About&lt;/button&gt; &lt;button class="navbutton"&gt;Contact&lt;/button&gt; &lt;/div&gt;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 flipH="1" rot="5400000">
            <a:off x="-1411560" y="1410480"/>
            <a:ext cx="6857640" cy="403740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 flipH="1" rot="5400000">
            <a:off x="-1411560" y="1420560"/>
            <a:ext cx="6857640" cy="403740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5"/>
          <p:cNvSpPr/>
          <p:nvPr/>
        </p:nvSpPr>
        <p:spPr>
          <a:xfrm flipH="1" rot="5400000">
            <a:off x="766080" y="3588480"/>
            <a:ext cx="2501640" cy="403740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6"/>
          <p:cNvSpPr/>
          <p:nvPr/>
        </p:nvSpPr>
        <p:spPr>
          <a:xfrm rot="20635800">
            <a:off x="-501480" y="969480"/>
            <a:ext cx="3899880" cy="417852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7"/>
          <p:cNvSpPr/>
          <p:nvPr/>
        </p:nvSpPr>
        <p:spPr>
          <a:xfrm flipH="1" rot="5400000">
            <a:off x="-1411560" y="1400400"/>
            <a:ext cx="6857640" cy="403740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9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TextShape 8"/>
          <p:cNvSpPr txBox="1"/>
          <p:nvPr/>
        </p:nvSpPr>
        <p:spPr>
          <a:xfrm>
            <a:off x="466560" y="586800"/>
            <a:ext cx="3201120" cy="3387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Footer</a:t>
            </a:r>
            <a:endParaRPr b="0" lang="it-IT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9"/>
          <p:cNvSpPr txBox="1"/>
          <p:nvPr/>
        </p:nvSpPr>
        <p:spPr>
          <a:xfrm>
            <a:off x="5184000" y="648000"/>
            <a:ext cx="6554880" cy="5545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footer { background-color: black; display : flex; align-items : center; color : rgb(0, 0, 0); padding : 20px; background-color: blanchedalmond;}</a:t>
            </a:r>
            <a:endParaRPr b="0" lang="it-IT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.copyright {</a:t>
            </a:r>
            <a:endParaRPr b="0" lang="it-IT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margin-left: auto;</a:t>
            </a:r>
            <a:endParaRPr b="0" lang="it-IT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it-IT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it-IT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&lt;footer&gt;</a:t>
            </a:r>
            <a:endParaRPr b="0" lang="it-IT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&lt;div class="copyright"&gt;</a:t>
            </a:r>
            <a:endParaRPr b="0" lang="it-IT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                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Alessandro Leontini 1000006131</a:t>
            </a:r>
            <a:endParaRPr b="0" lang="it-IT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&lt;/div&gt;</a:t>
            </a:r>
            <a:endParaRPr b="0" lang="it-IT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</a:rPr>
              <a:t>&lt;/footer&gt;</a:t>
            </a:r>
            <a:endParaRPr b="0" lang="it-IT" sz="1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2021-03-24T16:57:46Z</dcterms:created>
  <dc:creator>Concetto Spampinato</dc:creator>
  <dc:description/>
  <dc:language>en-GB</dc:language>
  <cp:lastModifiedBy/>
  <dcterms:modified xsi:type="dcterms:W3CDTF">2022-04-02T20:32:37Z</dcterms:modified>
  <cp:revision>4</cp:revision>
  <dc:subject/>
  <dc:title>MHW1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