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beta.openai.com/docs/"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apidocs.imgur.com/" TargetMode="External"/><Relationship Id="rId2" Type="http://schemas.openxmlformats.org/officeDocument/2006/relationships/hyperlink" Target="http://127.0.0.1/" TargetMode="External"/><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CustomShape 1"/>
          <p:cNvSpPr/>
          <p:nvPr/>
        </p:nvSpPr>
        <p:spPr>
          <a:xfrm>
            <a:off x="0" y="0"/>
            <a:ext cx="12191400" cy="6857280"/>
          </a:xfrm>
          <a:prstGeom prst="rect">
            <a:avLst/>
          </a:prstGeom>
          <a:solidFill>
            <a:srgbClr val="ffffff"/>
          </a:solidFill>
          <a:ln w="12600">
            <a:noFill/>
          </a:ln>
        </p:spPr>
        <p:style>
          <a:lnRef idx="0"/>
          <a:fillRef idx="0"/>
          <a:effectRef idx="0"/>
          <a:fontRef idx="minor"/>
        </p:style>
      </p:sp>
      <p:sp>
        <p:nvSpPr>
          <p:cNvPr id="77" name="CustomShape 2"/>
          <p:cNvSpPr/>
          <p:nvPr/>
        </p:nvSpPr>
        <p:spPr>
          <a:xfrm rot="10800000">
            <a:off x="-10440" y="0"/>
            <a:ext cx="12225240" cy="6867360"/>
          </a:xfrm>
          <a:prstGeom prst="rect">
            <a:avLst/>
          </a:prstGeom>
          <a:gradFill rotWithShape="0">
            <a:gsLst>
              <a:gs pos="0">
                <a:srgbClr val="000000"/>
              </a:gs>
              <a:gs pos="100000">
                <a:srgbClr val="2f5597"/>
              </a:gs>
            </a:gsLst>
            <a:lin ang="15000000"/>
          </a:gradFill>
          <a:ln w="12600">
            <a:noFill/>
          </a:ln>
        </p:spPr>
        <p:style>
          <a:lnRef idx="0"/>
          <a:fillRef idx="0"/>
          <a:effectRef idx="0"/>
          <a:fontRef idx="minor"/>
        </p:style>
      </p:sp>
      <p:sp>
        <p:nvSpPr>
          <p:cNvPr id="78" name="CustomShape 3"/>
          <p:cNvSpPr/>
          <p:nvPr/>
        </p:nvSpPr>
        <p:spPr>
          <a:xfrm flipH="1" rot="10800000">
            <a:off x="440280" y="720"/>
            <a:ext cx="11771640" cy="6867360"/>
          </a:xfrm>
          <a:prstGeom prst="rect">
            <a:avLst/>
          </a:prstGeom>
          <a:gradFill rotWithShape="0">
            <a:gsLst>
              <a:gs pos="21000">
                <a:srgbClr val="203864">
                  <a:alpha val="83137"/>
                </a:srgbClr>
              </a:gs>
              <a:gs pos="100000">
                <a:srgbClr val="4472c4">
                  <a:alpha val="0"/>
                </a:srgbClr>
              </a:gs>
            </a:gsLst>
            <a:lin ang="19200000"/>
          </a:gradFill>
          <a:ln w="12600">
            <a:noFill/>
          </a:ln>
        </p:spPr>
        <p:style>
          <a:lnRef idx="0"/>
          <a:fillRef idx="0"/>
          <a:effectRef idx="0"/>
          <a:fontRef idx="minor"/>
        </p:style>
      </p:sp>
      <p:sp>
        <p:nvSpPr>
          <p:cNvPr id="79" name="CustomShape 4"/>
          <p:cNvSpPr/>
          <p:nvPr/>
        </p:nvSpPr>
        <p:spPr>
          <a:xfrm rot="10800000">
            <a:off x="-13680" y="0"/>
            <a:ext cx="3622680" cy="6867360"/>
          </a:xfrm>
          <a:prstGeom prst="rect">
            <a:avLst/>
          </a:prstGeom>
          <a:gradFill rotWithShape="0">
            <a:gsLst>
              <a:gs pos="1000">
                <a:srgbClr val="000000">
                  <a:alpha val="41176"/>
                </a:srgbClr>
              </a:gs>
              <a:gs pos="100000">
                <a:srgbClr val="2f5597">
                  <a:alpha val="0"/>
                </a:srgbClr>
              </a:gs>
            </a:gsLst>
            <a:lin ang="13200000"/>
          </a:gradFill>
          <a:ln w="12600">
            <a:noFill/>
          </a:ln>
        </p:spPr>
        <p:style>
          <a:lnRef idx="0"/>
          <a:fillRef idx="0"/>
          <a:effectRef idx="0"/>
          <a:fontRef idx="minor"/>
        </p:style>
      </p:sp>
      <p:sp>
        <p:nvSpPr>
          <p:cNvPr id="80" name="CustomShape 5"/>
          <p:cNvSpPr/>
          <p:nvPr/>
        </p:nvSpPr>
        <p:spPr>
          <a:xfrm flipH="1">
            <a:off x="-17280" y="0"/>
            <a:ext cx="12232800" cy="6867360"/>
          </a:xfrm>
          <a:prstGeom prst="rect">
            <a:avLst/>
          </a:prstGeom>
          <a:gradFill rotWithShape="0">
            <a:gsLst>
              <a:gs pos="3000">
                <a:srgbClr val="2f5597">
                  <a:alpha val="0"/>
                </a:srgbClr>
              </a:gs>
              <a:gs pos="100000">
                <a:srgbClr val="000000">
                  <a:alpha val="73333"/>
                </a:srgbClr>
              </a:gs>
            </a:gsLst>
            <a:lin ang="17400000"/>
          </a:gradFill>
          <a:ln w="12600">
            <a:noFill/>
          </a:ln>
        </p:spPr>
        <p:style>
          <a:lnRef idx="0"/>
          <a:fillRef idx="0"/>
          <a:effectRef idx="0"/>
          <a:fontRef idx="minor"/>
        </p:style>
      </p:sp>
      <p:sp>
        <p:nvSpPr>
          <p:cNvPr id="81" name="CustomShape 6"/>
          <p:cNvSpPr/>
          <p:nvPr/>
        </p:nvSpPr>
        <p:spPr>
          <a:xfrm flipH="1" rot="5400000">
            <a:off x="4482000" y="-861120"/>
            <a:ext cx="6861240" cy="8597160"/>
          </a:xfrm>
          <a:prstGeom prst="rect">
            <a:avLst/>
          </a:prstGeom>
          <a:gradFill rotWithShape="0">
            <a:gsLst>
              <a:gs pos="3000">
                <a:srgbClr val="2f5597">
                  <a:alpha val="0"/>
                </a:srgbClr>
              </a:gs>
              <a:gs pos="100000">
                <a:srgbClr val="000000">
                  <a:alpha val="27058"/>
                </a:srgbClr>
              </a:gs>
            </a:gsLst>
            <a:lin ang="8400000"/>
          </a:gradFill>
          <a:ln w="12600">
            <a:noFill/>
          </a:ln>
        </p:spPr>
        <p:style>
          <a:lnRef idx="0"/>
          <a:fillRef idx="0"/>
          <a:effectRef idx="0"/>
          <a:fontRef idx="minor"/>
        </p:style>
      </p:sp>
      <p:sp>
        <p:nvSpPr>
          <p:cNvPr id="82" name="CustomShape 7"/>
          <p:cNvSpPr/>
          <p:nvPr/>
        </p:nvSpPr>
        <p:spPr>
          <a:xfrm rot="5993400">
            <a:off x="1187640" y="1088280"/>
            <a:ext cx="4966920" cy="4987800"/>
          </a:xfrm>
          <a:prstGeom prst="ellipse">
            <a:avLst/>
          </a:prstGeom>
          <a:gradFill rotWithShape="0">
            <a:gsLst>
              <a:gs pos="15000">
                <a:srgbClr val="8faadc">
                  <a:alpha val="0"/>
                </a:srgbClr>
              </a:gs>
              <a:gs pos="100000">
                <a:srgbClr val="4472c4">
                  <a:alpha val="26274"/>
                </a:srgbClr>
              </a:gs>
            </a:gsLst>
            <a:lin ang="19206000"/>
          </a:gradFill>
          <a:ln w="12600">
            <a:noFill/>
          </a:ln>
        </p:spPr>
        <p:style>
          <a:lnRef idx="0"/>
          <a:fillRef idx="0"/>
          <a:effectRef idx="0"/>
          <a:fontRef idx="minor"/>
        </p:style>
      </p:sp>
      <p:sp>
        <p:nvSpPr>
          <p:cNvPr id="83" name="CustomShape 8"/>
          <p:cNvSpPr/>
          <p:nvPr/>
        </p:nvSpPr>
        <p:spPr>
          <a:xfrm>
            <a:off x="4162680" y="819000"/>
            <a:ext cx="6714000" cy="317808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0" lang="it-IT" sz="4800" spc="-1" strike="noStrike">
                <a:solidFill>
                  <a:srgbClr val="ffffff"/>
                </a:solidFill>
                <a:latin typeface="Calibri Light"/>
              </a:rPr>
              <a:t>MHW3</a:t>
            </a:r>
            <a:endParaRPr b="0" lang="en-GB" sz="4800" spc="-1" strike="noStrike">
              <a:latin typeface="Arial"/>
            </a:endParaRPr>
          </a:p>
        </p:txBody>
      </p:sp>
      <p:sp>
        <p:nvSpPr>
          <p:cNvPr id="84" name="CustomShape 9"/>
          <p:cNvSpPr/>
          <p:nvPr/>
        </p:nvSpPr>
        <p:spPr>
          <a:xfrm flipH="1">
            <a:off x="-24840" y="4490280"/>
            <a:ext cx="12216960" cy="2377080"/>
          </a:xfrm>
          <a:prstGeom prst="rect">
            <a:avLst/>
          </a:prstGeom>
          <a:gradFill rotWithShape="0">
            <a:gsLst>
              <a:gs pos="1000">
                <a:srgbClr val="000000">
                  <a:alpha val="34117"/>
                </a:srgbClr>
              </a:gs>
              <a:gs pos="100000">
                <a:srgbClr val="2f5597">
                  <a:alpha val="50196"/>
                </a:srgbClr>
              </a:gs>
            </a:gsLst>
            <a:lin ang="2400000"/>
          </a:gradFill>
          <a:ln w="12600">
            <a:noFill/>
          </a:ln>
        </p:spPr>
        <p:style>
          <a:lnRef idx="0"/>
          <a:fillRef idx="0"/>
          <a:effectRef idx="0"/>
          <a:fontRef idx="minor"/>
        </p:style>
      </p:sp>
      <p:sp>
        <p:nvSpPr>
          <p:cNvPr id="85" name="CustomShape 10"/>
          <p:cNvSpPr/>
          <p:nvPr/>
        </p:nvSpPr>
        <p:spPr>
          <a:xfrm>
            <a:off x="4285440" y="4960800"/>
            <a:ext cx="7055280" cy="1077480"/>
          </a:xfrm>
          <a:prstGeom prst="rect">
            <a:avLst/>
          </a:prstGeom>
          <a:noFill/>
          <a:ln>
            <a:noFill/>
          </a:ln>
        </p:spPr>
        <p:style>
          <a:lnRef idx="0"/>
          <a:fillRef idx="0"/>
          <a:effectRef idx="0"/>
          <a:fontRef idx="minor"/>
        </p:style>
        <p:txBody>
          <a:bodyPr lIns="90000" rIns="90000" tIns="45000" bIns="45000">
            <a:normAutofit fontScale="73000"/>
          </a:bodyPr>
          <a:p>
            <a:pPr>
              <a:lnSpc>
                <a:spcPct val="90000"/>
              </a:lnSpc>
              <a:spcBef>
                <a:spcPts val="1001"/>
              </a:spcBef>
              <a:tabLst>
                <a:tab algn="l" pos="0"/>
              </a:tabLst>
            </a:pPr>
            <a:r>
              <a:rPr b="0" lang="it-IT" sz="2400" spc="-1" strike="noStrike">
                <a:solidFill>
                  <a:srgbClr val="ffffff"/>
                </a:solidFill>
                <a:latin typeface="Calibri"/>
              </a:rPr>
              <a:t>Alessandro Leontini</a:t>
            </a:r>
            <a:endParaRPr b="0" lang="en-GB" sz="2400" spc="-1" strike="noStrike">
              <a:latin typeface="Arial"/>
            </a:endParaRPr>
          </a:p>
          <a:p>
            <a:pPr>
              <a:lnSpc>
                <a:spcPct val="90000"/>
              </a:lnSpc>
              <a:spcBef>
                <a:spcPts val="1001"/>
              </a:spcBef>
              <a:tabLst>
                <a:tab algn="l" pos="0"/>
              </a:tabLst>
            </a:pPr>
            <a:r>
              <a:rPr b="0" lang="it-IT" sz="2400" spc="-1" strike="noStrike">
                <a:solidFill>
                  <a:srgbClr val="ffffff"/>
                </a:solidFill>
                <a:latin typeface="Calibri"/>
              </a:rPr>
              <a:t>1000001631</a:t>
            </a:r>
            <a:endParaRPr b="0" lang="en-GB" sz="2400" spc="-1" strike="noStrike">
              <a:latin typeface="Arial"/>
            </a:endParaRPr>
          </a:p>
          <a:p>
            <a:pPr>
              <a:lnSpc>
                <a:spcPct val="90000"/>
              </a:lnSpc>
              <a:spcBef>
                <a:spcPts val="1001"/>
              </a:spcBef>
              <a:tabLst>
                <a:tab algn="l" pos="0"/>
              </a:tabLst>
            </a:pPr>
            <a:r>
              <a:rPr b="0" lang="it-IT" sz="2400" spc="-1" strike="noStrike">
                <a:solidFill>
                  <a:srgbClr val="ffffff"/>
                </a:solidFill>
                <a:latin typeface="Calibri"/>
              </a:rPr>
              <a:t>30/04/2022</a:t>
            </a:r>
            <a:endParaRPr b="0" lang="en-GB"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el">
                                    <p:tmAbs val="100"/>
                                  </p:iterate>
                                  <p:childTnLst>
                                    <p:set>
                                      <p:cBhvr>
                                        <p:cTn id="6" dur="1" fill="hold">
                                          <p:stCondLst>
                                            <p:cond delay="0"/>
                                          </p:stCondLst>
                                        </p:cTn>
                                        <p:tgtEl>
                                          <p:spTgt spid="85">
                                            <p:txEl>
                                              <p:pRg st="0" end="0"/>
                                            </p:txEl>
                                          </p:spTgt>
                                        </p:tgtEl>
                                        <p:attrNameLst>
                                          <p:attrName>style.visibility</p:attrName>
                                        </p:attrNameLst>
                                      </p:cBhvr>
                                      <p:to>
                                        <p:strVal val="visible"/>
                                      </p:to>
                                    </p:set>
                                    <p:animEffect filter="fade" transition="in">
                                      <p:cBhvr additive="repl">
                                        <p:cTn id="7" dur="700"/>
                                        <p:tgtEl>
                                          <p:spTgt spid="85">
                                            <p:txEl>
                                              <p:pRg st="0" end="0"/>
                                            </p:txEl>
                                          </p:spTgt>
                                        </p:tgtEl>
                                      </p:cBhvr>
                                    </p:animEffect>
                                  </p:childTnLst>
                                </p:cTn>
                              </p:par>
                              <p:par>
                                <p:cTn id="8" nodeType="withEffect" fill="hold" presetClass="entr" presetID="10">
                                  <p:stCondLst>
                                    <p:cond delay="500"/>
                                  </p:stCondLst>
                                  <p:iterate type="el">
                                    <p:tmAbs val="100"/>
                                  </p:iterate>
                                  <p:childTnLst>
                                    <p:set>
                                      <p:cBhvr>
                                        <p:cTn id="9" dur="1" fill="hold">
                                          <p:stCondLst>
                                            <p:cond delay="0"/>
                                          </p:stCondLst>
                                        </p:cTn>
                                        <p:tgtEl>
                                          <p:spTgt spid="83"/>
                                        </p:tgtEl>
                                        <p:attrNameLst>
                                          <p:attrName>style.visibility</p:attrName>
                                        </p:attrNameLst>
                                      </p:cBhvr>
                                      <p:to>
                                        <p:strVal val="visible"/>
                                      </p:to>
                                    </p:set>
                                    <p:animEffect filter="fade" transition="in">
                                      <p:cBhvr additive="repl">
                                        <p:cTn id="10" dur="7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0">
                                  <p:stCondLst>
                                    <p:cond delay="1000"/>
                                  </p:stCondLst>
                                  <p:iterate type="el">
                                    <p:tmAbs val="100"/>
                                  </p:iterate>
                                  <p:childTnLst>
                                    <p:set>
                                      <p:cBhvr>
                                        <p:cTn id="14" dur="1" fill="hold">
                                          <p:stCondLst>
                                            <p:cond delay="0"/>
                                          </p:stCondLst>
                                        </p:cTn>
                                        <p:tgtEl>
                                          <p:spTgt spid="85">
                                            <p:txEl>
                                              <p:pRg st="1" end="1"/>
                                            </p:txEl>
                                          </p:spTgt>
                                        </p:tgtEl>
                                        <p:attrNameLst>
                                          <p:attrName>style.visibility</p:attrName>
                                        </p:attrNameLst>
                                      </p:cBhvr>
                                      <p:to>
                                        <p:strVal val="visible"/>
                                      </p:to>
                                    </p:set>
                                    <p:animEffect filter="fade" transition="in">
                                      <p:cBhvr additive="repl">
                                        <p:cTn id="15" dur="700"/>
                                        <p:tgtEl>
                                          <p:spTgt spid="8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10">
                                  <p:stCondLst>
                                    <p:cond delay="1000"/>
                                  </p:stCondLst>
                                  <p:iterate type="el">
                                    <p:tmAbs val="100"/>
                                  </p:iterate>
                                  <p:childTnLst>
                                    <p:set>
                                      <p:cBhvr>
                                        <p:cTn id="19" dur="1" fill="hold">
                                          <p:stCondLst>
                                            <p:cond delay="0"/>
                                          </p:stCondLst>
                                        </p:cTn>
                                        <p:tgtEl>
                                          <p:spTgt spid="85">
                                            <p:txEl>
                                              <p:pRg st="2" end="2"/>
                                            </p:txEl>
                                          </p:spTgt>
                                        </p:tgtEl>
                                        <p:attrNameLst>
                                          <p:attrName>style.visibility</p:attrName>
                                        </p:attrNameLst>
                                      </p:cBhvr>
                                      <p:to>
                                        <p:strVal val="visible"/>
                                      </p:to>
                                    </p:set>
                                    <p:animEffect filter="fade" transition="in">
                                      <p:cBhvr additive="repl">
                                        <p:cTn id="20" dur="700"/>
                                        <p:tgtEl>
                                          <p:spTgt spid="85">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0"/>
            <a:ext cx="12191400" cy="6857280"/>
          </a:xfrm>
          <a:prstGeom prst="rect">
            <a:avLst/>
          </a:prstGeom>
          <a:solidFill>
            <a:srgbClr val="ffffff"/>
          </a:solidFill>
          <a:ln w="12600">
            <a:noFill/>
          </a:ln>
        </p:spPr>
        <p:style>
          <a:lnRef idx="0"/>
          <a:fillRef idx="0"/>
          <a:effectRef idx="0"/>
          <a:fontRef idx="minor"/>
        </p:style>
      </p:sp>
      <p:sp>
        <p:nvSpPr>
          <p:cNvPr id="87" name="CustomShape 2"/>
          <p:cNvSpPr/>
          <p:nvPr/>
        </p:nvSpPr>
        <p:spPr>
          <a:xfrm>
            <a:off x="4320000" y="270720"/>
            <a:ext cx="7652160" cy="6065280"/>
          </a:xfrm>
          <a:prstGeom prst="rect">
            <a:avLst/>
          </a:prstGeom>
          <a:solidFill>
            <a:srgbClr val="ffffff"/>
          </a:solidFill>
          <a:ln w="12600">
            <a:noFill/>
          </a:ln>
        </p:spPr>
        <p:style>
          <a:lnRef idx="0"/>
          <a:fillRef idx="0"/>
          <a:effectRef idx="0"/>
          <a:fontRef idx="minor"/>
        </p:style>
        <p:txBody>
          <a:bodyPr lIns="90000" rIns="90000" tIns="45000" bIns="45000">
            <a:noAutofit/>
          </a:bodyPr>
          <a:p>
            <a:r>
              <a:rPr b="0" lang="en-GB" sz="1800" spc="-1" strike="noStrike">
                <a:latin typeface="Arial"/>
              </a:rPr>
              <a:t>Il web client sfrutta 2 Api per 2 differenti funzionalità,associte al click sul bottone “Riassumi” e al click sull’immagine, entrambi presenti in ogni &lt;section&gt; dell’&lt;article&gt;. Al click su riassumi, si otterrà un riassunto autogenerato grazie all’API di OpenAI, mentre cliccando su un’immagine, si otterà, dopo un errore voluto al primo click, un’immagine dai favoriti dell’account precedentemente registrato, scelta casualmente. </a:t>
            </a:r>
            <a:endParaRPr b="0" lang="en-GB" sz="1800" spc="-1" strike="noStrike">
              <a:latin typeface="Arial"/>
            </a:endParaRPr>
          </a:p>
          <a:p>
            <a:endParaRPr b="0" lang="en-GB" sz="1800" spc="-1" strike="noStrike">
              <a:latin typeface="Arial"/>
            </a:endParaRPr>
          </a:p>
          <a:p>
            <a:endParaRPr b="0" lang="en-GB" sz="1800" spc="-1" strike="noStrike">
              <a:latin typeface="Arial"/>
            </a:endParaRPr>
          </a:p>
          <a:p>
            <a:endParaRPr b="0" lang="en-GB" sz="1800" spc="-1" strike="noStrike">
              <a:latin typeface="Arial"/>
            </a:endParaRPr>
          </a:p>
          <a:p>
            <a:r>
              <a:rPr b="0" lang="en-GB" sz="1800" spc="-1" strike="noStrike">
                <a:latin typeface="Arial"/>
              </a:rPr>
              <a:t> </a:t>
            </a:r>
            <a:endParaRPr b="0" lang="en-GB" sz="1800" spc="-1" strike="noStrike">
              <a:latin typeface="Arial"/>
            </a:endParaRPr>
          </a:p>
        </p:txBody>
      </p:sp>
      <p:sp>
        <p:nvSpPr>
          <p:cNvPr id="88" name="CustomShape 3"/>
          <p:cNvSpPr/>
          <p:nvPr/>
        </p:nvSpPr>
        <p:spPr>
          <a:xfrm flipH="1" rot="5400000">
            <a:off x="-1411560" y="1410840"/>
            <a:ext cx="6857280" cy="4037040"/>
          </a:xfrm>
          <a:prstGeom prst="rect">
            <a:avLst/>
          </a:prstGeom>
          <a:gradFill rotWithShape="0">
            <a:gsLst>
              <a:gs pos="8000">
                <a:srgbClr val="000000"/>
              </a:gs>
              <a:gs pos="100000">
                <a:srgbClr val="2f5597"/>
              </a:gs>
            </a:gsLst>
            <a:lin ang="19200000"/>
          </a:gradFill>
          <a:ln w="12600">
            <a:noFill/>
          </a:ln>
        </p:spPr>
        <p:style>
          <a:lnRef idx="0"/>
          <a:fillRef idx="0"/>
          <a:effectRef idx="0"/>
          <a:fontRef idx="minor"/>
        </p:style>
      </p:sp>
      <p:sp>
        <p:nvSpPr>
          <p:cNvPr id="89" name="CustomShape 4"/>
          <p:cNvSpPr/>
          <p:nvPr/>
        </p:nvSpPr>
        <p:spPr>
          <a:xfrm flipH="1" rot="5400000">
            <a:off x="-1411560" y="1420920"/>
            <a:ext cx="6857280" cy="4037040"/>
          </a:xfrm>
          <a:prstGeom prst="rect">
            <a:avLst/>
          </a:prstGeom>
          <a:gradFill rotWithShape="0">
            <a:gsLst>
              <a:gs pos="1000">
                <a:srgbClr val="4472c4">
                  <a:alpha val="46274"/>
                </a:srgbClr>
              </a:gs>
              <a:gs pos="100000">
                <a:srgbClr val="000000">
                  <a:alpha val="0"/>
                </a:srgbClr>
              </a:gs>
            </a:gsLst>
            <a:lin ang="18000000"/>
          </a:gradFill>
          <a:ln w="12600">
            <a:noFill/>
          </a:ln>
        </p:spPr>
        <p:style>
          <a:lnRef idx="0"/>
          <a:fillRef idx="0"/>
          <a:effectRef idx="0"/>
          <a:fontRef idx="minor"/>
        </p:style>
      </p:sp>
      <p:sp>
        <p:nvSpPr>
          <p:cNvPr id="90" name="CustomShape 5"/>
          <p:cNvSpPr/>
          <p:nvPr/>
        </p:nvSpPr>
        <p:spPr>
          <a:xfrm flipH="1" rot="5400000">
            <a:off x="765720" y="3588840"/>
            <a:ext cx="2501280" cy="4037040"/>
          </a:xfrm>
          <a:prstGeom prst="rect">
            <a:avLst/>
          </a:prstGeom>
          <a:gradFill rotWithShape="0">
            <a:gsLst>
              <a:gs pos="2000">
                <a:srgbClr val="4472c4">
                  <a:alpha val="29019"/>
                </a:srgbClr>
              </a:gs>
              <a:gs pos="100000">
                <a:srgbClr val="000000">
                  <a:alpha val="30196"/>
                </a:srgbClr>
              </a:gs>
            </a:gsLst>
            <a:lin ang="2400000"/>
          </a:gradFill>
          <a:ln w="12600">
            <a:noFill/>
          </a:ln>
        </p:spPr>
        <p:style>
          <a:lnRef idx="0"/>
          <a:fillRef idx="0"/>
          <a:effectRef idx="0"/>
          <a:fontRef idx="minor"/>
        </p:style>
      </p:sp>
      <p:sp>
        <p:nvSpPr>
          <p:cNvPr id="91" name="CustomShape 6"/>
          <p:cNvSpPr/>
          <p:nvPr/>
        </p:nvSpPr>
        <p:spPr>
          <a:xfrm rot="20635800">
            <a:off x="-501480" y="969480"/>
            <a:ext cx="3899520" cy="4178160"/>
          </a:xfrm>
          <a:custGeom>
            <a:avLst/>
            <a:gdLst/>
            <a:ah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rotWithShape="0">
            <a:gsLst>
              <a:gs pos="29000">
                <a:srgbClr val="000000">
                  <a:alpha val="0"/>
                </a:srgbClr>
              </a:gs>
              <a:gs pos="100000">
                <a:srgbClr val="4472c4">
                  <a:alpha val="43137"/>
                </a:srgbClr>
              </a:gs>
            </a:gsLst>
            <a:lin ang="834000"/>
          </a:gradFill>
          <a:ln w="12600">
            <a:noFill/>
          </a:ln>
        </p:spPr>
        <p:style>
          <a:lnRef idx="0"/>
          <a:fillRef idx="0"/>
          <a:effectRef idx="0"/>
          <a:fontRef idx="minor"/>
        </p:style>
      </p:sp>
      <p:sp>
        <p:nvSpPr>
          <p:cNvPr id="92" name="CustomShape 7"/>
          <p:cNvSpPr/>
          <p:nvPr/>
        </p:nvSpPr>
        <p:spPr>
          <a:xfrm flipH="1" rot="5400000">
            <a:off x="-1411560" y="1400760"/>
            <a:ext cx="6857280" cy="4037040"/>
          </a:xfrm>
          <a:prstGeom prst="rect">
            <a:avLst/>
          </a:prstGeom>
          <a:gradFill rotWithShape="0">
            <a:gsLst>
              <a:gs pos="1000">
                <a:srgbClr val="8faadc">
                  <a:alpha val="11372"/>
                </a:srgbClr>
              </a:gs>
              <a:gs pos="100000">
                <a:srgbClr val="000000">
                  <a:alpha val="0"/>
                </a:srgbClr>
              </a:gs>
            </a:gsLst>
            <a:lin ang="1800000"/>
          </a:gradFill>
          <a:ln w="12600">
            <a:noFill/>
          </a:ln>
        </p:spPr>
        <p:style>
          <a:lnRef idx="0"/>
          <a:fillRef idx="0"/>
          <a:effectRef idx="0"/>
          <a:fontRef idx="minor"/>
        </p:style>
      </p:sp>
      <p:sp>
        <p:nvSpPr>
          <p:cNvPr id="93" name="CustomShape 8"/>
          <p:cNvSpPr/>
          <p:nvPr/>
        </p:nvSpPr>
        <p:spPr>
          <a:xfrm>
            <a:off x="466560" y="586800"/>
            <a:ext cx="3200760" cy="3386880"/>
          </a:xfrm>
          <a:prstGeom prst="rect">
            <a:avLst/>
          </a:prstGeom>
          <a:noFill/>
          <a:ln>
            <a:noFill/>
          </a:ln>
        </p:spPr>
        <p:style>
          <a:lnRef idx="0"/>
          <a:fillRef idx="0"/>
          <a:effectRef idx="0"/>
          <a:fontRef idx="minor"/>
        </p:style>
        <p:txBody>
          <a:bodyPr lIns="90000" rIns="90000" tIns="45000" bIns="45000" anchor="b">
            <a:normAutofit/>
          </a:bodyPr>
          <a:p>
            <a:pPr algn="r">
              <a:lnSpc>
                <a:spcPct val="90000"/>
              </a:lnSpc>
            </a:pPr>
            <a:r>
              <a:rPr b="0" lang="it-IT" sz="4000" spc="-1" strike="noStrike">
                <a:solidFill>
                  <a:srgbClr val="ffffff"/>
                </a:solidFill>
                <a:latin typeface="Calibri Light"/>
              </a:rPr>
              <a:t>Descrizione del progetto</a:t>
            </a:r>
            <a:endParaRPr b="0" lang="en-GB" sz="4000" spc="-1" strike="noStrike">
              <a:latin typeface="Arial"/>
            </a:endParaRPr>
          </a:p>
        </p:txBody>
      </p:sp>
      <p:sp>
        <p:nvSpPr>
          <p:cNvPr id="94" name="CustomShape 9"/>
          <p:cNvSpPr/>
          <p:nvPr/>
        </p:nvSpPr>
        <p:spPr>
          <a:xfrm>
            <a:off x="4810320" y="649440"/>
            <a:ext cx="6554520" cy="5545440"/>
          </a:xfrm>
          <a:prstGeom prst="rect">
            <a:avLst/>
          </a:prstGeom>
          <a:noFill/>
          <a:ln>
            <a:noFill/>
          </a:ln>
        </p:spPr>
        <p:style>
          <a:lnRef idx="0"/>
          <a:fillRef idx="0"/>
          <a:effectRef idx="0"/>
          <a:fontRef idx="minor"/>
        </p:style>
        <p:txBody>
          <a:bodyPr lIns="90000" rIns="90000" tIns="45000" bIns="45000" anchor="ctr">
            <a:normAutofit/>
          </a:bodyPr>
          <a:p>
            <a:pPr marL="228600" indent="-227880">
              <a:lnSpc>
                <a:spcPct val="90000"/>
              </a:lnSpc>
              <a:spcBef>
                <a:spcPts val="1001"/>
              </a:spcBef>
              <a:buClr>
                <a:srgbClr val="000000"/>
              </a:buClr>
              <a:buFont typeface="Arial"/>
              <a:buChar char="•"/>
            </a:pPr>
            <a:endParaRPr b="0" lang="en-GB" sz="1800" spc="-1" strike="noStrike">
              <a:latin typeface="Arial"/>
            </a:endParaRPr>
          </a:p>
          <a:p>
            <a:pP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CustomShape 1"/>
          <p:cNvSpPr/>
          <p:nvPr/>
        </p:nvSpPr>
        <p:spPr>
          <a:xfrm>
            <a:off x="0" y="0"/>
            <a:ext cx="12191400" cy="6857280"/>
          </a:xfrm>
          <a:prstGeom prst="rect">
            <a:avLst/>
          </a:prstGeom>
          <a:solidFill>
            <a:srgbClr val="ffffff"/>
          </a:solidFill>
          <a:ln w="12600">
            <a:noFill/>
          </a:ln>
        </p:spPr>
        <p:style>
          <a:lnRef idx="0"/>
          <a:fillRef idx="0"/>
          <a:effectRef idx="0"/>
          <a:fontRef idx="minor"/>
        </p:style>
      </p:sp>
      <p:sp>
        <p:nvSpPr>
          <p:cNvPr id="96" name="CustomShape 2"/>
          <p:cNvSpPr/>
          <p:nvPr/>
        </p:nvSpPr>
        <p:spPr>
          <a:xfrm>
            <a:off x="4320000" y="270720"/>
            <a:ext cx="7652160" cy="6065280"/>
          </a:xfrm>
          <a:prstGeom prst="rect">
            <a:avLst/>
          </a:prstGeom>
          <a:solidFill>
            <a:srgbClr val="ffffff"/>
          </a:solidFill>
          <a:ln w="12600">
            <a:noFill/>
          </a:ln>
        </p:spPr>
        <p:style>
          <a:lnRef idx="0"/>
          <a:fillRef idx="0"/>
          <a:effectRef idx="0"/>
          <a:fontRef idx="minor"/>
        </p:style>
        <p:txBody>
          <a:bodyPr lIns="90000" rIns="90000" tIns="45000" bIns="45000">
            <a:noAutofit/>
          </a:bodyPr>
          <a:p>
            <a:r>
              <a:rPr b="0" lang="en-GB" sz="1800" spc="-1" strike="noStrike">
                <a:latin typeface="Arial"/>
              </a:rPr>
              <a:t>Il web client sfrutta 2 api.</a:t>
            </a:r>
            <a:endParaRPr b="0" lang="en-GB" sz="1800" spc="-1" strike="noStrike">
              <a:latin typeface="Arial"/>
            </a:endParaRPr>
          </a:p>
          <a:p>
            <a:r>
              <a:rPr b="0" lang="en-GB" sz="1800" spc="-1" strike="noStrike">
                <a:latin typeface="Arial"/>
              </a:rPr>
              <a:t>OpenAi Api(</a:t>
            </a:r>
            <a:r>
              <a:rPr b="0" lang="en-GB" sz="1800" spc="-1" strike="noStrike">
                <a:latin typeface="Arial"/>
                <a:hlinkClick r:id="rId1"/>
              </a:rPr>
              <a:t>https://beta.openai.com/docs/</a:t>
            </a:r>
            <a:r>
              <a:rPr b="0" lang="en-GB" sz="1800" spc="-1" strike="noStrike">
                <a:latin typeface="Arial"/>
              </a:rPr>
              <a:t>) è l’API sfruttata per quanto riguarda la funzionalità dei riassunti. Sfrutta il protocollo Api-Key</a:t>
            </a:r>
            <a:endParaRPr b="0" lang="en-GB" sz="1800" spc="-1" strike="noStrike">
              <a:latin typeface="Arial"/>
            </a:endParaRPr>
          </a:p>
          <a:p>
            <a:r>
              <a:rPr b="0" lang="en-GB" sz="1800" spc="-1" strike="noStrike">
                <a:latin typeface="Arial"/>
              </a:rPr>
              <a:t>Cliccando il bottone infatti si eseguirà una fetch con lo scopo di ottenere un riassunto del contenuto del paragrafo. Questi riassunti varierano ogni volta, visto l’alto valore dei parametri “temperature” (0.7/1), che ne aumenta la “casualità” e la possibilità di errore, e max_token(2000), ma rende anche la fetch molto costosa a livello di token, dunque limitata ad un centinaio di richieste mensili.</a:t>
            </a:r>
            <a:endParaRPr b="0" lang="en-GB" sz="1800" spc="-1" strike="noStrike">
              <a:latin typeface="Arial"/>
            </a:endParaRPr>
          </a:p>
          <a:p>
            <a:r>
              <a:rPr b="0" lang="en-GB" sz="1800" spc="-1" strike="noStrike">
                <a:latin typeface="Arial"/>
              </a:rPr>
              <a:t> </a:t>
            </a:r>
            <a:endParaRPr b="0" lang="en-GB" sz="1800" spc="-1" strike="noStrike">
              <a:latin typeface="Arial"/>
            </a:endParaRPr>
          </a:p>
          <a:p>
            <a:r>
              <a:rPr b="0" lang="en-GB" sz="1800" spc="-1" strike="noStrike">
                <a:latin typeface="Arial"/>
              </a:rPr>
              <a:t> </a:t>
            </a:r>
            <a:endParaRPr b="0" lang="en-GB" sz="1800" spc="-1" strike="noStrike">
              <a:latin typeface="Arial"/>
            </a:endParaRPr>
          </a:p>
        </p:txBody>
      </p:sp>
      <p:sp>
        <p:nvSpPr>
          <p:cNvPr id="97" name="CustomShape 3"/>
          <p:cNvSpPr/>
          <p:nvPr/>
        </p:nvSpPr>
        <p:spPr>
          <a:xfrm flipH="1" rot="5400000">
            <a:off x="-1411560" y="1410840"/>
            <a:ext cx="6857280" cy="4037040"/>
          </a:xfrm>
          <a:prstGeom prst="rect">
            <a:avLst/>
          </a:prstGeom>
          <a:gradFill rotWithShape="0">
            <a:gsLst>
              <a:gs pos="8000">
                <a:srgbClr val="000000"/>
              </a:gs>
              <a:gs pos="100000">
                <a:srgbClr val="2f5597"/>
              </a:gs>
            </a:gsLst>
            <a:lin ang="19200000"/>
          </a:gradFill>
          <a:ln w="12600">
            <a:noFill/>
          </a:ln>
        </p:spPr>
        <p:style>
          <a:lnRef idx="0"/>
          <a:fillRef idx="0"/>
          <a:effectRef idx="0"/>
          <a:fontRef idx="minor"/>
        </p:style>
      </p:sp>
      <p:sp>
        <p:nvSpPr>
          <p:cNvPr id="98" name="CustomShape 4"/>
          <p:cNvSpPr/>
          <p:nvPr/>
        </p:nvSpPr>
        <p:spPr>
          <a:xfrm flipH="1" rot="5400000">
            <a:off x="-1411560" y="1420920"/>
            <a:ext cx="6857280" cy="4037040"/>
          </a:xfrm>
          <a:prstGeom prst="rect">
            <a:avLst/>
          </a:prstGeom>
          <a:gradFill rotWithShape="0">
            <a:gsLst>
              <a:gs pos="1000">
                <a:srgbClr val="4472c4">
                  <a:alpha val="46274"/>
                </a:srgbClr>
              </a:gs>
              <a:gs pos="100000">
                <a:srgbClr val="000000">
                  <a:alpha val="0"/>
                </a:srgbClr>
              </a:gs>
            </a:gsLst>
            <a:lin ang="18000000"/>
          </a:gradFill>
          <a:ln w="12600">
            <a:noFill/>
          </a:ln>
        </p:spPr>
        <p:style>
          <a:lnRef idx="0"/>
          <a:fillRef idx="0"/>
          <a:effectRef idx="0"/>
          <a:fontRef idx="minor"/>
        </p:style>
      </p:sp>
      <p:sp>
        <p:nvSpPr>
          <p:cNvPr id="99" name="CustomShape 5"/>
          <p:cNvSpPr/>
          <p:nvPr/>
        </p:nvSpPr>
        <p:spPr>
          <a:xfrm flipH="1" rot="5400000">
            <a:off x="765720" y="3588840"/>
            <a:ext cx="2501280" cy="4037040"/>
          </a:xfrm>
          <a:prstGeom prst="rect">
            <a:avLst/>
          </a:prstGeom>
          <a:gradFill rotWithShape="0">
            <a:gsLst>
              <a:gs pos="2000">
                <a:srgbClr val="4472c4">
                  <a:alpha val="29019"/>
                </a:srgbClr>
              </a:gs>
              <a:gs pos="100000">
                <a:srgbClr val="000000">
                  <a:alpha val="30196"/>
                </a:srgbClr>
              </a:gs>
            </a:gsLst>
            <a:lin ang="2400000"/>
          </a:gradFill>
          <a:ln w="12600">
            <a:noFill/>
          </a:ln>
        </p:spPr>
        <p:style>
          <a:lnRef idx="0"/>
          <a:fillRef idx="0"/>
          <a:effectRef idx="0"/>
          <a:fontRef idx="minor"/>
        </p:style>
      </p:sp>
      <p:sp>
        <p:nvSpPr>
          <p:cNvPr id="100" name="CustomShape 6"/>
          <p:cNvSpPr/>
          <p:nvPr/>
        </p:nvSpPr>
        <p:spPr>
          <a:xfrm rot="20635800">
            <a:off x="-501480" y="969480"/>
            <a:ext cx="3899520" cy="4178160"/>
          </a:xfrm>
          <a:custGeom>
            <a:avLst/>
            <a:gdLst/>
            <a:ah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rotWithShape="0">
            <a:gsLst>
              <a:gs pos="29000">
                <a:srgbClr val="000000">
                  <a:alpha val="0"/>
                </a:srgbClr>
              </a:gs>
              <a:gs pos="100000">
                <a:srgbClr val="4472c4">
                  <a:alpha val="43137"/>
                </a:srgbClr>
              </a:gs>
            </a:gsLst>
            <a:lin ang="834000"/>
          </a:gradFill>
          <a:ln w="12600">
            <a:noFill/>
          </a:ln>
        </p:spPr>
        <p:style>
          <a:lnRef idx="0"/>
          <a:fillRef idx="0"/>
          <a:effectRef idx="0"/>
          <a:fontRef idx="minor"/>
        </p:style>
      </p:sp>
      <p:sp>
        <p:nvSpPr>
          <p:cNvPr id="101" name="CustomShape 7"/>
          <p:cNvSpPr/>
          <p:nvPr/>
        </p:nvSpPr>
        <p:spPr>
          <a:xfrm flipH="1" rot="5400000">
            <a:off x="-1411560" y="1400760"/>
            <a:ext cx="6857280" cy="4037040"/>
          </a:xfrm>
          <a:prstGeom prst="rect">
            <a:avLst/>
          </a:prstGeom>
          <a:gradFill rotWithShape="0">
            <a:gsLst>
              <a:gs pos="1000">
                <a:srgbClr val="8faadc">
                  <a:alpha val="11372"/>
                </a:srgbClr>
              </a:gs>
              <a:gs pos="100000">
                <a:srgbClr val="000000">
                  <a:alpha val="0"/>
                </a:srgbClr>
              </a:gs>
            </a:gsLst>
            <a:lin ang="1800000"/>
          </a:gradFill>
          <a:ln w="12600">
            <a:noFill/>
          </a:ln>
        </p:spPr>
        <p:style>
          <a:lnRef idx="0"/>
          <a:fillRef idx="0"/>
          <a:effectRef idx="0"/>
          <a:fontRef idx="minor"/>
        </p:style>
      </p:sp>
      <p:sp>
        <p:nvSpPr>
          <p:cNvPr id="102" name="CustomShape 8"/>
          <p:cNvSpPr/>
          <p:nvPr/>
        </p:nvSpPr>
        <p:spPr>
          <a:xfrm>
            <a:off x="466560" y="586800"/>
            <a:ext cx="3200760" cy="338688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it-IT" sz="1800" spc="-1" strike="noStrike">
                <a:solidFill>
                  <a:srgbClr val="ffffff"/>
                </a:solidFill>
                <a:latin typeface="Calibri Light"/>
              </a:rPr>
              <a:t>OPENAI API</a:t>
            </a:r>
            <a:endParaRPr b="0" lang="en-GB" sz="1800" spc="-1" strike="noStrike">
              <a:latin typeface="Arial"/>
            </a:endParaRPr>
          </a:p>
        </p:txBody>
      </p:sp>
      <p:sp>
        <p:nvSpPr>
          <p:cNvPr id="103" name="CustomShape 9"/>
          <p:cNvSpPr/>
          <p:nvPr/>
        </p:nvSpPr>
        <p:spPr>
          <a:xfrm>
            <a:off x="4810320" y="649440"/>
            <a:ext cx="6554520" cy="5545440"/>
          </a:xfrm>
          <a:prstGeom prst="rect">
            <a:avLst/>
          </a:prstGeom>
          <a:noFill/>
          <a:ln>
            <a:noFill/>
          </a:ln>
        </p:spPr>
        <p:style>
          <a:lnRef idx="0"/>
          <a:fillRef idx="0"/>
          <a:effectRef idx="0"/>
          <a:fontRef idx="minor"/>
        </p:style>
        <p:txBody>
          <a:bodyPr lIns="90000" rIns="90000" tIns="45000" bIns="45000" anchor="ctr">
            <a:normAutofit/>
          </a:bodyPr>
          <a:p>
            <a:pPr marL="228600" indent="-227880">
              <a:lnSpc>
                <a:spcPct val="90000"/>
              </a:lnSpc>
              <a:spcBef>
                <a:spcPts val="1001"/>
              </a:spcBef>
              <a:buClr>
                <a:srgbClr val="000000"/>
              </a:buClr>
              <a:buFont typeface="Arial"/>
              <a:buChar char="•"/>
            </a:pPr>
            <a:endParaRPr b="0" lang="en-GB" sz="1800" spc="-1" strike="noStrike">
              <a:latin typeface="Arial"/>
            </a:endParaRPr>
          </a:p>
          <a:p>
            <a:pP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CustomShape 1"/>
          <p:cNvSpPr/>
          <p:nvPr/>
        </p:nvSpPr>
        <p:spPr>
          <a:xfrm>
            <a:off x="0" y="0"/>
            <a:ext cx="12191400" cy="6857280"/>
          </a:xfrm>
          <a:prstGeom prst="rect">
            <a:avLst/>
          </a:prstGeom>
          <a:solidFill>
            <a:srgbClr val="ffffff"/>
          </a:solidFill>
          <a:ln w="12600">
            <a:noFill/>
          </a:ln>
        </p:spPr>
        <p:style>
          <a:lnRef idx="0"/>
          <a:fillRef idx="0"/>
          <a:effectRef idx="0"/>
          <a:fontRef idx="minor"/>
        </p:style>
      </p:sp>
      <p:sp>
        <p:nvSpPr>
          <p:cNvPr id="105" name="CustomShape 2"/>
          <p:cNvSpPr/>
          <p:nvPr/>
        </p:nvSpPr>
        <p:spPr>
          <a:xfrm>
            <a:off x="4320000" y="270720"/>
            <a:ext cx="7652160" cy="6065280"/>
          </a:xfrm>
          <a:prstGeom prst="rect">
            <a:avLst/>
          </a:prstGeom>
          <a:solidFill>
            <a:srgbClr val="ffffff"/>
          </a:solidFill>
          <a:ln w="12600">
            <a:noFill/>
          </a:ln>
        </p:spPr>
        <p:style>
          <a:lnRef idx="0"/>
          <a:fillRef idx="0"/>
          <a:effectRef idx="0"/>
          <a:fontRef idx="minor"/>
        </p:style>
        <p:txBody>
          <a:bodyPr lIns="90000" rIns="90000" tIns="45000" bIns="45000">
            <a:noAutofit/>
          </a:bodyPr>
          <a:p>
            <a:pPr>
              <a:lnSpc>
                <a:spcPct val="100000"/>
              </a:lnSpc>
            </a:pPr>
            <a:r>
              <a:rPr b="0" lang="en-GB" sz="1800" spc="-1" strike="noStrike">
                <a:latin typeface="Arial"/>
              </a:rPr>
              <a:t>Imgur API(</a:t>
            </a:r>
            <a:r>
              <a:rPr b="0" lang="en-GB" sz="1800" spc="-1" strike="noStrike">
                <a:latin typeface="Arial"/>
                <a:hlinkClick r:id="rId1"/>
              </a:rPr>
              <a:t>https://apidocs.imgur.com/</a:t>
            </a:r>
            <a:r>
              <a:rPr b="0" lang="en-GB" sz="1800" spc="-1" strike="noStrike">
                <a:latin typeface="Arial"/>
              </a:rPr>
              <a:t>) è l’API sfruttata quando al click su un’immagine essa cambia. Sfrutta il protocollo Oauth-2.</a:t>
            </a:r>
            <a:endParaRPr b="0" lang="en-GB" sz="1800" spc="-1" strike="noStrike">
              <a:latin typeface="Arial"/>
            </a:endParaRPr>
          </a:p>
          <a:p>
            <a:pPr>
              <a:lnSpc>
                <a:spcPct val="100000"/>
              </a:lnSpc>
            </a:pPr>
            <a:r>
              <a:rPr b="0" lang="en-GB" sz="1800" spc="-1" strike="noStrike">
                <a:latin typeface="Arial"/>
              </a:rPr>
              <a:t> </a:t>
            </a:r>
            <a:r>
              <a:rPr b="0" lang="en-GB" sz="1800" spc="-1" strike="noStrike">
                <a:latin typeface="Arial"/>
              </a:rPr>
              <a:t>L’immagine è ottenuta da una fetch che richiede  I favoriti dell’utente. La prima fetch è stata programmata per risultare fallimentare, in modo da implementare lo strumento di refresh_token. Infatti avrei voluto implementare un login in browser, ma al momenton di registrare l’applicazione avendo dovuto fornire necessariamente un redirect url, ho indicato </a:t>
            </a:r>
            <a:r>
              <a:rPr b="0" lang="en-GB" sz="1800" spc="-1" strike="noStrike">
                <a:latin typeface="Arial"/>
                <a:hlinkClick r:id="rId2"/>
              </a:rPr>
              <a:t>http://127.0.0.1</a:t>
            </a:r>
            <a:r>
              <a:rPr b="0" lang="en-GB" sz="1800" spc="-1" strike="noStrike">
                <a:latin typeface="Arial"/>
              </a:rPr>
              <a:t>, e non ho trovato funzionalità che permettessero l’ottenimento dell’access_token senza interazione da parte dell’utente (ovvero inserendo le credenziali per autorizzare il web client ad accedere all’account Imgur).</a:t>
            </a:r>
            <a:endParaRPr b="0" lang="en-GB" sz="1800" spc="-1" strike="noStrike">
              <a:latin typeface="Arial"/>
            </a:endParaRPr>
          </a:p>
          <a:p>
            <a:pPr>
              <a:lnSpc>
                <a:spcPct val="100000"/>
              </a:lnSpc>
            </a:pPr>
            <a:r>
              <a:rPr b="0" lang="en-GB" sz="1800" spc="-1" strike="noStrike">
                <a:latin typeface="Arial"/>
              </a:rPr>
              <a:t>Il refresh_token inoltre non ha scadenza.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rPr>
              <a:t>API imgur presenta inoltre la possibilità di accedere a dati read-only attraverso l’unica credenziale Client-ID, inclusa la ricerca di immagini casuali (la mia prima scelta, ma sarebbe risultata incompleta), dunque per sfruttare le altre funzionalità di Oauth2 ho prima selezionato delle immagini preferite ed ho eseguito l’accesso in fase di sviluppo, ottenendo il refresh_token sfruttato per l’ottenimento di un nuovo access_token, infatti la variabile token = ‘ ‘ al primo fetch.</a:t>
            </a:r>
            <a:endParaRPr b="0" lang="en-GB" sz="1800" spc="-1" strike="noStrike">
              <a:latin typeface="Arial"/>
            </a:endParaRPr>
          </a:p>
          <a:p>
            <a:r>
              <a:rPr b="0" lang="en-GB" sz="1800" spc="-1" strike="noStrike">
                <a:latin typeface="Arial"/>
              </a:rPr>
              <a:t> </a:t>
            </a:r>
            <a:endParaRPr b="0" lang="en-GB" sz="1800" spc="-1" strike="noStrike">
              <a:latin typeface="Arial"/>
            </a:endParaRPr>
          </a:p>
          <a:p>
            <a:r>
              <a:rPr b="0" lang="en-GB" sz="1800" spc="-1" strike="noStrike">
                <a:latin typeface="Arial"/>
              </a:rPr>
              <a:t> </a:t>
            </a:r>
            <a:endParaRPr b="0" lang="en-GB" sz="1800" spc="-1" strike="noStrike">
              <a:latin typeface="Arial"/>
            </a:endParaRPr>
          </a:p>
        </p:txBody>
      </p:sp>
      <p:sp>
        <p:nvSpPr>
          <p:cNvPr id="106" name="CustomShape 3"/>
          <p:cNvSpPr/>
          <p:nvPr/>
        </p:nvSpPr>
        <p:spPr>
          <a:xfrm flipH="1" rot="5400000">
            <a:off x="-1411560" y="1410840"/>
            <a:ext cx="6857280" cy="4037040"/>
          </a:xfrm>
          <a:prstGeom prst="rect">
            <a:avLst/>
          </a:prstGeom>
          <a:gradFill rotWithShape="0">
            <a:gsLst>
              <a:gs pos="8000">
                <a:srgbClr val="000000"/>
              </a:gs>
              <a:gs pos="100000">
                <a:srgbClr val="2f5597"/>
              </a:gs>
            </a:gsLst>
            <a:lin ang="19200000"/>
          </a:gradFill>
          <a:ln w="12600">
            <a:noFill/>
          </a:ln>
        </p:spPr>
        <p:style>
          <a:lnRef idx="0"/>
          <a:fillRef idx="0"/>
          <a:effectRef idx="0"/>
          <a:fontRef idx="minor"/>
        </p:style>
      </p:sp>
      <p:sp>
        <p:nvSpPr>
          <p:cNvPr id="107" name="CustomShape 4"/>
          <p:cNvSpPr/>
          <p:nvPr/>
        </p:nvSpPr>
        <p:spPr>
          <a:xfrm flipH="1" rot="5400000">
            <a:off x="-1411560" y="1420920"/>
            <a:ext cx="6857280" cy="4037040"/>
          </a:xfrm>
          <a:prstGeom prst="rect">
            <a:avLst/>
          </a:prstGeom>
          <a:gradFill rotWithShape="0">
            <a:gsLst>
              <a:gs pos="1000">
                <a:srgbClr val="4472c4">
                  <a:alpha val="46274"/>
                </a:srgbClr>
              </a:gs>
              <a:gs pos="100000">
                <a:srgbClr val="000000">
                  <a:alpha val="0"/>
                </a:srgbClr>
              </a:gs>
            </a:gsLst>
            <a:lin ang="18000000"/>
          </a:gradFill>
          <a:ln w="12600">
            <a:noFill/>
          </a:ln>
        </p:spPr>
        <p:style>
          <a:lnRef idx="0"/>
          <a:fillRef idx="0"/>
          <a:effectRef idx="0"/>
          <a:fontRef idx="minor"/>
        </p:style>
      </p:sp>
      <p:sp>
        <p:nvSpPr>
          <p:cNvPr id="108" name="CustomShape 5"/>
          <p:cNvSpPr/>
          <p:nvPr/>
        </p:nvSpPr>
        <p:spPr>
          <a:xfrm flipH="1" rot="5400000">
            <a:off x="765720" y="3588840"/>
            <a:ext cx="2501280" cy="4037040"/>
          </a:xfrm>
          <a:prstGeom prst="rect">
            <a:avLst/>
          </a:prstGeom>
          <a:gradFill rotWithShape="0">
            <a:gsLst>
              <a:gs pos="2000">
                <a:srgbClr val="4472c4">
                  <a:alpha val="29019"/>
                </a:srgbClr>
              </a:gs>
              <a:gs pos="100000">
                <a:srgbClr val="000000">
                  <a:alpha val="30196"/>
                </a:srgbClr>
              </a:gs>
            </a:gsLst>
            <a:lin ang="2400000"/>
          </a:gradFill>
          <a:ln w="12600">
            <a:noFill/>
          </a:ln>
        </p:spPr>
        <p:style>
          <a:lnRef idx="0"/>
          <a:fillRef idx="0"/>
          <a:effectRef idx="0"/>
          <a:fontRef idx="minor"/>
        </p:style>
      </p:sp>
      <p:sp>
        <p:nvSpPr>
          <p:cNvPr id="109" name="CustomShape 6"/>
          <p:cNvSpPr/>
          <p:nvPr/>
        </p:nvSpPr>
        <p:spPr>
          <a:xfrm rot="20635800">
            <a:off x="-501480" y="969480"/>
            <a:ext cx="3899520" cy="4178160"/>
          </a:xfrm>
          <a:custGeom>
            <a:avLst/>
            <a:gdLst/>
            <a:ah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rotWithShape="0">
            <a:gsLst>
              <a:gs pos="29000">
                <a:srgbClr val="000000">
                  <a:alpha val="0"/>
                </a:srgbClr>
              </a:gs>
              <a:gs pos="100000">
                <a:srgbClr val="4472c4">
                  <a:alpha val="43137"/>
                </a:srgbClr>
              </a:gs>
            </a:gsLst>
            <a:lin ang="834000"/>
          </a:gradFill>
          <a:ln w="12600">
            <a:noFill/>
          </a:ln>
        </p:spPr>
        <p:style>
          <a:lnRef idx="0"/>
          <a:fillRef idx="0"/>
          <a:effectRef idx="0"/>
          <a:fontRef idx="minor"/>
        </p:style>
      </p:sp>
      <p:sp>
        <p:nvSpPr>
          <p:cNvPr id="110" name="CustomShape 7"/>
          <p:cNvSpPr/>
          <p:nvPr/>
        </p:nvSpPr>
        <p:spPr>
          <a:xfrm flipH="1" rot="5400000">
            <a:off x="-1411560" y="1400760"/>
            <a:ext cx="6857280" cy="4037040"/>
          </a:xfrm>
          <a:prstGeom prst="rect">
            <a:avLst/>
          </a:prstGeom>
          <a:gradFill rotWithShape="0">
            <a:gsLst>
              <a:gs pos="1000">
                <a:srgbClr val="8faadc">
                  <a:alpha val="11372"/>
                </a:srgbClr>
              </a:gs>
              <a:gs pos="100000">
                <a:srgbClr val="000000">
                  <a:alpha val="0"/>
                </a:srgbClr>
              </a:gs>
            </a:gsLst>
            <a:lin ang="1800000"/>
          </a:gradFill>
          <a:ln w="12600">
            <a:noFill/>
          </a:ln>
        </p:spPr>
        <p:style>
          <a:lnRef idx="0"/>
          <a:fillRef idx="0"/>
          <a:effectRef idx="0"/>
          <a:fontRef idx="minor"/>
        </p:style>
      </p:sp>
      <p:sp>
        <p:nvSpPr>
          <p:cNvPr id="111" name="CustomShape 8"/>
          <p:cNvSpPr/>
          <p:nvPr/>
        </p:nvSpPr>
        <p:spPr>
          <a:xfrm>
            <a:off x="466560" y="586800"/>
            <a:ext cx="3200760" cy="338688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it-IT" sz="1800" spc="-1" strike="noStrike">
                <a:solidFill>
                  <a:srgbClr val="ffffff"/>
                </a:solidFill>
                <a:latin typeface="Calibri Light"/>
              </a:rPr>
              <a:t>IMGUR API</a:t>
            </a:r>
            <a:endParaRPr b="0" lang="en-GB" sz="1800" spc="-1" strike="noStrike">
              <a:latin typeface="Arial"/>
            </a:endParaRPr>
          </a:p>
        </p:txBody>
      </p:sp>
      <p:sp>
        <p:nvSpPr>
          <p:cNvPr id="112" name="CustomShape 9"/>
          <p:cNvSpPr/>
          <p:nvPr/>
        </p:nvSpPr>
        <p:spPr>
          <a:xfrm>
            <a:off x="4810320" y="649440"/>
            <a:ext cx="6554520" cy="5545440"/>
          </a:xfrm>
          <a:prstGeom prst="rect">
            <a:avLst/>
          </a:prstGeom>
          <a:noFill/>
          <a:ln>
            <a:noFill/>
          </a:ln>
        </p:spPr>
        <p:style>
          <a:lnRef idx="0"/>
          <a:fillRef idx="0"/>
          <a:effectRef idx="0"/>
          <a:fontRef idx="minor"/>
        </p:style>
        <p:txBody>
          <a:bodyPr lIns="90000" rIns="90000" tIns="45000" bIns="45000" anchor="ctr">
            <a:normAutofit/>
          </a:bodyPr>
          <a:p>
            <a:pPr marL="228600" indent="-227880">
              <a:lnSpc>
                <a:spcPct val="90000"/>
              </a:lnSpc>
              <a:spcBef>
                <a:spcPts val="1001"/>
              </a:spcBef>
              <a:buClr>
                <a:srgbClr val="000000"/>
              </a:buClr>
              <a:buFont typeface="Arial"/>
              <a:buChar char="•"/>
            </a:pPr>
            <a:endParaRPr b="0" lang="en-GB" sz="1800" spc="-1" strike="noStrike">
              <a:latin typeface="Arial"/>
            </a:endParaRPr>
          </a:p>
          <a:p>
            <a:pP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2021-03-24T16:57:46Z</dcterms:created>
  <dc:creator>Concetto Spampinato</dc:creator>
  <dc:description/>
  <dc:language>en-GB</dc:language>
  <cp:lastModifiedBy/>
  <dcterms:modified xsi:type="dcterms:W3CDTF">2022-04-30T21:39:14Z</dcterms:modified>
  <cp:revision>6</cp:revision>
  <dc:subject/>
  <dc:title>MHW1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