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2" r:id="rId9"/>
    <p:sldId id="265" r:id="rId10"/>
    <p:sldId id="267" r:id="rId11"/>
    <p:sldId id="268" r:id="rId12"/>
    <p:sldId id="269" r:id="rId13"/>
    <p:sldId id="263" r:id="rId14"/>
    <p:sldId id="266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8DB3-9DB7-48E8-A4E8-1AB8C47C8E3D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56C1-B5CD-41AD-9C74-18E23D2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entury Gothic" pitchFamily="34" charset="0"/>
              </a:rPr>
              <a:t>Graduate</a:t>
            </a:r>
            <a:br>
              <a:rPr lang="en-US" sz="9600" dirty="0" smtClean="0">
                <a:latin typeface="Century Gothic" pitchFamily="34" charset="0"/>
              </a:rPr>
            </a:br>
            <a:r>
              <a:rPr lang="en-US" sz="9600" dirty="0" smtClean="0">
                <a:latin typeface="Century Gothic" pitchFamily="34" charset="0"/>
              </a:rPr>
              <a:t>Advising</a:t>
            </a:r>
            <a:endParaRPr lang="en-US" sz="9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292" y="1134704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When:  </a:t>
            </a:r>
            <a:r>
              <a:rPr lang="en-US" dirty="0">
                <a:latin typeface="Century Gothic" pitchFamily="34" charset="0"/>
              </a:rPr>
              <a:t>Adviser </a:t>
            </a:r>
            <a:r>
              <a:rPr lang="en-US" dirty="0" smtClean="0">
                <a:latin typeface="Century Gothic" pitchFamily="34" charset="0"/>
              </a:rPr>
              <a:t>adds a </a:t>
            </a:r>
            <a:r>
              <a:rPr lang="en-US" dirty="0">
                <a:latin typeface="Century Gothic" pitchFamily="34" charset="0"/>
              </a:rPr>
              <a:t>Student.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9398"/>
              </p:ext>
            </p:extLst>
          </p:nvPr>
        </p:nvGraphicFramePr>
        <p:xfrm>
          <a:off x="1524000" y="1981200"/>
          <a:ext cx="5043806" cy="2561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21903"/>
                <a:gridCol w="2521903"/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9215" algn="l"/>
                        </a:tabLst>
                      </a:pPr>
                      <a:r>
                        <a:rPr lang="en-US" sz="1100" dirty="0">
                          <a:effectLst/>
                        </a:rPr>
                        <a:t>Clicks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“ENROLLEES”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“New Student”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2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Fill-ups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Form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“Add Student”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0600" y="5029200"/>
            <a:ext cx="5641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Then: </a:t>
            </a:r>
            <a:r>
              <a:rPr lang="en-US" dirty="0">
                <a:latin typeface="Century Gothic" pitchFamily="34" charset="0"/>
              </a:rPr>
              <a:t>Student has been added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722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3845"/>
              </p:ext>
            </p:extLst>
          </p:nvPr>
        </p:nvGraphicFramePr>
        <p:xfrm>
          <a:off x="838200" y="2667000"/>
          <a:ext cx="7772399" cy="1371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05290"/>
                <a:gridCol w="897496"/>
                <a:gridCol w="1061078"/>
                <a:gridCol w="795809"/>
                <a:gridCol w="862126"/>
                <a:gridCol w="862126"/>
                <a:gridCol w="862126"/>
                <a:gridCol w="596856"/>
                <a:gridCol w="729492"/>
              </a:tblGrid>
              <a:tr h="7532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STUDENT ID NUMBER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UNDER GRAD COURSE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COURSE TRACK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ENROLLED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&amp; SEMESTER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Gpa of above2.0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Has suitable background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83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2013-1234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Cruz, Juan 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11/3/2013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2013-2014 Sem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8270" y="838200"/>
            <a:ext cx="788992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Given: 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Student has Student ID Number,  Student Name,  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Under Grad Course, Course Track, Program, 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Date Enrolled, Year &amp; Semester,  &amp; Requirements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( GPA of above 2.0 &amp; has suitable background).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2791" y="718111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When:  </a:t>
            </a:r>
            <a:r>
              <a:rPr lang="en-US" dirty="0">
                <a:latin typeface="Century Gothic" pitchFamily="34" charset="0"/>
              </a:rPr>
              <a:t>Adviser </a:t>
            </a:r>
            <a:r>
              <a:rPr lang="en-US" dirty="0" smtClean="0">
                <a:latin typeface="Century Gothic" pitchFamily="34" charset="0"/>
              </a:rPr>
              <a:t>adds </a:t>
            </a:r>
            <a:r>
              <a:rPr lang="en-US" dirty="0">
                <a:latin typeface="Century Gothic" pitchFamily="34" charset="0"/>
              </a:rPr>
              <a:t>a Student.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11736"/>
              </p:ext>
            </p:extLst>
          </p:nvPr>
        </p:nvGraphicFramePr>
        <p:xfrm>
          <a:off x="1371600" y="1524000"/>
          <a:ext cx="5889912" cy="2133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944956"/>
                <a:gridCol w="2944956"/>
              </a:tblGrid>
              <a:tr h="609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9215" algn="l"/>
                        </a:tabLs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“ENROLLEES”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“New Student”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2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Fills up and leaves a field unfilled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Form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“Add Student”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2164" y="4075266"/>
            <a:ext cx="76360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Then: </a:t>
            </a:r>
            <a:r>
              <a:rPr lang="en-US" dirty="0" smtClean="0">
                <a:latin typeface="Century Gothic" pitchFamily="34" charset="0"/>
              </a:rPr>
              <a:t>A </a:t>
            </a:r>
            <a:r>
              <a:rPr lang="en-US" dirty="0">
                <a:latin typeface="Century Gothic" pitchFamily="34" charset="0"/>
              </a:rPr>
              <a:t>notification “Please fill up this field” will pop up to the </a:t>
            </a:r>
            <a:r>
              <a:rPr lang="en-US" dirty="0" smtClean="0">
                <a:latin typeface="Century Gothic" pitchFamily="34" charset="0"/>
              </a:rPr>
              <a:t>	unfilled </a:t>
            </a:r>
            <a:r>
              <a:rPr lang="en-US" dirty="0">
                <a:latin typeface="Century Gothic" pitchFamily="34" charset="0"/>
              </a:rPr>
              <a:t>field. </a:t>
            </a:r>
            <a:r>
              <a:rPr lang="en-US" dirty="0" smtClean="0">
                <a:latin typeface="Century Gothic" pitchFamily="34" charset="0"/>
              </a:rPr>
              <a:t>System </a:t>
            </a:r>
            <a:r>
              <a:rPr lang="en-US" dirty="0">
                <a:latin typeface="Century Gothic" pitchFamily="34" charset="0"/>
              </a:rPr>
              <a:t>will not be able to add a Student.</a:t>
            </a:r>
          </a:p>
        </p:txBody>
      </p:sp>
    </p:spTree>
    <p:extLst>
      <p:ext uri="{BB962C8B-B14F-4D97-AF65-F5344CB8AC3E}">
        <p14:creationId xmlns:p14="http://schemas.microsoft.com/office/powerpoint/2010/main" val="4200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059" y="1905000"/>
            <a:ext cx="784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Description</a:t>
            </a:r>
            <a:r>
              <a:rPr lang="en-US" sz="2000" dirty="0">
                <a:latin typeface="Century Gothic" pitchFamily="34" charset="0"/>
              </a:rPr>
              <a:t>: </a:t>
            </a:r>
            <a:r>
              <a:rPr lang="en-US" dirty="0">
                <a:latin typeface="Century Gothic" pitchFamily="34" charset="0"/>
              </a:rPr>
              <a:t>A subject is added to a Graduate Student’s record.</a:t>
            </a:r>
          </a:p>
          <a:p>
            <a:r>
              <a:rPr lang="en-US" sz="2000" dirty="0">
                <a:latin typeface="Century Gothic" pitchFamily="34" charset="0"/>
              </a:rPr>
              <a:t>Actor: </a:t>
            </a:r>
            <a:r>
              <a:rPr lang="en-US" dirty="0">
                <a:latin typeface="Century Gothic" pitchFamily="34" charset="0"/>
              </a:rPr>
              <a:t>Adviser</a:t>
            </a:r>
          </a:p>
          <a:p>
            <a:r>
              <a:rPr lang="en-US" sz="2000" dirty="0">
                <a:latin typeface="Century Gothic" pitchFamily="34" charset="0"/>
              </a:rPr>
              <a:t>Pre-Condition: </a:t>
            </a:r>
            <a:r>
              <a:rPr lang="en-US" dirty="0">
                <a:latin typeface="Century Gothic" pitchFamily="34" charset="0"/>
              </a:rPr>
              <a:t>Student ID</a:t>
            </a:r>
          </a:p>
          <a:p>
            <a:r>
              <a:rPr lang="en-US" sz="2000" dirty="0">
                <a:latin typeface="Century Gothic" pitchFamily="34" charset="0"/>
              </a:rPr>
              <a:t>Post-Condition: </a:t>
            </a:r>
            <a:r>
              <a:rPr lang="en-US" dirty="0">
                <a:latin typeface="Century Gothic" pitchFamily="34" charset="0"/>
              </a:rPr>
              <a:t>A subject is added to a Student’s record.</a:t>
            </a:r>
          </a:p>
          <a:p>
            <a:endParaRPr lang="en-US" dirty="0">
              <a:latin typeface="Century Gothic" pitchFamily="34" charset="0"/>
            </a:endParaRPr>
          </a:p>
          <a:p>
            <a:r>
              <a:rPr lang="en-US" sz="2000" dirty="0">
                <a:latin typeface="Century Gothic" pitchFamily="34" charset="0"/>
              </a:rPr>
              <a:t>Main Course:</a:t>
            </a:r>
          </a:p>
          <a:p>
            <a:r>
              <a:rPr lang="en-US" dirty="0">
                <a:latin typeface="Century Gothic" pitchFamily="34" charset="0"/>
              </a:rPr>
              <a:t>	1. Adviser clicks on Student. Clicks on Search Bar and inputs </a:t>
            </a:r>
            <a:r>
              <a:rPr lang="en-US" dirty="0" smtClean="0">
                <a:latin typeface="Century Gothic" pitchFamily="34" charset="0"/>
              </a:rPr>
              <a:t>		Student </a:t>
            </a:r>
            <a:r>
              <a:rPr lang="en-US" dirty="0">
                <a:latin typeface="Century Gothic" pitchFamily="34" charset="0"/>
              </a:rPr>
              <a:t>ID number.</a:t>
            </a:r>
          </a:p>
          <a:p>
            <a:r>
              <a:rPr lang="en-US" dirty="0">
                <a:latin typeface="Century Gothic" pitchFamily="34" charset="0"/>
              </a:rPr>
              <a:t>	2.On a particular Student page, clicks on Add Subject. A list </a:t>
            </a:r>
            <a:r>
              <a:rPr lang="en-US" dirty="0" smtClean="0">
                <a:latin typeface="Century Gothic" pitchFamily="34" charset="0"/>
              </a:rPr>
              <a:t>		of </a:t>
            </a:r>
            <a:r>
              <a:rPr lang="en-US" dirty="0">
                <a:latin typeface="Century Gothic" pitchFamily="34" charset="0"/>
              </a:rPr>
              <a:t>Subjects offer will appear.</a:t>
            </a:r>
          </a:p>
          <a:p>
            <a:r>
              <a:rPr lang="en-US" dirty="0">
                <a:latin typeface="Century Gothic" pitchFamily="34" charset="0"/>
              </a:rPr>
              <a:t>	3. Selects on subject/s a Student will take for a particular </a:t>
            </a:r>
            <a:r>
              <a:rPr lang="en-US" dirty="0" smtClean="0">
                <a:latin typeface="Century Gothic" pitchFamily="34" charset="0"/>
              </a:rPr>
              <a:t>			semester</a:t>
            </a:r>
            <a:r>
              <a:rPr lang="en-US" dirty="0">
                <a:latin typeface="Century Gothic" pitchFamily="34" charset="0"/>
              </a:rPr>
              <a:t>.</a:t>
            </a:r>
          </a:p>
          <a:p>
            <a:r>
              <a:rPr lang="en-US" dirty="0">
                <a:latin typeface="Century Gothic" pitchFamily="34" charset="0"/>
              </a:rPr>
              <a:t>	4.Clicks on Ok button.</a:t>
            </a:r>
          </a:p>
          <a:p>
            <a:r>
              <a:rPr lang="en-US" dirty="0">
                <a:latin typeface="Century Gothic" pitchFamily="34" charset="0"/>
              </a:rPr>
              <a:t>	5. System </a:t>
            </a:r>
            <a:r>
              <a:rPr lang="en-US" dirty="0" smtClean="0">
                <a:latin typeface="Century Gothic" pitchFamily="34" charset="0"/>
              </a:rPr>
              <a:t>saves </a:t>
            </a:r>
            <a:r>
              <a:rPr lang="en-US" dirty="0">
                <a:latin typeface="Century Gothic" pitchFamily="34" charset="0"/>
              </a:rPr>
              <a:t>changes.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158" y="914400"/>
            <a:ext cx="3732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entury Gothic" pitchFamily="34" charset="0"/>
              </a:rPr>
              <a:t>Add </a:t>
            </a:r>
            <a:r>
              <a:rPr lang="en-US" sz="4400" dirty="0" smtClean="0">
                <a:latin typeface="Century Gothic" pitchFamily="34" charset="0"/>
              </a:rPr>
              <a:t>Subject </a:t>
            </a:r>
            <a:endParaRPr lang="en-US" sz="4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20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Given:  </a:t>
            </a:r>
            <a:r>
              <a:rPr lang="en-US" dirty="0">
                <a:latin typeface="Century Gothic" pitchFamily="34" charset="0"/>
              </a:rPr>
              <a:t>Subject Code, Subject Description, Unit Load, Is Core, </a:t>
            </a:r>
            <a:r>
              <a:rPr lang="en-US" dirty="0" smtClean="0">
                <a:latin typeface="Century Gothic" pitchFamily="34" charset="0"/>
              </a:rPr>
              <a:t>Year &amp; </a:t>
            </a:r>
            <a:r>
              <a:rPr lang="en-US" dirty="0" err="1" smtClean="0">
                <a:latin typeface="Century Gothic" pitchFamily="34" charset="0"/>
              </a:rPr>
              <a:t>Sem</a:t>
            </a:r>
            <a:r>
              <a:rPr lang="en-US" dirty="0">
                <a:latin typeface="Century Gothic" pitchFamily="34" charset="0"/>
              </a:rPr>
              <a:t>, Program, &amp; Student.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30377"/>
              </p:ext>
            </p:extLst>
          </p:nvPr>
        </p:nvGraphicFramePr>
        <p:xfrm>
          <a:off x="990601" y="2209800"/>
          <a:ext cx="7467600" cy="11811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 LOAD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 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YEARSEM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CSC101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Computer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2013-2014 Sem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Cruz, Juan A.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115" y="778898"/>
            <a:ext cx="4227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Gothic" pitchFamily="34" charset="0"/>
              </a:rPr>
              <a:t>When</a:t>
            </a:r>
            <a:r>
              <a:rPr lang="en-US" sz="3200" dirty="0" smtClean="0">
                <a:latin typeface="Century Gothic" pitchFamily="34" charset="0"/>
              </a:rPr>
              <a:t>:  </a:t>
            </a:r>
            <a:r>
              <a:rPr lang="en-US" dirty="0">
                <a:latin typeface="Century Gothic" pitchFamily="34" charset="0"/>
              </a:rPr>
              <a:t>Adviser add a Subject.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9444"/>
              </p:ext>
            </p:extLst>
          </p:nvPr>
        </p:nvGraphicFramePr>
        <p:xfrm>
          <a:off x="1524000" y="1600200"/>
          <a:ext cx="5791200" cy="19050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895600"/>
                <a:gridCol w="2895600"/>
              </a:tblGrid>
              <a:tr h="469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“COURSES”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“New Subject”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Fill-ups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Form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5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“Add Subject”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0600" y="3962400"/>
            <a:ext cx="5759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Gothic" pitchFamily="34" charset="0"/>
              </a:rPr>
              <a:t>Then: </a:t>
            </a:r>
            <a:r>
              <a:rPr lang="en-US" dirty="0">
                <a:latin typeface="Century Gothic" pitchFamily="34" charset="0"/>
              </a:rPr>
              <a:t>Subject has been added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0419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772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Given:  </a:t>
            </a:r>
            <a:r>
              <a:rPr lang="en-US" dirty="0">
                <a:latin typeface="Century Gothic" pitchFamily="34" charset="0"/>
              </a:rPr>
              <a:t>Subject Code, Subject Description, Unit Load, Is Core, </a:t>
            </a:r>
            <a:r>
              <a:rPr lang="en-US" dirty="0" err="1">
                <a:latin typeface="Century Gothic" pitchFamily="34" charset="0"/>
              </a:rPr>
              <a:t>YearSem</a:t>
            </a:r>
            <a:r>
              <a:rPr lang="en-US" dirty="0">
                <a:latin typeface="Century Gothic" pitchFamily="34" charset="0"/>
              </a:rPr>
              <a:t>, Program, &amp; Student.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90430"/>
              </p:ext>
            </p:extLst>
          </p:nvPr>
        </p:nvGraphicFramePr>
        <p:xfrm>
          <a:off x="838200" y="2057400"/>
          <a:ext cx="7619997" cy="12954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 LOAD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 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YEARSEM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CSC101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Computer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Cruz, Juan A.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When: </a:t>
            </a:r>
            <a:r>
              <a:rPr lang="en-US" dirty="0">
                <a:latin typeface="Century Gothic" pitchFamily="34" charset="0"/>
              </a:rPr>
              <a:t>Adviser add a Subject.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041"/>
              </p:ext>
            </p:extLst>
          </p:nvPr>
        </p:nvGraphicFramePr>
        <p:xfrm>
          <a:off x="1143000" y="1371600"/>
          <a:ext cx="5791200" cy="1905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895600"/>
                <a:gridCol w="2895600"/>
              </a:tblGrid>
              <a:tr h="43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“COURSES”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“New Subject” 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8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Fills up and leaves a field unfilled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Subject Form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“Add Subject”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74362" y="3733800"/>
            <a:ext cx="75838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Then: </a:t>
            </a:r>
            <a:r>
              <a:rPr lang="en-US" dirty="0">
                <a:latin typeface="Century Gothic" pitchFamily="34" charset="0"/>
              </a:rPr>
              <a:t>A notification “Please fill up this field” will pop up to the </a:t>
            </a:r>
            <a:r>
              <a:rPr lang="en-US" dirty="0" smtClean="0">
                <a:latin typeface="Century Gothic" pitchFamily="34" charset="0"/>
              </a:rPr>
              <a:t>	unfilled </a:t>
            </a:r>
            <a:r>
              <a:rPr lang="en-US" dirty="0">
                <a:latin typeface="Century Gothic" pitchFamily="34" charset="0"/>
              </a:rPr>
              <a:t>field. </a:t>
            </a:r>
            <a:r>
              <a:rPr lang="en-US" dirty="0" smtClean="0">
                <a:latin typeface="Century Gothic" pitchFamily="34" charset="0"/>
              </a:rPr>
              <a:t>System </a:t>
            </a:r>
            <a:r>
              <a:rPr lang="en-US" dirty="0">
                <a:latin typeface="Century Gothic" pitchFamily="34" charset="0"/>
              </a:rPr>
              <a:t>will not be able to add a Subject.</a:t>
            </a:r>
          </a:p>
        </p:txBody>
      </p:sp>
    </p:spTree>
    <p:extLst>
      <p:ext uri="{BB962C8B-B14F-4D97-AF65-F5344CB8AC3E}">
        <p14:creationId xmlns:p14="http://schemas.microsoft.com/office/powerpoint/2010/main" val="29347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668740"/>
            <a:ext cx="8610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entury Gothic" pitchFamily="34" charset="0"/>
              </a:rPr>
              <a:t>Vision</a:t>
            </a:r>
          </a:p>
          <a:p>
            <a:r>
              <a:rPr lang="en-US" sz="2000" dirty="0" smtClean="0">
                <a:latin typeface="Century Gothic" pitchFamily="34" charset="0"/>
              </a:rPr>
              <a:t>To produce a system that will enable Graduate Studies Adviser to speed student enrollment and for Students to have an access to their enrolled Graduate Courses.</a:t>
            </a: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sz="7200" dirty="0" smtClean="0">
                <a:latin typeface="Century Gothic" pitchFamily="34" charset="0"/>
              </a:rPr>
              <a:t>Mission</a:t>
            </a:r>
          </a:p>
          <a:p>
            <a:r>
              <a:rPr lang="en-US" sz="2000" dirty="0" smtClean="0">
                <a:latin typeface="Century Gothic" pitchFamily="34" charset="0"/>
              </a:rPr>
              <a:t>To provide a user-friendly system for Graduate Studies Adviser and Students.</a:t>
            </a:r>
          </a:p>
          <a:p>
            <a:endParaRPr lang="en-US" sz="20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0"/>
            <a:ext cx="7410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2 weeks of project initiation, Graduate Studies Adviser can add student </a:t>
            </a:r>
            <a:r>
              <a:rPr lang="en-US" smtClean="0">
                <a:latin typeface="Century Gothic" pitchFamily="34" charset="0"/>
              </a:rPr>
              <a:t>to a Program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3 weeks of project initiation, Graduate Studies Adviser can subjects to the System.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 a month of project initiation, Graduate Studies Adviser can search a  student and subject.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6 weeks of project initiation, Graduate Studies Adviser can update Student scholastic status.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7 weeks of project initiation, Graduate Studies Adviser can print Graduate Student COR.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After 2 months  of project initiation, Graduate Studies Student will able to access their enrolled courses.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-1656050" y="2494252"/>
            <a:ext cx="4969630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7200" dirty="0" smtClean="0">
                <a:latin typeface="Century Gothic" pitchFamily="34" charset="0"/>
              </a:rPr>
              <a:t>Objectives</a:t>
            </a:r>
            <a:endParaRPr lang="en-US" sz="7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27" y="70286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entury Gothic" pitchFamily="34" charset="0"/>
              </a:rPr>
              <a:t>Principles</a:t>
            </a:r>
          </a:p>
          <a:p>
            <a:endParaRPr lang="en-US" dirty="0" smtClean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936" y="1971091"/>
            <a:ext cx="7161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Stand Up </a:t>
            </a:r>
            <a:r>
              <a:rPr lang="en-US" sz="2000" dirty="0" smtClean="0">
                <a:latin typeface="Century Gothic" pitchFamily="34" charset="0"/>
              </a:rPr>
              <a:t>Meetings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entury Gothic" pitchFamily="34" charset="0"/>
              </a:rPr>
              <a:t>The </a:t>
            </a:r>
            <a:r>
              <a:rPr lang="en-US" sz="2000" dirty="0">
                <a:latin typeface="Century Gothic" pitchFamily="34" charset="0"/>
              </a:rPr>
              <a:t>team will follow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0312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478" y="685799"/>
            <a:ext cx="8305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entury Gothic" pitchFamily="34" charset="0"/>
              </a:rPr>
              <a:t>Feature List </a:t>
            </a:r>
            <a:r>
              <a:rPr lang="en-US" sz="2000" dirty="0" smtClean="0">
                <a:latin typeface="Century Gothic" pitchFamily="34" charset="0"/>
              </a:rPr>
              <a:t>and</a:t>
            </a:r>
            <a:r>
              <a:rPr lang="en-US" sz="3200" dirty="0" smtClean="0">
                <a:latin typeface="Century Gothic" pitchFamily="34" charset="0"/>
              </a:rPr>
              <a:t/>
            </a:r>
            <a:br>
              <a:rPr lang="en-US" sz="3200" dirty="0" smtClean="0">
                <a:latin typeface="Century Gothic" pitchFamily="34" charset="0"/>
              </a:rPr>
            </a:br>
            <a:r>
              <a:rPr lang="en-US" sz="3200" dirty="0" smtClean="0">
                <a:latin typeface="Century Gothic" pitchFamily="34" charset="0"/>
              </a:rPr>
              <a:t>Feature Acceptance Criteria</a:t>
            </a: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sz="4000" dirty="0" smtClean="0">
                <a:latin typeface="Century Gothic" pitchFamily="34" charset="0"/>
              </a:rPr>
              <a:t>Add Student</a:t>
            </a:r>
          </a:p>
          <a:p>
            <a:r>
              <a:rPr lang="en-US" sz="2000" dirty="0" smtClean="0">
                <a:latin typeface="Century Gothic" pitchFamily="34" charset="0"/>
              </a:rPr>
              <a:t>A student is added to Graduate Program.</a:t>
            </a:r>
          </a:p>
          <a:p>
            <a:r>
              <a:rPr lang="en-US" sz="4000" dirty="0" smtClean="0">
                <a:latin typeface="Century Gothic" pitchFamily="34" charset="0"/>
              </a:rPr>
              <a:t>Add Subject</a:t>
            </a:r>
          </a:p>
          <a:p>
            <a:r>
              <a:rPr lang="en-US" sz="2000" dirty="0" smtClean="0">
                <a:latin typeface="Century Gothic" pitchFamily="34" charset="0"/>
              </a:rPr>
              <a:t>A subject is added to the system, a subject is either a Core course or a Specialization.</a:t>
            </a:r>
          </a:p>
          <a:p>
            <a:r>
              <a:rPr lang="en-US" sz="4000" dirty="0" smtClean="0">
                <a:latin typeface="Century Gothic" pitchFamily="34" charset="0"/>
              </a:rPr>
              <a:t>Add Grade</a:t>
            </a:r>
          </a:p>
          <a:p>
            <a:r>
              <a:rPr lang="en-US" sz="2000" dirty="0" smtClean="0">
                <a:latin typeface="Century Gothic" pitchFamily="34" charset="0"/>
              </a:rPr>
              <a:t>A grade is added to a Student’s enrolled Subject.</a:t>
            </a:r>
          </a:p>
          <a:p>
            <a:endParaRPr lang="en-US" sz="32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564" y="12192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Update Status</a:t>
            </a:r>
          </a:p>
          <a:p>
            <a:r>
              <a:rPr lang="en-US" sz="2000" dirty="0" smtClean="0">
                <a:latin typeface="Century Gothic" pitchFamily="34" charset="0"/>
              </a:rPr>
              <a:t>A Graduate Student scholastic status is updated.</a:t>
            </a:r>
          </a:p>
          <a:p>
            <a:r>
              <a:rPr lang="en-US" sz="4000" dirty="0" smtClean="0">
                <a:latin typeface="Century Gothic" pitchFamily="34" charset="0"/>
              </a:rPr>
              <a:t>Search Subject</a:t>
            </a:r>
          </a:p>
          <a:p>
            <a:r>
              <a:rPr lang="en-US" sz="2000" dirty="0" smtClean="0">
                <a:latin typeface="Century Gothic" pitchFamily="34" charset="0"/>
              </a:rPr>
              <a:t>A subject is searched.</a:t>
            </a:r>
          </a:p>
          <a:p>
            <a:r>
              <a:rPr lang="en-US" sz="4000" dirty="0" smtClean="0">
                <a:latin typeface="Century Gothic" pitchFamily="34" charset="0"/>
              </a:rPr>
              <a:t>Search Student </a:t>
            </a:r>
          </a:p>
          <a:p>
            <a:r>
              <a:rPr lang="en-US" sz="2000" dirty="0" smtClean="0">
                <a:latin typeface="Century Gothic" pitchFamily="34" charset="0"/>
              </a:rPr>
              <a:t>A student is searched.</a:t>
            </a:r>
          </a:p>
          <a:p>
            <a:r>
              <a:rPr lang="en-US" sz="4000" dirty="0" smtClean="0">
                <a:latin typeface="Century Gothic" pitchFamily="34" charset="0"/>
              </a:rPr>
              <a:t>Student View</a:t>
            </a:r>
          </a:p>
          <a:p>
            <a:r>
              <a:rPr lang="en-US" sz="2000" dirty="0" smtClean="0">
                <a:latin typeface="Century Gothic" pitchFamily="34" charset="0"/>
              </a:rPr>
              <a:t>Views Graduate students enrolled courses.</a:t>
            </a:r>
          </a:p>
          <a:p>
            <a:r>
              <a:rPr lang="en-US" sz="4000" dirty="0" smtClean="0">
                <a:latin typeface="Century Gothic" pitchFamily="34" charset="0"/>
              </a:rPr>
              <a:t>Print COR</a:t>
            </a:r>
            <a:r>
              <a:rPr lang="en-US" dirty="0" smtClean="0">
                <a:latin typeface="Century Gothic" pitchFamily="34" charset="0"/>
              </a:rPr>
              <a:t>	</a:t>
            </a:r>
          </a:p>
          <a:p>
            <a:r>
              <a:rPr lang="en-US" sz="2000" dirty="0" smtClean="0">
                <a:latin typeface="Century Gothic" pitchFamily="34" charset="0"/>
              </a:rPr>
              <a:t>A COR is printed after a student is enrolled.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42448"/>
            <a:ext cx="485902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Century Gothic" pitchFamily="34" charset="0"/>
              </a:rPr>
              <a:t>Use</a:t>
            </a:r>
            <a:r>
              <a:rPr lang="en-US" sz="72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and </a:t>
            </a:r>
            <a:r>
              <a:rPr lang="en-US" sz="8000" dirty="0" smtClean="0">
                <a:latin typeface="Century Gothic" pitchFamily="34" charset="0"/>
              </a:rPr>
              <a:t>Test</a:t>
            </a:r>
            <a:r>
              <a:rPr lang="en-US" sz="7200" dirty="0" smtClean="0">
                <a:latin typeface="Century Gothic" pitchFamily="34" charset="0"/>
              </a:rPr>
              <a:t> </a:t>
            </a:r>
          </a:p>
          <a:p>
            <a:r>
              <a:rPr lang="en-US" sz="8000" dirty="0" smtClean="0">
                <a:latin typeface="Century Gothic" pitchFamily="34" charset="0"/>
              </a:rPr>
              <a:t>Cases</a:t>
            </a:r>
            <a:endParaRPr lang="en-US" sz="8000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0" y="6116664"/>
            <a:ext cx="29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Sprint 1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752600"/>
            <a:ext cx="8382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Description</a:t>
            </a:r>
            <a:r>
              <a:rPr lang="en-US" sz="2000" dirty="0">
                <a:latin typeface="Century Gothic" pitchFamily="34" charset="0"/>
              </a:rPr>
              <a:t>: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A </a:t>
            </a:r>
            <a:r>
              <a:rPr lang="en-US" dirty="0">
                <a:latin typeface="Century Gothic" pitchFamily="34" charset="0"/>
              </a:rPr>
              <a:t>student is added to a Graduate Studies program.</a:t>
            </a:r>
          </a:p>
          <a:p>
            <a:r>
              <a:rPr lang="en-US" sz="2000" dirty="0" smtClean="0">
                <a:latin typeface="Century Gothic" pitchFamily="34" charset="0"/>
              </a:rPr>
              <a:t>Actor</a:t>
            </a:r>
            <a:r>
              <a:rPr lang="en-US" sz="2000" dirty="0">
                <a:latin typeface="Century Gothic" pitchFamily="34" charset="0"/>
              </a:rPr>
              <a:t>: </a:t>
            </a:r>
            <a:r>
              <a:rPr lang="en-US" dirty="0">
                <a:latin typeface="Century Gothic" pitchFamily="34" charset="0"/>
              </a:rPr>
              <a:t>Adviser</a:t>
            </a:r>
          </a:p>
          <a:p>
            <a:r>
              <a:rPr lang="en-US" sz="2000" dirty="0" smtClean="0">
                <a:latin typeface="Century Gothic" pitchFamily="34" charset="0"/>
              </a:rPr>
              <a:t>Pre-Condition</a:t>
            </a:r>
            <a:r>
              <a:rPr lang="en-US" sz="2000" dirty="0">
                <a:latin typeface="Century Gothic" pitchFamily="34" charset="0"/>
              </a:rPr>
              <a:t>: </a:t>
            </a:r>
            <a:r>
              <a:rPr lang="en-US" dirty="0">
                <a:latin typeface="Century Gothic" pitchFamily="34" charset="0"/>
              </a:rPr>
              <a:t>Student ID</a:t>
            </a:r>
          </a:p>
          <a:p>
            <a:r>
              <a:rPr lang="en-US" sz="2000" dirty="0" smtClean="0">
                <a:latin typeface="Century Gothic" pitchFamily="34" charset="0"/>
              </a:rPr>
              <a:t>Post-Condition</a:t>
            </a:r>
            <a:r>
              <a:rPr lang="en-US" sz="2000" dirty="0">
                <a:latin typeface="Century Gothic" pitchFamily="34" charset="0"/>
              </a:rPr>
              <a:t>: </a:t>
            </a:r>
            <a:r>
              <a:rPr lang="en-US" dirty="0">
                <a:latin typeface="Century Gothic" pitchFamily="34" charset="0"/>
              </a:rPr>
              <a:t>A student is added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endParaRPr lang="en-US" dirty="0">
              <a:latin typeface="Century Gothic" pitchFamily="34" charset="0"/>
            </a:endParaRPr>
          </a:p>
          <a:p>
            <a:r>
              <a:rPr lang="en-US" sz="2000" dirty="0">
                <a:latin typeface="Century Gothic" pitchFamily="34" charset="0"/>
              </a:rPr>
              <a:t>Main Course:</a:t>
            </a:r>
          </a:p>
          <a:p>
            <a:r>
              <a:rPr lang="en-US" dirty="0">
                <a:latin typeface="Century Gothic" pitchFamily="34" charset="0"/>
              </a:rPr>
              <a:t>	1. Adviser inputs student id number on Search bar. </a:t>
            </a:r>
          </a:p>
          <a:p>
            <a:r>
              <a:rPr lang="en-US" dirty="0">
                <a:latin typeface="Century Gothic" pitchFamily="34" charset="0"/>
              </a:rPr>
              <a:t>		1a. If student is found, Adviser clicks on Add Subjects.</a:t>
            </a:r>
          </a:p>
          <a:p>
            <a:r>
              <a:rPr lang="en-US" dirty="0" smtClean="0">
                <a:latin typeface="Century Gothic" pitchFamily="34" charset="0"/>
              </a:rPr>
              <a:t>		1b</a:t>
            </a:r>
            <a:r>
              <a:rPr lang="en-US" dirty="0">
                <a:latin typeface="Century Gothic" pitchFamily="34" charset="0"/>
              </a:rPr>
              <a:t>. If not, Adviser clicks on </a:t>
            </a:r>
            <a:r>
              <a:rPr lang="en-US" dirty="0" smtClean="0">
                <a:latin typeface="Century Gothic" pitchFamily="34" charset="0"/>
              </a:rPr>
              <a:t>Add </a:t>
            </a:r>
            <a:r>
              <a:rPr lang="en-US" dirty="0">
                <a:latin typeface="Century Gothic" pitchFamily="34" charset="0"/>
              </a:rPr>
              <a:t>Student. A form will be </a:t>
            </a:r>
            <a:r>
              <a:rPr lang="en-US" dirty="0" smtClean="0">
                <a:latin typeface="Century Gothic" pitchFamily="34" charset="0"/>
              </a:rPr>
              <a:t>			filled </a:t>
            </a:r>
            <a:r>
              <a:rPr lang="en-US" dirty="0">
                <a:latin typeface="Century Gothic" pitchFamily="34" charset="0"/>
              </a:rPr>
              <a:t>in with the student’s information.</a:t>
            </a:r>
          </a:p>
          <a:p>
            <a:r>
              <a:rPr lang="en-US" dirty="0" smtClean="0">
                <a:latin typeface="Century Gothic" pitchFamily="34" charset="0"/>
              </a:rPr>
              <a:t>	2</a:t>
            </a:r>
            <a:r>
              <a:rPr lang="en-US" dirty="0">
                <a:latin typeface="Century Gothic" pitchFamily="34" charset="0"/>
              </a:rPr>
              <a:t>. Adviser clicks on Ok button.</a:t>
            </a:r>
          </a:p>
          <a:p>
            <a:r>
              <a:rPr lang="en-US" dirty="0" smtClean="0">
                <a:latin typeface="Century Gothic" pitchFamily="34" charset="0"/>
              </a:rPr>
              <a:t>	3</a:t>
            </a:r>
            <a:r>
              <a:rPr lang="en-US" dirty="0">
                <a:latin typeface="Century Gothic" pitchFamily="34" charset="0"/>
              </a:rPr>
              <a:t>. The student is added to the system.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37882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entury Gothic" pitchFamily="34" charset="0"/>
              </a:rPr>
              <a:t>Add Student </a:t>
            </a:r>
          </a:p>
        </p:txBody>
      </p:sp>
    </p:spTree>
    <p:extLst>
      <p:ext uri="{BB962C8B-B14F-4D97-AF65-F5344CB8AC3E}">
        <p14:creationId xmlns:p14="http://schemas.microsoft.com/office/powerpoint/2010/main" val="3700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Given:  </a:t>
            </a:r>
            <a:r>
              <a:rPr lang="en-US" dirty="0">
                <a:latin typeface="Century Gothic" pitchFamily="34" charset="0"/>
              </a:rPr>
              <a:t>Student has Student ID Number,  Student Name,  Under Grad Course, Course Track, Program, Date Enrolled, Year &amp; Semester,  &amp; Requirements( GPA of above 2.0 &amp; has suitable background).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21747"/>
              </p:ext>
            </p:extLst>
          </p:nvPr>
        </p:nvGraphicFramePr>
        <p:xfrm>
          <a:off x="685800" y="2743200"/>
          <a:ext cx="7696200" cy="1524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454"/>
                <a:gridCol w="888696"/>
                <a:gridCol w="1050676"/>
                <a:gridCol w="788006"/>
                <a:gridCol w="853674"/>
                <a:gridCol w="853674"/>
                <a:gridCol w="853674"/>
                <a:gridCol w="591006"/>
                <a:gridCol w="722340"/>
              </a:tblGrid>
              <a:tr h="836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STUDENT ID NUMBER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UNDER GRAD COURSE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COURSE TRACK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ENROLLED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&amp; SEMESTER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GPA of above2.0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Has suitable background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7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2013-1234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Cruz, Juan A.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BSCS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MSCS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11/3/2013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2013-2014 Sem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3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646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</dc:creator>
  <cp:lastModifiedBy>Edmund</cp:lastModifiedBy>
  <cp:revision>14</cp:revision>
  <dcterms:created xsi:type="dcterms:W3CDTF">2013-07-14T14:23:49Z</dcterms:created>
  <dcterms:modified xsi:type="dcterms:W3CDTF">2013-07-17T14:51:14Z</dcterms:modified>
</cp:coreProperties>
</file>