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.fntdata"/><Relationship Id="rId6" Type="http://schemas.openxmlformats.org/officeDocument/2006/relationships/slide" Target="slides/slide1.xml"/><Relationship Id="rId18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34af77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34af77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34af772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34af772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34af77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b34af77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b34af7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b34af7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34af7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34af7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a4d9d0c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a4d9d0c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a4d9d0c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a4d9d0c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34af772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34af772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34af772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34af772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34af77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34af77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b34af772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b34af772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880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 txBox="1"/>
          <p:nvPr/>
        </p:nvSpPr>
        <p:spPr>
          <a:xfrm>
            <a:off x="1761275" y="683750"/>
            <a:ext cx="5561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PROYECTO DATA SCIENCE</a:t>
            </a:r>
            <a:endParaRPr sz="4200">
              <a:solidFill>
                <a:srgbClr val="1155C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25825" y="2975775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Maria Alejandra Luque Aleman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550" y="3552074"/>
            <a:ext cx="1363550" cy="13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250" y="-73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2"/>
          <p:cNvSpPr txBox="1"/>
          <p:nvPr/>
        </p:nvSpPr>
        <p:spPr>
          <a:xfrm>
            <a:off x="-336650" y="141125"/>
            <a:ext cx="32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305775" y="42927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2480000" y="318125"/>
            <a:ext cx="1972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DATASET DESBALANCEADO</a:t>
            </a:r>
            <a:endParaRPr b="1" sz="1600"/>
          </a:p>
        </p:txBody>
      </p:sp>
      <p:sp>
        <p:nvSpPr>
          <p:cNvPr id="154" name="Google Shape;154;p22"/>
          <p:cNvSpPr/>
          <p:nvPr/>
        </p:nvSpPr>
        <p:spPr>
          <a:xfrm>
            <a:off x="4343400" y="4447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461525" y="195725"/>
            <a:ext cx="206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Métricas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insuficientes en los modelos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6483650" y="4447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7157150" y="-39325"/>
            <a:ext cx="101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Solución</a:t>
            </a:r>
            <a:endParaRPr b="1"/>
          </a:p>
        </p:txBody>
      </p:sp>
      <p:sp>
        <p:nvSpPr>
          <p:cNvPr id="158" name="Google Shape;158;p22"/>
          <p:cNvSpPr txBox="1"/>
          <p:nvPr/>
        </p:nvSpPr>
        <p:spPr>
          <a:xfrm>
            <a:off x="6709275" y="276875"/>
            <a:ext cx="19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Economica"/>
                <a:ea typeface="Economica"/>
                <a:cs typeface="Economica"/>
                <a:sym typeface="Economica"/>
              </a:rPr>
              <a:t>écnica de SMOTE (Synthetic Minority Over-sampling Technique)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450" y="1453975"/>
            <a:ext cx="2788150" cy="112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501" y="1450013"/>
            <a:ext cx="2932100" cy="11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9975" y="2720175"/>
            <a:ext cx="2932100" cy="2273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386750" y="1020488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RandomForest con SMOTE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916288" y="1061563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RandomForest sin SMOTE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800" y="2695900"/>
            <a:ext cx="2932100" cy="230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250" y="-73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3"/>
          <p:cNvSpPr txBox="1"/>
          <p:nvPr/>
        </p:nvSpPr>
        <p:spPr>
          <a:xfrm>
            <a:off x="-489050" y="141125"/>
            <a:ext cx="32928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solidFill>
                <a:schemeClr val="dk1"/>
              </a:solidFill>
              <a:highlight>
                <a:srgbClr val="0086BE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272000" y="4447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2480000" y="318125"/>
            <a:ext cx="1972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DATASET DESBALANCEADO</a:t>
            </a:r>
            <a:endParaRPr b="1" sz="1600"/>
          </a:p>
        </p:txBody>
      </p:sp>
      <p:sp>
        <p:nvSpPr>
          <p:cNvPr id="173" name="Google Shape;173;p23"/>
          <p:cNvSpPr/>
          <p:nvPr/>
        </p:nvSpPr>
        <p:spPr>
          <a:xfrm>
            <a:off x="4419600" y="4447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4461525" y="195725"/>
            <a:ext cx="206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Métricas insuficientes en los modelos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483650" y="4447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7157150" y="-39325"/>
            <a:ext cx="101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Solución</a:t>
            </a:r>
            <a:endParaRPr b="1"/>
          </a:p>
        </p:txBody>
      </p:sp>
      <p:sp>
        <p:nvSpPr>
          <p:cNvPr id="177" name="Google Shape;177;p23"/>
          <p:cNvSpPr txBox="1"/>
          <p:nvPr/>
        </p:nvSpPr>
        <p:spPr>
          <a:xfrm>
            <a:off x="6709275" y="276875"/>
            <a:ext cx="206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Economica"/>
                <a:ea typeface="Economica"/>
                <a:cs typeface="Economica"/>
                <a:sym typeface="Economica"/>
              </a:rPr>
              <a:t>Técnica de SMOTE (Synthetic Minority Over-sampling Technique)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386750" y="1020488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KNN </a:t>
            </a: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con SMOTE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916288" y="1061563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KNN </a:t>
            </a:r>
            <a:r>
              <a:rPr b="1"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sin SMOTE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500" y="1432463"/>
            <a:ext cx="3095450" cy="11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475" y="2735576"/>
            <a:ext cx="2921874" cy="227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600" y="1353075"/>
            <a:ext cx="314632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900" y="2626950"/>
            <a:ext cx="3095451" cy="23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" y="-73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4"/>
          <p:cNvSpPr txBox="1"/>
          <p:nvPr/>
        </p:nvSpPr>
        <p:spPr>
          <a:xfrm>
            <a:off x="-31850" y="293525"/>
            <a:ext cx="457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001800" y="1499775"/>
            <a:ext cx="70197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KNN parece ser el mejor candidato, esto lo concluyo por varias las siguientes razones:</a:t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Tiene la mayor cantidad de verdaderos positivos (6827) y la menor cantidad de falsos negativos (893), esto es importante ya que identifica una cantidad significativa de clientes potenciales y al mismo tiempo minimiza el error al tener la menor cantidad en FN.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En cuanto al reporte de clasificación, el modelo de KNN tiene el segundo accuracy es el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más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alto (81% train ) y (73% test). En cuanto al F1-Score (media de la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precisión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y el recall), de KNN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también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es el segundo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más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alto comparado con los otros modelos, ya que para la clase 0 obtuve un 67% y para clase 1 (cliente potencial) 76%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1564500" y="1426850"/>
            <a:ext cx="2685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Introducción y antecedentes</a:t>
            </a:r>
            <a:endParaRPr b="1" sz="2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650" y="1038275"/>
            <a:ext cx="3066950" cy="30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81650" y="1319150"/>
            <a:ext cx="343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1" sz="2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25450" y="2101000"/>
            <a:ext cx="45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80850" y="2882850"/>
            <a:ext cx="45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32600" y="2154850"/>
            <a:ext cx="231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Imagenes exploratorias</a:t>
            </a:r>
            <a:endParaRPr b="1" sz="2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60050" y="2944500"/>
            <a:ext cx="2452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 </a:t>
            </a:r>
            <a:endParaRPr b="1" sz="2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30125" y="308425"/>
            <a:ext cx="3457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CONTENIDO</a:t>
            </a:r>
            <a:endParaRPr b="1" sz="49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37625" y="3638850"/>
            <a:ext cx="2452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b="1" lang="es" sz="20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onclusiones</a:t>
            </a:r>
            <a:endParaRPr b="1" sz="20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378300" y="3577200"/>
            <a:ext cx="455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 txBox="1"/>
          <p:nvPr/>
        </p:nvSpPr>
        <p:spPr>
          <a:xfrm>
            <a:off x="463700" y="302600"/>
            <a:ext cx="501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Introducción y antecedentes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17950" y="1307200"/>
            <a:ext cx="2206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Conjunto de datos Kaggle</a:t>
            </a:r>
            <a:endParaRPr b="1" sz="1900"/>
          </a:p>
        </p:txBody>
      </p:sp>
      <p:sp>
        <p:nvSpPr>
          <p:cNvPr id="80" name="Google Shape;80;p15"/>
          <p:cNvSpPr/>
          <p:nvPr/>
        </p:nvSpPr>
        <p:spPr>
          <a:xfrm>
            <a:off x="4378050" y="1464550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>
            <a:stCxn id="79" idx="3"/>
            <a:endCxn id="80" idx="1"/>
          </p:cNvCxnSpPr>
          <p:nvPr/>
        </p:nvCxnSpPr>
        <p:spPr>
          <a:xfrm>
            <a:off x="3624750" y="1541950"/>
            <a:ext cx="7533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86B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4568200" y="1307500"/>
            <a:ext cx="345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Predicción de clientes potenciales de seguros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24" y="1915250"/>
            <a:ext cx="2930650" cy="27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976775" y="1864775"/>
            <a:ext cx="271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Si el cliente completa el formulario para solicitar la </a:t>
            </a:r>
            <a:r>
              <a:rPr lang="es" sz="12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póliza se considera como cliente potencial</a:t>
            </a:r>
            <a:r>
              <a:rPr lang="es" sz="12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s" sz="12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(resultado positivo)</a:t>
            </a:r>
            <a:endParaRPr b="1" sz="1000"/>
          </a:p>
        </p:txBody>
      </p:sp>
      <p:sp>
        <p:nvSpPr>
          <p:cNvPr id="85" name="Google Shape;85;p15"/>
          <p:cNvSpPr/>
          <p:nvPr/>
        </p:nvSpPr>
        <p:spPr>
          <a:xfrm rot="5400000">
            <a:off x="6222400" y="262107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099800" y="2709950"/>
            <a:ext cx="2507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Problema clasificación binaria →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b="1" lang="es" sz="135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50.882</a:t>
            </a:r>
            <a:endParaRPr b="1"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5"/>
          <p:cNvSpPr/>
          <p:nvPr/>
        </p:nvSpPr>
        <p:spPr>
          <a:xfrm rot="5400000">
            <a:off x="6185775" y="1766138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795000" y="30261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 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características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tipo objeto</a:t>
            </a:r>
            <a:endParaRPr sz="13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8 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características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tipo 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numérico</a:t>
            </a:r>
            <a:endParaRPr sz="13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57625" y="3796725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</a:t>
            </a:r>
            <a:r>
              <a:rPr b="1"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ealth Indicator</a:t>
            </a:r>
            <a:r>
              <a:rPr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                  11691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Holding_Policy_Duration </a:t>
            </a:r>
            <a:r>
              <a:rPr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20251</a:t>
            </a:r>
            <a:endParaRPr sz="1250">
              <a:solidFill>
                <a:schemeClr val="accent2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Holding_Policy_Type            </a:t>
            </a:r>
            <a:r>
              <a:rPr lang="es" sz="1250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20251</a:t>
            </a:r>
            <a:endParaRPr sz="15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350250" y="3966375"/>
            <a:ext cx="1327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Valores nulos</a:t>
            </a:r>
            <a:endParaRPr b="1" sz="1600"/>
          </a:p>
        </p:txBody>
      </p:sp>
      <p:sp>
        <p:nvSpPr>
          <p:cNvPr id="91" name="Google Shape;91;p15"/>
          <p:cNvSpPr/>
          <p:nvPr/>
        </p:nvSpPr>
        <p:spPr>
          <a:xfrm>
            <a:off x="5476625" y="409297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6"/>
          <p:cNvSpPr txBox="1"/>
          <p:nvPr/>
        </p:nvSpPr>
        <p:spPr>
          <a:xfrm>
            <a:off x="463700" y="302600"/>
            <a:ext cx="501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Introducción y antecedentes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5" y="1194950"/>
            <a:ext cx="5493551" cy="3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6201450" y="1809750"/>
            <a:ext cx="300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Health Indicator</a:t>
            </a:r>
            <a:r>
              <a:rPr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                      11691</a:t>
            </a:r>
            <a:endParaRPr sz="1250">
              <a:solidFill>
                <a:schemeClr val="accent2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Holding_Policy_Duration </a:t>
            </a:r>
            <a:r>
              <a:rPr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    20251</a:t>
            </a:r>
            <a:endParaRPr sz="1250">
              <a:solidFill>
                <a:schemeClr val="accent2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Holding_Policy_Type            </a:t>
            </a:r>
            <a:r>
              <a:rPr lang="es" sz="1250">
                <a:solidFill>
                  <a:schemeClr val="accent2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20251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5400000">
            <a:off x="7300000" y="2711563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5925250" y="3057825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Imputación valores nulos</a:t>
            </a:r>
            <a:endParaRPr b="1" sz="14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Estrategia : Mediana</a:t>
            </a:r>
            <a:endParaRPr b="1" sz="145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/>
        </p:nvSpPr>
        <p:spPr>
          <a:xfrm>
            <a:off x="463700" y="302600"/>
            <a:ext cx="501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Introducción y antecedentes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6684"/>
            <a:ext cx="9144002" cy="10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824075" y="3382150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046700" y="3240250"/>
            <a:ext cx="7284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City_Code - Health Indicator - Holding_Policy_Duration  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→   </a:t>
            </a:r>
            <a:r>
              <a:rPr lang="es" sz="175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Reemplazo por solo datos numéricos</a:t>
            </a: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24075" y="3820750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046700" y="3678850"/>
            <a:ext cx="690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Accomodation_Type - Reco_Insurance_Type - Is_Spouse </a:t>
            </a:r>
            <a:r>
              <a:rPr lang="es" sz="135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→</a:t>
            </a:r>
            <a:r>
              <a:rPr lang="es" sz="105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s" sz="175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OneHotEncoder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450" y="-835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925" y="1043475"/>
            <a:ext cx="4572000" cy="389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0" y="0"/>
            <a:ext cx="5404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Imágenes exploratorias</a:t>
            </a:r>
            <a:endParaRPr b="1" sz="38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9"/>
          <p:cNvSpPr txBox="1"/>
          <p:nvPr/>
        </p:nvSpPr>
        <p:spPr>
          <a:xfrm>
            <a:off x="411500" y="138550"/>
            <a:ext cx="4572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8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Imágenes exploratorias</a:t>
            </a:r>
            <a:endParaRPr b="1" sz="38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solidFill>
                <a:schemeClr val="dk1"/>
              </a:solidFill>
              <a:highlight>
                <a:srgbClr val="0086BE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75" y="1243775"/>
            <a:ext cx="6581250" cy="343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380600" y="2084075"/>
            <a:ext cx="30000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Visualización para manejar </a:t>
            </a:r>
            <a:endParaRPr b="1" sz="1350">
              <a:solidFill>
                <a:schemeClr val="dk1"/>
              </a:solidFill>
              <a:highlight>
                <a:srgbClr val="F7F7F7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outliers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450" y="-835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825" y="1129750"/>
            <a:ext cx="4825875" cy="33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01550" y="217325"/>
            <a:ext cx="4572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Imágenes exploratorias</a:t>
            </a:r>
            <a:endParaRPr b="1" sz="38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718150" y="2683525"/>
            <a:ext cx="1434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6B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954550" y="2338300"/>
            <a:ext cx="30000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L</a:t>
            </a:r>
            <a:r>
              <a:rPr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os datos en Response estan </a:t>
            </a:r>
            <a:r>
              <a:rPr b="1"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desbalanceados </a:t>
            </a:r>
            <a:endParaRPr b="1" sz="1350">
              <a:solidFill>
                <a:schemeClr val="dk1"/>
              </a:solidFill>
              <a:highlight>
                <a:srgbClr val="F7F7F7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0= 38673 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7F7F7"/>
                </a:highlight>
                <a:latin typeface="Economica"/>
                <a:ea typeface="Economica"/>
                <a:cs typeface="Economica"/>
                <a:sym typeface="Economica"/>
              </a:rPr>
              <a:t>1= 12209</a:t>
            </a:r>
            <a:endParaRPr sz="1350">
              <a:solidFill>
                <a:schemeClr val="dk1"/>
              </a:solidFill>
              <a:highlight>
                <a:srgbClr val="F7F7F7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" y="-7375"/>
            <a:ext cx="9144000" cy="51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1"/>
          <p:cNvSpPr txBox="1"/>
          <p:nvPr/>
        </p:nvSpPr>
        <p:spPr>
          <a:xfrm>
            <a:off x="-412850" y="445925"/>
            <a:ext cx="4572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75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b="1" sz="3750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0">
              <a:solidFill>
                <a:schemeClr val="dk1"/>
              </a:solidFill>
              <a:highlight>
                <a:srgbClr val="0086BE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99" y="1541924"/>
            <a:ext cx="8093950" cy="14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886250" y="3241875"/>
            <a:ext cx="606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Según las matrices de confusión y los reporte de clasificación de cada modelo,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después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de utilizar SMOTE como estrategia para mejorar el rendimiento del dataset desbalanceado KNN parece ser el mejor candidato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50575" y="1751025"/>
            <a:ext cx="8094000" cy="23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