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62" r:id="rId2"/>
    <p:sldId id="276" r:id="rId3"/>
    <p:sldId id="277" r:id="rId4"/>
    <p:sldId id="283" r:id="rId5"/>
    <p:sldId id="265" r:id="rId6"/>
    <p:sldId id="279" r:id="rId7"/>
    <p:sldId id="275" r:id="rId8"/>
    <p:sldId id="263" r:id="rId9"/>
    <p:sldId id="274" r:id="rId10"/>
    <p:sldId id="282" r:id="rId11"/>
    <p:sldId id="267" r:id="rId12"/>
    <p:sldId id="285" r:id="rId13"/>
    <p:sldId id="284" r:id="rId14"/>
    <p:sldId id="28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8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9D3F-BB68-4DB2-ADF1-91AD81BE0C5A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F65D7-7668-45C9-9F20-3C2B8B4BC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96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30/11/2023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30/11/2023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30/11/2023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30/11/2023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y-json-server.typicode.com/alemaitr/python_opendata_l2/rennes2expres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dirty="0"/>
              <a:t>Python et Open Data</a:t>
            </a:r>
            <a:br>
              <a:rPr lang="fr-FR" altLang="fr-FR" dirty="0"/>
            </a:br>
            <a:br>
              <a:rPr lang="fr-FR" altLang="fr-FR" dirty="0"/>
            </a:br>
            <a:r>
              <a:rPr lang="fr-FR" altLang="fr-FR" dirty="0"/>
              <a:t>Projet Rennes2Express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/>
            <a:fld id="{CD34FC44-51F7-4AF7-AD83-C5D43328579B}" type="slidenum">
              <a:rPr lang="fr-FR" altLang="fr-FR" noProof="0" smtClean="0"/>
              <a:pPr lvl="0"/>
              <a:t>1</a:t>
            </a:fld>
            <a:endParaRPr lang="fr-FR" altLang="fr-FR" noProof="0" dirty="0"/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Détecter un tricheur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trajet a été fait en train si </a:t>
            </a:r>
          </a:p>
          <a:p>
            <a:pPr lvl="1"/>
            <a:r>
              <a:rPr lang="fr-FR" sz="2000" dirty="0"/>
              <a:t>Il a pris moins de temps que n’aurait duré le trajet en voiture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marL="381600" lvl="1" indent="0">
              <a:buNone/>
            </a:pPr>
            <a:endParaRPr lang="fr-FR" sz="2000" i="1" dirty="0"/>
          </a:p>
          <a:p>
            <a:pPr marL="381600" lvl="1" indent="0">
              <a:buNone/>
            </a:pPr>
            <a:endParaRPr lang="fr-FR" sz="2000" i="1" dirty="0"/>
          </a:p>
          <a:p>
            <a:pPr marL="381600" lvl="1" indent="0">
              <a:buNone/>
            </a:pPr>
            <a:r>
              <a:rPr lang="fr-FR" sz="2000" i="1" dirty="0"/>
              <a:t>Exemple : d’après </a:t>
            </a:r>
            <a:r>
              <a:rPr lang="fr-FR" sz="2000" i="1" dirty="0" err="1"/>
              <a:t>GraphHopper</a:t>
            </a:r>
            <a:r>
              <a:rPr lang="fr-FR" sz="2000" i="1" dirty="0"/>
              <a:t>, le trajet entre les borne B01 et B02 dure 1h11</a:t>
            </a:r>
          </a:p>
          <a:p>
            <a:pPr marL="381600" lvl="1" indent="0">
              <a:buNone/>
            </a:pPr>
            <a:r>
              <a:rPr lang="fr-FR" sz="2000" i="1" dirty="0"/>
              <a:t>On considère que l’équipe 1 qui a mis 2h35 n’a pas pris le train.</a:t>
            </a:r>
          </a:p>
          <a:p>
            <a:pPr marL="381600" lvl="1" indent="0">
              <a:buNone/>
            </a:pPr>
            <a:r>
              <a:rPr lang="fr-FR" sz="1800" i="1" dirty="0"/>
              <a:t>Une équipe qui met 1h10 a pris le train.</a:t>
            </a:r>
          </a:p>
          <a:p>
            <a:r>
              <a:rPr lang="fr-FR" sz="2400" dirty="0"/>
              <a:t>Une équipe a triché si </a:t>
            </a:r>
          </a:p>
          <a:p>
            <a:pPr lvl="1"/>
            <a:r>
              <a:rPr lang="fr-FR" sz="2000" dirty="0"/>
              <a:t>Elle a pris le train alors qu’elle n’avait pas (encore) gagné de Ticket de train</a:t>
            </a:r>
          </a:p>
          <a:p>
            <a:endParaRPr lang="fr-FR" sz="2400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>
              <a:solidFill>
                <a:prstClr val="black"/>
              </a:solidFill>
            </a:endParaRPr>
          </a:p>
          <a:p>
            <a:pPr marL="914400" lvl="2" indent="0">
              <a:buClr>
                <a:srgbClr val="004DFF"/>
              </a:buClr>
              <a:buNone/>
            </a:pPr>
            <a:endParaRPr lang="fr-FR" sz="1600" dirty="0">
              <a:solidFill>
                <a:prstClr val="black"/>
              </a:solidFill>
            </a:endParaRPr>
          </a:p>
          <a:p>
            <a:pPr lvl="2">
              <a:buClr>
                <a:srgbClr val="004DF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DF8154-6431-4FC6-8197-F76F46000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65" t="67793"/>
          <a:stretch/>
        </p:blipFill>
        <p:spPr>
          <a:xfrm>
            <a:off x="2356692" y="2105525"/>
            <a:ext cx="3520735" cy="178338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835633E-3836-42D1-875E-3AB76A7C3273}"/>
              </a:ext>
            </a:extLst>
          </p:cNvPr>
          <p:cNvCxnSpPr>
            <a:cxnSpLocks/>
          </p:cNvCxnSpPr>
          <p:nvPr/>
        </p:nvCxnSpPr>
        <p:spPr>
          <a:xfrm flipH="1" flipV="1">
            <a:off x="4295273" y="2941721"/>
            <a:ext cx="222584" cy="39781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47E9BEC-F3B3-4CC6-B754-534A55DD02C2}"/>
              </a:ext>
            </a:extLst>
          </p:cNvPr>
          <p:cNvSpPr txBox="1"/>
          <p:nvPr/>
        </p:nvSpPr>
        <p:spPr>
          <a:xfrm>
            <a:off x="4467288" y="326911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A19BA4-B3B1-488C-A091-B4477B39D7A5}"/>
              </a:ext>
            </a:extLst>
          </p:cNvPr>
          <p:cNvSpPr txBox="1"/>
          <p:nvPr/>
        </p:nvSpPr>
        <p:spPr>
          <a:xfrm>
            <a:off x="3882062" y="2621636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B02</a:t>
            </a:r>
          </a:p>
        </p:txBody>
      </p:sp>
    </p:spTree>
    <p:extLst>
      <p:ext uri="{BB962C8B-B14F-4D97-AF65-F5344CB8AC3E}">
        <p14:creationId xmlns:p14="http://schemas.microsoft.com/office/powerpoint/2010/main" val="248399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CEC0E-D752-46F6-A9A1-587F4E7C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AE9AFF-1721-45B1-869F-8953F0A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43E2F7-6CC7-42D5-B1CE-EAD96F06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API rennes2express </a:t>
            </a:r>
            <a:r>
              <a:rPr lang="fr-FR" sz="1200" dirty="0">
                <a:hlinkClick r:id="rId2"/>
              </a:rPr>
              <a:t>http://my-json-server.typicode.com/alemaitr/python_opendata_l2/rennes2express</a:t>
            </a:r>
            <a:endParaRPr lang="fr-FR" sz="1450" dirty="0"/>
          </a:p>
          <a:p>
            <a:pPr lvl="1"/>
            <a:r>
              <a:rPr lang="fr-FR" sz="2200" dirty="0"/>
              <a:t>Equipes</a:t>
            </a:r>
          </a:p>
          <a:p>
            <a:pPr lvl="1"/>
            <a:r>
              <a:rPr lang="fr-FR" sz="2200" dirty="0"/>
              <a:t>Epreuves et vainqueurs</a:t>
            </a:r>
          </a:p>
          <a:p>
            <a:pPr lvl="1"/>
            <a:r>
              <a:rPr lang="fr-FR" sz="2200" dirty="0"/>
              <a:t>Etapes du trajet</a:t>
            </a:r>
          </a:p>
          <a:p>
            <a:r>
              <a:rPr lang="fr-FR" sz="2400" dirty="0"/>
              <a:t>Deux fichiers CSV (sur Cursus)</a:t>
            </a:r>
          </a:p>
          <a:p>
            <a:pPr lvl="1"/>
            <a:r>
              <a:rPr lang="fr-FR" sz="2000" dirty="0"/>
              <a:t>Coordonnées GPS des bornes</a:t>
            </a:r>
          </a:p>
          <a:p>
            <a:pPr lvl="1"/>
            <a:r>
              <a:rPr lang="fr-FR" sz="2000" dirty="0"/>
              <a:t>Horaires de passage des badges sur les bornes</a:t>
            </a:r>
          </a:p>
          <a:p>
            <a:r>
              <a:rPr lang="fr-FR" sz="2400" dirty="0"/>
              <a:t>Calcul de durée théorique</a:t>
            </a:r>
          </a:p>
          <a:p>
            <a:pPr lvl="1"/>
            <a:r>
              <a:rPr lang="fr-FR" sz="2000" dirty="0"/>
              <a:t>API </a:t>
            </a:r>
            <a:r>
              <a:rPr lang="fr-FR" sz="2000" dirty="0" err="1"/>
              <a:t>GraphHopper</a:t>
            </a:r>
            <a:endParaRPr lang="fr-FR" sz="2000" dirty="0"/>
          </a:p>
          <a:p>
            <a:r>
              <a:rPr lang="fr-FR" sz="2400" dirty="0"/>
              <a:t>Comparaison de durées</a:t>
            </a:r>
          </a:p>
          <a:p>
            <a:pPr lvl="1"/>
            <a:r>
              <a:rPr lang="fr-FR" sz="2000" dirty="0"/>
              <a:t>Module </a:t>
            </a:r>
            <a:r>
              <a:rPr lang="fr-FR" sz="2000" dirty="0" err="1"/>
              <a:t>datetime</a:t>
            </a: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62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84A5D-E417-4503-B727-0DA9812E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Rendu attendu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B3E199-9DE1-4B04-AC4D-9E3FC9B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A26F-F00B-4596-8258-FF21EF8271F6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ECEEE-5FE7-4EE0-BFAA-48040A98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Niveau 1</a:t>
            </a:r>
          </a:p>
          <a:p>
            <a:pPr lvl="1"/>
            <a:r>
              <a:rPr lang="fr-FR" sz="2000" dirty="0"/>
              <a:t>Qui sont les tricheurs ? </a:t>
            </a:r>
          </a:p>
          <a:p>
            <a:pPr lvl="2"/>
            <a:r>
              <a:rPr lang="fr-FR" sz="1600" dirty="0"/>
              <a:t>Equipe ayant pris le train sans ticket disponible</a:t>
            </a:r>
            <a:endParaRPr lang="fr-FR" sz="2000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729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84A5D-E417-4503-B727-0DA9812E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Rendu attendu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B3E199-9DE1-4B04-AC4D-9E3FC9B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A26F-F00B-4596-8258-FF21EF8271F6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ECEEE-5FE7-4EE0-BFAA-48040A98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Niveau 1</a:t>
            </a:r>
          </a:p>
          <a:p>
            <a:pPr lvl="1"/>
            <a:r>
              <a:rPr lang="fr-FR" sz="2000" dirty="0"/>
              <a:t>Qui sont les tricheurs ? </a:t>
            </a:r>
          </a:p>
          <a:p>
            <a:pPr lvl="2"/>
            <a:r>
              <a:rPr lang="fr-FR" sz="1600" dirty="0"/>
              <a:t>Equipe ayant pris le train sans ticket disponible</a:t>
            </a:r>
            <a:endParaRPr lang="fr-FR" sz="2000" dirty="0"/>
          </a:p>
          <a:p>
            <a:r>
              <a:rPr lang="fr-FR" sz="2400" dirty="0"/>
              <a:t>Niveau 2</a:t>
            </a:r>
          </a:p>
          <a:p>
            <a:pPr lvl="1"/>
            <a:r>
              <a:rPr lang="fr-FR" sz="2000" dirty="0"/>
              <a:t>Qui est l’équipe gagnante au classement général ? </a:t>
            </a:r>
          </a:p>
          <a:p>
            <a:pPr lvl="2"/>
            <a:r>
              <a:rPr lang="fr-FR" sz="1800" dirty="0"/>
              <a:t>Temps cumulé le plus court sur toutes les étapes </a:t>
            </a:r>
          </a:p>
          <a:p>
            <a:pPr lvl="1"/>
            <a:r>
              <a:rPr lang="fr-FR" sz="2000" dirty="0"/>
              <a:t>Niveau 2 bis : Proposer un classement général de toutes les équipes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2232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84A5D-E417-4503-B727-0DA9812E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Rendu attendu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B3E199-9DE1-4B04-AC4D-9E3FC9B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7A26F-F00B-4596-8258-FF21EF8271F6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ECEEE-5FE7-4EE0-BFAA-48040A98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Niveau 1</a:t>
            </a:r>
          </a:p>
          <a:p>
            <a:pPr lvl="1"/>
            <a:r>
              <a:rPr lang="fr-FR" sz="2000" dirty="0"/>
              <a:t>Qui sont les tricheurs ? </a:t>
            </a:r>
          </a:p>
          <a:p>
            <a:pPr lvl="2"/>
            <a:r>
              <a:rPr lang="fr-FR" sz="1600" dirty="0"/>
              <a:t>Equipe ayant pris le train sans ticket disponible</a:t>
            </a:r>
            <a:endParaRPr lang="fr-FR" sz="2000" dirty="0"/>
          </a:p>
          <a:p>
            <a:r>
              <a:rPr lang="fr-FR" sz="2400" dirty="0"/>
              <a:t>Niveau 2</a:t>
            </a:r>
          </a:p>
          <a:p>
            <a:pPr lvl="1"/>
            <a:r>
              <a:rPr lang="fr-FR" sz="2000" dirty="0"/>
              <a:t>Qui est l’équipe gagnante au classement général ? </a:t>
            </a:r>
          </a:p>
          <a:p>
            <a:pPr lvl="2"/>
            <a:r>
              <a:rPr lang="fr-FR" sz="1800" dirty="0"/>
              <a:t>Temps cumulé le plus court sur toutes les étapes </a:t>
            </a:r>
          </a:p>
          <a:p>
            <a:pPr lvl="1"/>
            <a:r>
              <a:rPr lang="fr-FR" sz="2000" dirty="0"/>
              <a:t>Niveau 2 bis : Proposer un classement général de toutes les équipes</a:t>
            </a:r>
          </a:p>
          <a:p>
            <a:r>
              <a:rPr lang="fr-FR" sz="2400" dirty="0"/>
              <a:t>Niveau 3</a:t>
            </a:r>
          </a:p>
          <a:p>
            <a:pPr lvl="1"/>
            <a:r>
              <a:rPr lang="fr-FR" sz="2000" dirty="0"/>
              <a:t>Qui est l’équipe gagnante au classement à points ? </a:t>
            </a:r>
          </a:p>
          <a:p>
            <a:pPr lvl="2"/>
            <a:r>
              <a:rPr lang="fr-FR" sz="1800" dirty="0"/>
              <a:t>Plus grand nombre de points</a:t>
            </a:r>
          </a:p>
          <a:p>
            <a:pPr lvl="2"/>
            <a:r>
              <a:rPr lang="fr-FR" sz="1800" dirty="0"/>
              <a:t>Les 3 premiers de chaque étape marquent respectivement 3,2,1 points</a:t>
            </a:r>
          </a:p>
          <a:p>
            <a:pPr lvl="1"/>
            <a:r>
              <a:rPr lang="fr-FR" sz="2000" dirty="0"/>
              <a:t>Niveau 3 bis : Proposer un classement à points de toutes les équipes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63390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E9A7F-B35D-411A-8B3D-5DD6785E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pratique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4CF6D5-0434-4C37-A959-23A7BDB7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125E38-66DD-40EF-B277-DA0C8724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Groupes de 2 étudiants</a:t>
            </a:r>
          </a:p>
          <a:p>
            <a:endParaRPr lang="fr-FR" dirty="0"/>
          </a:p>
          <a:p>
            <a:r>
              <a:rPr lang="fr-FR" dirty="0"/>
              <a:t>Rendu pour le vendredi 22 décembre</a:t>
            </a:r>
          </a:p>
          <a:p>
            <a:endParaRPr lang="fr-FR" dirty="0"/>
          </a:p>
          <a:p>
            <a:r>
              <a:rPr lang="fr-FR" dirty="0"/>
              <a:t>Présence en TD obligatoire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6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7B4E7-ECF7-4E4E-82EE-AEBAE6F8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1AEED6-8C9A-4D74-857D-3BD544A8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FC3B44-5E95-40BA-A7CB-A12BA257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8 équipes de 2 aventuriers</a:t>
            </a:r>
          </a:p>
          <a:p>
            <a:r>
              <a:rPr lang="fr-FR" dirty="0"/>
              <a:t>Départ : Marseille</a:t>
            </a:r>
          </a:p>
          <a:p>
            <a:r>
              <a:rPr lang="fr-FR" dirty="0"/>
              <a:t>Objectif : arriver à Rennes 2 le plus vite possible !</a:t>
            </a:r>
          </a:p>
          <a:p>
            <a:r>
              <a:rPr lang="fr-FR" dirty="0"/>
              <a:t>A pied, en voiture, en vélo…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550E023-464D-4722-BB24-E556CF05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41858"/>
            <a:ext cx="9144000" cy="20876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0012A4D-E2AD-4C04-8D05-CB0F0ED99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47" y="-1"/>
            <a:ext cx="2364176" cy="258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4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669C4-5FEC-46BA-98C0-B4B18BDB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F2ADD2-6B89-43EC-BF1A-0D40F85A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F3FF82-765B-4750-B955-8926FF3CF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36" y="1117797"/>
            <a:ext cx="8712967" cy="5400600"/>
          </a:xfrm>
        </p:spPr>
        <p:txBody>
          <a:bodyPr/>
          <a:lstStyle/>
          <a:p>
            <a:r>
              <a:rPr lang="fr-FR" dirty="0"/>
              <a:t>4 jours de course du 13 au 16 novembre 2023</a:t>
            </a:r>
          </a:p>
          <a:p>
            <a:r>
              <a:rPr lang="fr-FR" dirty="0"/>
              <a:t>8 étapes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B14A86-4F04-48DB-BFBE-AD33BE18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17" y="1731237"/>
            <a:ext cx="5263165" cy="5110199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A6950BE-4156-4103-A36B-0F2688E5700A}"/>
              </a:ext>
            </a:extLst>
          </p:cNvPr>
          <p:cNvCxnSpPr/>
          <p:nvPr/>
        </p:nvCxnSpPr>
        <p:spPr>
          <a:xfrm flipH="1" flipV="1">
            <a:off x="5758774" y="5953328"/>
            <a:ext cx="262647" cy="35019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EE8B4D3-1976-47A7-B1FF-1B0F9EFB6A3A}"/>
              </a:ext>
            </a:extLst>
          </p:cNvPr>
          <p:cNvCxnSpPr>
            <a:cxnSpLocks/>
          </p:cNvCxnSpPr>
          <p:nvPr/>
        </p:nvCxnSpPr>
        <p:spPr>
          <a:xfrm flipH="1" flipV="1">
            <a:off x="5758774" y="4970834"/>
            <a:ext cx="1" cy="926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B0BA65E-4DDE-4ACD-BF2B-55A7E9AAAD46}"/>
              </a:ext>
            </a:extLst>
          </p:cNvPr>
          <p:cNvCxnSpPr>
            <a:cxnSpLocks/>
          </p:cNvCxnSpPr>
          <p:nvPr/>
        </p:nvCxnSpPr>
        <p:spPr>
          <a:xfrm flipH="1" flipV="1">
            <a:off x="5758774" y="4484451"/>
            <a:ext cx="1" cy="486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1A74B18-EE6C-41E7-8620-AA9A212FC038}"/>
              </a:ext>
            </a:extLst>
          </p:cNvPr>
          <p:cNvCxnSpPr>
            <a:cxnSpLocks/>
          </p:cNvCxnSpPr>
          <p:nvPr/>
        </p:nvCxnSpPr>
        <p:spPr>
          <a:xfrm flipV="1">
            <a:off x="5758776" y="4118614"/>
            <a:ext cx="131321" cy="36097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35885EB-3C4C-45E3-A31C-3990C4BBB821}"/>
              </a:ext>
            </a:extLst>
          </p:cNvPr>
          <p:cNvCxnSpPr>
            <a:cxnSpLocks/>
          </p:cNvCxnSpPr>
          <p:nvPr/>
        </p:nvCxnSpPr>
        <p:spPr>
          <a:xfrm flipH="1" flipV="1">
            <a:off x="5282119" y="3818097"/>
            <a:ext cx="542317" cy="26435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6157E04-0454-4B17-8CCC-58CD908606EC}"/>
              </a:ext>
            </a:extLst>
          </p:cNvPr>
          <p:cNvCxnSpPr>
            <a:cxnSpLocks/>
          </p:cNvCxnSpPr>
          <p:nvPr/>
        </p:nvCxnSpPr>
        <p:spPr>
          <a:xfrm flipH="1" flipV="1">
            <a:off x="4815191" y="3219855"/>
            <a:ext cx="466929" cy="59824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F8DB85E-E9EB-47F5-8831-F20BB96D258D}"/>
              </a:ext>
            </a:extLst>
          </p:cNvPr>
          <p:cNvCxnSpPr>
            <a:cxnSpLocks/>
          </p:cNvCxnSpPr>
          <p:nvPr/>
        </p:nvCxnSpPr>
        <p:spPr>
          <a:xfrm flipH="1">
            <a:off x="3968634" y="3219855"/>
            <a:ext cx="846557" cy="50583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C9196AB-A6A9-4173-9F05-3D52EC9F535F}"/>
              </a:ext>
            </a:extLst>
          </p:cNvPr>
          <p:cNvCxnSpPr>
            <a:cxnSpLocks/>
          </p:cNvCxnSpPr>
          <p:nvPr/>
        </p:nvCxnSpPr>
        <p:spPr>
          <a:xfrm flipH="1" flipV="1">
            <a:off x="3202581" y="3625865"/>
            <a:ext cx="766053" cy="9982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3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77E4D7-EFE8-418E-A4C6-F276CFA2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vainqueur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1BAB5C9-E750-4831-ACA6-5290F2F2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82B044-E965-4B85-9525-3AEC942A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L’équipe gagnante au classement général</a:t>
            </a:r>
          </a:p>
          <a:p>
            <a:pPr lvl="1"/>
            <a:r>
              <a:rPr lang="fr-FR" dirty="0"/>
              <a:t>La plus rapide pour relier Marseille et Rennes</a:t>
            </a:r>
          </a:p>
          <a:p>
            <a:pPr lvl="2"/>
            <a:r>
              <a:rPr lang="fr-FR" dirty="0"/>
              <a:t>Somme de toutes les durées des étapes</a:t>
            </a:r>
          </a:p>
          <a:p>
            <a:pPr lvl="1"/>
            <a:endParaRPr lang="fr-FR" dirty="0"/>
          </a:p>
          <a:p>
            <a:r>
              <a:rPr lang="fr-FR" dirty="0"/>
              <a:t>L’équipe gagnante aux points</a:t>
            </a:r>
          </a:p>
          <a:p>
            <a:pPr lvl="1"/>
            <a:r>
              <a:rPr lang="fr-FR" dirty="0"/>
              <a:t>Celle qui a le plus de points !</a:t>
            </a:r>
          </a:p>
          <a:p>
            <a:pPr lvl="1"/>
            <a:r>
              <a:rPr lang="fr-FR" dirty="0"/>
              <a:t>A chaque étape</a:t>
            </a:r>
          </a:p>
          <a:p>
            <a:pPr lvl="2"/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place : 3 points</a:t>
            </a:r>
          </a:p>
          <a:p>
            <a:pPr lvl="2"/>
            <a:r>
              <a:rPr lang="fr-FR" dirty="0"/>
              <a:t>2</a:t>
            </a:r>
            <a:r>
              <a:rPr lang="fr-FR" baseline="30000" dirty="0"/>
              <a:t>ème</a:t>
            </a:r>
            <a:r>
              <a:rPr lang="fr-FR" dirty="0"/>
              <a:t> place : 2 points</a:t>
            </a:r>
          </a:p>
          <a:p>
            <a:pPr lvl="2"/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place : 1 point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5F2F30-AEB5-441E-BA32-F99B6881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12" y="2549550"/>
            <a:ext cx="3200399" cy="3107384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F3880FD-D997-4FE6-86BB-0A870137A516}"/>
              </a:ext>
            </a:extLst>
          </p:cNvPr>
          <p:cNvGrpSpPr/>
          <p:nvPr/>
        </p:nvGrpSpPr>
        <p:grpSpPr>
          <a:xfrm>
            <a:off x="6335107" y="3453063"/>
            <a:ext cx="1635814" cy="1858879"/>
            <a:chOff x="4963485" y="3047779"/>
            <a:chExt cx="2818840" cy="3083668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E745F0B-01FC-479C-AC03-80FAC7D592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5781252"/>
              <a:ext cx="262647" cy="35019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C3BA2B79-D0F3-4E24-A7BD-49F4B857E5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798758"/>
              <a:ext cx="1" cy="9263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C00166DF-42AA-4B4F-99CC-F246451FC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312375"/>
              <a:ext cx="1" cy="48638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D799397B-1826-4F91-B1D4-A77414456A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9680" y="3946538"/>
              <a:ext cx="131321" cy="3609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5C4E1D1-025D-40C7-9E5D-C1F0AE7A5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3023" y="3646021"/>
              <a:ext cx="542317" cy="2643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809D233-C108-4A8D-AAFD-A37A5F2DB0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6095" y="3047779"/>
              <a:ext cx="466929" cy="59824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51440E0-254E-4F2D-B3E1-290024A93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9538" y="3047779"/>
              <a:ext cx="846557" cy="50583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CDE0357F-40CA-40FF-8AEF-F1828BB66C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3485" y="3453789"/>
              <a:ext cx="766053" cy="9982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6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0E80-11B0-4500-B88F-118F7A8F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du Temps de trajet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5BE6BC-F289-43DA-A243-E5FB40A4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8B8BDF-915E-4D97-8041-6D7E00FF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Equipe passe son badge </a:t>
            </a:r>
          </a:p>
          <a:p>
            <a:pPr lvl="1"/>
            <a:r>
              <a:rPr lang="fr-FR" sz="2000" dirty="0"/>
              <a:t>Borne de début de l’étape</a:t>
            </a:r>
          </a:p>
          <a:p>
            <a:pPr lvl="1"/>
            <a:r>
              <a:rPr lang="fr-FR" sz="2000" dirty="0"/>
              <a:t>Borne de fin de l’étape</a:t>
            </a:r>
          </a:p>
          <a:p>
            <a:pPr lvl="1"/>
            <a:endParaRPr lang="fr-FR" sz="2000" dirty="0"/>
          </a:p>
          <a:p>
            <a:r>
              <a:rPr lang="fr-FR" sz="2400" dirty="0"/>
              <a:t>Exemple :</a:t>
            </a:r>
          </a:p>
          <a:p>
            <a:pPr lvl="1"/>
            <a:r>
              <a:rPr lang="fr-FR" sz="2000" dirty="0"/>
              <a:t>Etape 1 Marseille Avignon</a:t>
            </a:r>
          </a:p>
          <a:p>
            <a:pPr lvl="2"/>
            <a:r>
              <a:rPr lang="fr-FR" sz="1800" dirty="0"/>
              <a:t>Début : Borne B01 à Marseille</a:t>
            </a:r>
          </a:p>
          <a:p>
            <a:pPr lvl="2"/>
            <a:r>
              <a:rPr lang="fr-FR" sz="1800" dirty="0"/>
              <a:t>Fin : Borne B02 à Avignon</a:t>
            </a:r>
          </a:p>
          <a:p>
            <a:pPr lvl="1"/>
            <a:r>
              <a:rPr lang="fr-FR" sz="2000" dirty="0"/>
              <a:t>Badge de l’équipe 1 </a:t>
            </a:r>
          </a:p>
          <a:p>
            <a:pPr lvl="2"/>
            <a:r>
              <a:rPr lang="fr-FR" sz="1800" dirty="0"/>
              <a:t>Badge sur B01 à 8h00</a:t>
            </a:r>
          </a:p>
          <a:p>
            <a:pPr lvl="2"/>
            <a:r>
              <a:rPr lang="fr-FR" sz="1800" dirty="0"/>
              <a:t>Badge sur B02 à 10h35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fr-FR" sz="2000" dirty="0"/>
              <a:t> Equipe 1 a mis 2h35 pour le trajet de l’étape 1</a:t>
            </a:r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08BB4C-C70A-4DD5-A3A2-E62A9DE9C5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65" t="52496"/>
          <a:stretch/>
        </p:blipFill>
        <p:spPr>
          <a:xfrm>
            <a:off x="5202161" y="1745808"/>
            <a:ext cx="3520735" cy="2630384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E6E8A7F-CD99-4F7D-9B36-D4D51C7C8BE0}"/>
              </a:ext>
            </a:extLst>
          </p:cNvPr>
          <p:cNvCxnSpPr>
            <a:cxnSpLocks/>
          </p:cNvCxnSpPr>
          <p:nvPr/>
        </p:nvCxnSpPr>
        <p:spPr>
          <a:xfrm flipH="1" flipV="1">
            <a:off x="7140742" y="3429000"/>
            <a:ext cx="222584" cy="39781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9BDA0EA-27F0-420D-A1CC-9F88FF6B6A35}"/>
              </a:ext>
            </a:extLst>
          </p:cNvPr>
          <p:cNvSpPr txBox="1"/>
          <p:nvPr/>
        </p:nvSpPr>
        <p:spPr>
          <a:xfrm>
            <a:off x="7312757" y="3756397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3FB9832-9EB3-403D-8724-941F2C0F100B}"/>
              </a:ext>
            </a:extLst>
          </p:cNvPr>
          <p:cNvSpPr txBox="1"/>
          <p:nvPr/>
        </p:nvSpPr>
        <p:spPr>
          <a:xfrm>
            <a:off x="6697367" y="310891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B02</a:t>
            </a:r>
          </a:p>
        </p:txBody>
      </p:sp>
    </p:spTree>
    <p:extLst>
      <p:ext uri="{BB962C8B-B14F-4D97-AF65-F5344CB8AC3E}">
        <p14:creationId xmlns:p14="http://schemas.microsoft.com/office/powerpoint/2010/main" val="3396674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C669C4-5FEC-46BA-98C0-B4B18BDB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3F2ADD2-6B89-43EC-BF1A-0D40F85A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</p:spPr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F3FF82-765B-4750-B955-8926FF3C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épreuve chaque jour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L’équipe vainqueur gagne un «Ticket de train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B14A86-4F04-48DB-BFBE-AD33BE18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75" y="1701324"/>
            <a:ext cx="3200399" cy="3107384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0AE20A52-650C-4B06-8A54-D0A244B465E1}"/>
              </a:ext>
            </a:extLst>
          </p:cNvPr>
          <p:cNvGrpSpPr/>
          <p:nvPr/>
        </p:nvGrpSpPr>
        <p:grpSpPr>
          <a:xfrm>
            <a:off x="3387370" y="2604837"/>
            <a:ext cx="1635814" cy="1858879"/>
            <a:chOff x="4963485" y="3047779"/>
            <a:chExt cx="2818840" cy="3083668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A6950BE-4156-4103-A36B-0F2688E570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5781252"/>
              <a:ext cx="262647" cy="35019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4EE8B4D3-1976-47A7-B1FF-1B0F9EFB6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798758"/>
              <a:ext cx="1" cy="9263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B0BA65E-4DDE-4ACD-BF2B-55A7E9AAAD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312375"/>
              <a:ext cx="1" cy="48638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B1A74B18-EE6C-41E7-8620-AA9A212FC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9680" y="3946538"/>
              <a:ext cx="131321" cy="3609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F35885EB-3C4C-45E3-A31C-3990C4BBB8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3023" y="3646021"/>
              <a:ext cx="542317" cy="2643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6157E04-0454-4B17-8CCC-58CD908606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6095" y="3047779"/>
              <a:ext cx="466929" cy="59824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F8DB85E-E9EB-47F5-8831-F20BB96D2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9538" y="3047779"/>
              <a:ext cx="846557" cy="50583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2C9196AB-A6A9-4173-9F05-3D52EC9F5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3485" y="3453789"/>
              <a:ext cx="766053" cy="9982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62505D1-F9FC-4E34-AC19-7334EE748032}"/>
                </a:ext>
              </a:extLst>
            </p:cNvPr>
            <p:cNvSpPr/>
            <p:nvPr/>
          </p:nvSpPr>
          <p:spPr>
            <a:xfrm>
              <a:off x="5611009" y="3453789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6B8274E6-A31C-49F5-A414-40318C2BA2C6}"/>
                </a:ext>
              </a:extLst>
            </p:cNvPr>
            <p:cNvSpPr/>
            <p:nvPr/>
          </p:nvSpPr>
          <p:spPr>
            <a:xfrm>
              <a:off x="6890623" y="3523099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2E02B1E-C2B7-4093-BC38-48875CCC3E76}"/>
                </a:ext>
              </a:extLst>
            </p:cNvPr>
            <p:cNvSpPr/>
            <p:nvPr/>
          </p:nvSpPr>
          <p:spPr>
            <a:xfrm>
              <a:off x="7382225" y="5657066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E4BDDC87-21FA-4D67-9354-FD0308C06C6D}"/>
                </a:ext>
              </a:extLst>
            </p:cNvPr>
            <p:cNvSpPr/>
            <p:nvPr/>
          </p:nvSpPr>
          <p:spPr>
            <a:xfrm>
              <a:off x="7402370" y="4232460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7364BFE-F9CB-4191-9F1D-6ED115E55AE0}"/>
              </a:ext>
            </a:extLst>
          </p:cNvPr>
          <p:cNvSpPr/>
          <p:nvPr/>
        </p:nvSpPr>
        <p:spPr>
          <a:xfrm>
            <a:off x="2668701" y="5352328"/>
            <a:ext cx="4255398" cy="1275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latin typeface="Pochoir Pleine" panose="02000503020000020004" pitchFamily="2" charset="0"/>
              </a:rPr>
              <a:t>Ticket de train</a:t>
            </a:r>
          </a:p>
          <a:p>
            <a:pPr algn="r"/>
            <a:r>
              <a:rPr lang="fr-FR" dirty="0">
                <a:latin typeface="Pochoir Pleine" panose="02000503020000020004" pitchFamily="2" charset="0"/>
              </a:rPr>
              <a:t>Rennes 2 Express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A764C88E-718E-464D-BBF6-F27C1AC88A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01" y="5355134"/>
            <a:ext cx="1272669" cy="12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9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CBDC0-F508-455F-8FE3-E5EFB740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jeu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27DDFA-FC1D-4719-95D2-35240CF9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D73E9C-D7F7-45BD-89BC-08981F3BB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ticket de train</a:t>
            </a:r>
          </a:p>
          <a:p>
            <a:pPr lvl="1"/>
            <a:r>
              <a:rPr lang="fr-FR" dirty="0"/>
              <a:t>Donne le droit à l’équipe qui en possède un </a:t>
            </a:r>
          </a:p>
          <a:p>
            <a:pPr marL="381600" lvl="1" indent="0">
              <a:buNone/>
            </a:pPr>
            <a:r>
              <a:rPr lang="fr-FR" dirty="0"/>
              <a:t>     de prendre </a:t>
            </a:r>
            <a:r>
              <a:rPr lang="fr-FR" b="1" dirty="0"/>
              <a:t>une fois </a:t>
            </a:r>
            <a:r>
              <a:rPr lang="fr-FR" dirty="0"/>
              <a:t>le train </a:t>
            </a:r>
          </a:p>
          <a:p>
            <a:pPr marL="381600" lvl="1" indent="0">
              <a:buNone/>
            </a:pPr>
            <a:r>
              <a:rPr lang="fr-FR" b="1" dirty="0"/>
              <a:t>	    </a:t>
            </a:r>
            <a:r>
              <a:rPr lang="fr-FR" dirty="0"/>
              <a:t>quand elle souhaite </a:t>
            </a:r>
            <a:r>
              <a:rPr lang="fr-FR" b="1" dirty="0"/>
              <a:t>dans la suite </a:t>
            </a:r>
            <a:r>
              <a:rPr lang="fr-FR" dirty="0"/>
              <a:t>de l’aventure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5B7252-A422-466A-9CD8-2BF73CD82454}"/>
              </a:ext>
            </a:extLst>
          </p:cNvPr>
          <p:cNvSpPr/>
          <p:nvPr/>
        </p:nvSpPr>
        <p:spPr>
          <a:xfrm>
            <a:off x="524814" y="3453063"/>
            <a:ext cx="4255398" cy="1275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latin typeface="Pochoir Pleine" panose="02000503020000020004" pitchFamily="2" charset="0"/>
              </a:rPr>
              <a:t>Ticket de train</a:t>
            </a:r>
          </a:p>
          <a:p>
            <a:pPr algn="r"/>
            <a:r>
              <a:rPr lang="fr-FR" dirty="0">
                <a:latin typeface="Pochoir Pleine" panose="02000503020000020004" pitchFamily="2" charset="0"/>
              </a:rPr>
              <a:t>Rennes 2 Express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34230D0-6B72-4C64-8C07-F6A797E399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4" y="3455869"/>
            <a:ext cx="1272669" cy="12726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D2F4CD-E747-44E3-BBC1-765257FA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235" y="3268642"/>
            <a:ext cx="2739751" cy="266012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208D908-1EFA-44B8-9E2E-EAB3BC88A1FE}"/>
              </a:ext>
            </a:extLst>
          </p:cNvPr>
          <p:cNvGrpSpPr/>
          <p:nvPr/>
        </p:nvGrpSpPr>
        <p:grpSpPr>
          <a:xfrm>
            <a:off x="6894096" y="4024563"/>
            <a:ext cx="1407694" cy="1630280"/>
            <a:chOff x="4963485" y="3047779"/>
            <a:chExt cx="2818840" cy="3083668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5510F32-78BD-48EB-BC75-EE72E6FAF6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5781252"/>
              <a:ext cx="262647" cy="350195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3AB99E99-1B86-45F7-939F-4C3736DBD2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798758"/>
              <a:ext cx="1" cy="9263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57C4170-6D85-4410-ABE4-FDB0C8A89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9678" y="4312375"/>
              <a:ext cx="1" cy="48638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0D302DF-2CAA-4CFE-BCAC-70D1A9C84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9680" y="3946538"/>
              <a:ext cx="131321" cy="36097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4E44411-5598-4DC2-885D-FFE66F01BE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3023" y="3646021"/>
              <a:ext cx="542317" cy="264358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E77E876-3EBB-4F8A-B01B-82CE58B09F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6095" y="3047779"/>
              <a:ext cx="466929" cy="598242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9F1995F-9B43-42E3-A947-52B785396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9538" y="3047779"/>
              <a:ext cx="846557" cy="50583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E96CE47-EDF4-4987-B023-7EC67570A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3485" y="3453789"/>
              <a:ext cx="766053" cy="9982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1BBB8F5-B54D-4D84-88AF-C10AF95FBEA9}"/>
                </a:ext>
              </a:extLst>
            </p:cNvPr>
            <p:cNvSpPr/>
            <p:nvPr/>
          </p:nvSpPr>
          <p:spPr>
            <a:xfrm>
              <a:off x="5611009" y="3453789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BA787C94-1601-4036-B21E-153501CBBBFA}"/>
                </a:ext>
              </a:extLst>
            </p:cNvPr>
            <p:cNvSpPr/>
            <p:nvPr/>
          </p:nvSpPr>
          <p:spPr>
            <a:xfrm>
              <a:off x="6890623" y="3523099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475FD259-F354-4E0F-8581-80D5F063435F}"/>
                </a:ext>
              </a:extLst>
            </p:cNvPr>
            <p:cNvSpPr/>
            <p:nvPr/>
          </p:nvSpPr>
          <p:spPr>
            <a:xfrm>
              <a:off x="7382225" y="5657066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874799AE-9436-4AF7-AF5C-2A35D585D270}"/>
                </a:ext>
              </a:extLst>
            </p:cNvPr>
            <p:cNvSpPr/>
            <p:nvPr/>
          </p:nvSpPr>
          <p:spPr>
            <a:xfrm>
              <a:off x="7402370" y="4232460"/>
              <a:ext cx="234616" cy="192232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15039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5EB74-18DD-40D6-A6AC-7CCCD30F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L’enquête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50D5C3-6863-4CF6-8F34-D271F480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2A3532-9D13-4598-AC71-8307EDEA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Il semblerait que </a:t>
            </a:r>
          </a:p>
          <a:p>
            <a:pPr marL="0" indent="0" algn="ctr">
              <a:buNone/>
            </a:pPr>
            <a:r>
              <a:rPr lang="fr-FR" dirty="0"/>
              <a:t>des équipes aient triché sur l’édition 2023…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Elles auraient pris le train sans avoir de ticket…</a:t>
            </a:r>
          </a:p>
        </p:txBody>
      </p:sp>
    </p:spTree>
    <p:extLst>
      <p:ext uri="{BB962C8B-B14F-4D97-AF65-F5344CB8AC3E}">
        <p14:creationId xmlns:p14="http://schemas.microsoft.com/office/powerpoint/2010/main" val="379018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Détecter un tricheur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trajet a été fait en train si </a:t>
            </a:r>
          </a:p>
          <a:p>
            <a:pPr lvl="1"/>
            <a:r>
              <a:rPr lang="fr-FR" sz="2000" dirty="0"/>
              <a:t>Il a pris moins de temps que n’aurait duré le trajet en voiture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marL="381600" lvl="1" indent="0">
              <a:buNone/>
            </a:pPr>
            <a:endParaRPr lang="fr-FR" sz="2000" i="1" dirty="0"/>
          </a:p>
          <a:p>
            <a:pPr marL="381600" lvl="1" indent="0">
              <a:buNone/>
            </a:pPr>
            <a:endParaRPr lang="fr-FR" sz="2000" i="1" dirty="0"/>
          </a:p>
          <a:p>
            <a:pPr marL="381600" lvl="1" indent="0">
              <a:buNone/>
            </a:pPr>
            <a:r>
              <a:rPr lang="fr-FR" sz="2000" i="1" dirty="0"/>
              <a:t>Exemple : d’après </a:t>
            </a:r>
            <a:r>
              <a:rPr lang="fr-FR" sz="2000" i="1" dirty="0" err="1"/>
              <a:t>GraphHopper</a:t>
            </a:r>
            <a:r>
              <a:rPr lang="fr-FR" sz="2000" i="1" dirty="0"/>
              <a:t>, le trajet entre les borne B01 et B02 dure 1h11</a:t>
            </a:r>
          </a:p>
          <a:p>
            <a:pPr marL="381600" lvl="1" indent="0">
              <a:buNone/>
            </a:pPr>
            <a:r>
              <a:rPr lang="fr-FR" sz="2000" i="1" dirty="0"/>
              <a:t>L’équipe 1 qui a mis 2h35 n’a pas pris le train.</a:t>
            </a:r>
          </a:p>
          <a:p>
            <a:pPr marL="381600" lvl="1" indent="0">
              <a:buNone/>
            </a:pPr>
            <a:r>
              <a:rPr lang="fr-FR" sz="2000" i="1" dirty="0"/>
              <a:t>Une équipe qui met 1h10 a pris le train.</a:t>
            </a:r>
            <a:endParaRPr lang="fr-FR" sz="1800" i="1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DF8154-6431-4FC6-8197-F76F460009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65" t="67793"/>
          <a:stretch/>
        </p:blipFill>
        <p:spPr>
          <a:xfrm>
            <a:off x="2356692" y="2105525"/>
            <a:ext cx="3520735" cy="178338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1835633E-3836-42D1-875E-3AB76A7C3273}"/>
              </a:ext>
            </a:extLst>
          </p:cNvPr>
          <p:cNvCxnSpPr>
            <a:cxnSpLocks/>
          </p:cNvCxnSpPr>
          <p:nvPr/>
        </p:nvCxnSpPr>
        <p:spPr>
          <a:xfrm flipH="1" flipV="1">
            <a:off x="4295273" y="2941721"/>
            <a:ext cx="222584" cy="397817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47E9BEC-F3B3-4CC6-B754-534A55DD02C2}"/>
              </a:ext>
            </a:extLst>
          </p:cNvPr>
          <p:cNvSpPr txBox="1"/>
          <p:nvPr/>
        </p:nvSpPr>
        <p:spPr>
          <a:xfrm>
            <a:off x="4467288" y="3269118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A19BA4-B3B1-488C-A091-B4477B39D7A5}"/>
              </a:ext>
            </a:extLst>
          </p:cNvPr>
          <p:cNvSpPr txBox="1"/>
          <p:nvPr/>
        </p:nvSpPr>
        <p:spPr>
          <a:xfrm>
            <a:off x="3882062" y="2621636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2">
                    <a:lumMod val="25000"/>
                  </a:schemeClr>
                </a:solidFill>
                <a:latin typeface="Verdana"/>
              </a:rPr>
              <a:t>B02</a:t>
            </a:r>
          </a:p>
        </p:txBody>
      </p:sp>
    </p:spTree>
    <p:extLst>
      <p:ext uri="{BB962C8B-B14F-4D97-AF65-F5344CB8AC3E}">
        <p14:creationId xmlns:p14="http://schemas.microsoft.com/office/powerpoint/2010/main" val="2834819450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6810</TotalTime>
  <Words>643</Words>
  <Application>Microsoft Office PowerPoint</Application>
  <PresentationFormat>Affichage à l'écran (4:3)</PresentationFormat>
  <Paragraphs>154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ＭＳ Ｐゴシック</vt:lpstr>
      <vt:lpstr>Arial</vt:lpstr>
      <vt:lpstr>Calibri</vt:lpstr>
      <vt:lpstr>Pochoir Pleine</vt:lpstr>
      <vt:lpstr>Symbol</vt:lpstr>
      <vt:lpstr>Verdana</vt:lpstr>
      <vt:lpstr>Rennes2</vt:lpstr>
      <vt:lpstr>Python et Open Data  Projet Rennes2Express</vt:lpstr>
      <vt:lpstr>Le jeu</vt:lpstr>
      <vt:lpstr>Le jeu</vt:lpstr>
      <vt:lpstr>Le vainqueur</vt:lpstr>
      <vt:lpstr>Calcul du Temps de trajet</vt:lpstr>
      <vt:lpstr>Le jeu</vt:lpstr>
      <vt:lpstr>Le jeu</vt:lpstr>
      <vt:lpstr>L’enquête</vt:lpstr>
      <vt:lpstr>Détecter un tricheur</vt:lpstr>
      <vt:lpstr>Détecter un tricheur</vt:lpstr>
      <vt:lpstr>Techniquement</vt:lpstr>
      <vt:lpstr>Rendu attendu</vt:lpstr>
      <vt:lpstr>Rendu attendu</vt:lpstr>
      <vt:lpstr>Rendu attendu</vt:lpstr>
      <vt:lpstr>Organisation pratique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51</cp:revision>
  <dcterms:created xsi:type="dcterms:W3CDTF">2021-08-31T16:02:36Z</dcterms:created>
  <dcterms:modified xsi:type="dcterms:W3CDTF">2023-11-30T07:36:44Z</dcterms:modified>
</cp:coreProperties>
</file>