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262" r:id="rId2"/>
    <p:sldId id="288" r:id="rId3"/>
    <p:sldId id="286" r:id="rId4"/>
    <p:sldId id="289" r:id="rId5"/>
    <p:sldId id="297" r:id="rId6"/>
    <p:sldId id="290" r:id="rId7"/>
    <p:sldId id="291" r:id="rId8"/>
    <p:sldId id="309" r:id="rId9"/>
    <p:sldId id="294" r:id="rId10"/>
    <p:sldId id="296" r:id="rId11"/>
    <p:sldId id="307" r:id="rId12"/>
    <p:sldId id="263" r:id="rId13"/>
    <p:sldId id="300" r:id="rId14"/>
    <p:sldId id="310" r:id="rId15"/>
    <p:sldId id="31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49D3F-BB68-4DB2-ADF1-91AD81BE0C5A}" type="datetimeFigureOut">
              <a:rPr lang="fr-FR" smtClean="0"/>
              <a:t>12/09/2022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F65D7-7668-45C9-9F20-3C2B8B4BC9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969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https</a:t>
            </a:r>
            <a:r>
              <a:rPr lang="fr-FR" dirty="0"/>
              <a:t>://</a:t>
            </a:r>
            <a:r>
              <a:rPr lang="fr-FR" dirty="0" err="1"/>
              <a:t>maps.googleapis.com</a:t>
            </a:r>
            <a:r>
              <a:rPr lang="fr-FR" dirty="0"/>
              <a:t>/</a:t>
            </a:r>
            <a:r>
              <a:rPr lang="fr-FR" dirty="0" err="1"/>
              <a:t>maps</a:t>
            </a:r>
            <a:r>
              <a:rPr lang="fr-FR" dirty="0"/>
              <a:t>/api/directions/</a:t>
            </a:r>
            <a:r>
              <a:rPr lang="fr-FR" dirty="0" err="1"/>
              <a:t>json?origin</a:t>
            </a:r>
            <a:r>
              <a:rPr lang="fr-FR" dirty="0"/>
              <a:t>=</a:t>
            </a:r>
            <a:r>
              <a:rPr lang="fr-FR" dirty="0" err="1"/>
              <a:t>Toronto&amp;destination</a:t>
            </a:r>
            <a:r>
              <a:rPr lang="fr-FR" dirty="0"/>
              <a:t>=</a:t>
            </a:r>
            <a:r>
              <a:rPr lang="fr-FR" dirty="0" err="1"/>
              <a:t>Montreal&amp;key</a:t>
            </a:r>
            <a:r>
              <a:rPr lang="fr-FR" dirty="0"/>
              <a:t>=AIzaSyAOtLuqp1h_f2cZO6Cim8eB17_l-nUCtJg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CE5A1-E4ED-1F49-80D1-7866C8A71EE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380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CE5A1-E4ED-1F49-80D1-7866C8A71EE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1380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https</a:t>
            </a:r>
            <a:r>
              <a:rPr lang="fr-FR" dirty="0"/>
              <a:t>://</a:t>
            </a:r>
            <a:r>
              <a:rPr lang="fr-FR" dirty="0" err="1"/>
              <a:t>maps.googleapis.com</a:t>
            </a:r>
            <a:r>
              <a:rPr lang="fr-FR" dirty="0"/>
              <a:t>/</a:t>
            </a:r>
            <a:r>
              <a:rPr lang="fr-FR" dirty="0" err="1"/>
              <a:t>maps</a:t>
            </a:r>
            <a:r>
              <a:rPr lang="fr-FR" dirty="0"/>
              <a:t>/api/directions/</a:t>
            </a:r>
            <a:r>
              <a:rPr lang="fr-FR" dirty="0" err="1"/>
              <a:t>json?origin</a:t>
            </a:r>
            <a:r>
              <a:rPr lang="fr-FR" dirty="0"/>
              <a:t>=</a:t>
            </a:r>
            <a:r>
              <a:rPr lang="fr-FR" dirty="0" err="1"/>
              <a:t>Toronto&amp;destination</a:t>
            </a:r>
            <a:r>
              <a:rPr lang="fr-FR" dirty="0"/>
              <a:t>=</a:t>
            </a:r>
            <a:r>
              <a:rPr lang="fr-FR" dirty="0" err="1"/>
              <a:t>Montreal&amp;key</a:t>
            </a:r>
            <a:r>
              <a:rPr lang="fr-FR" dirty="0"/>
              <a:t>=AIzaSyAOtLuqp1h_f2cZO6Cim8eB17_l-nUCtJg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BCE5A1-E4ED-1F49-80D1-7866C8A71EE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487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UR2-dia-titr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90800" y="3810000"/>
            <a:ext cx="6400800" cy="1142999"/>
          </a:xfrm>
        </p:spPr>
        <p:txBody>
          <a:bodyPr/>
          <a:lstStyle>
            <a:lvl1pPr algn="l">
              <a:defRPr sz="3600">
                <a:latin typeface="Pochoir Pleine" panose="02000503020000020004" pitchFamily="2" charset="0"/>
                <a:cs typeface="Verdana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0800" y="4953000"/>
            <a:ext cx="6400800" cy="1143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Pochoir Pleine" panose="02000503020000020004" pitchFamily="2" charset="0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0BBE49-FCCB-4A90-A45C-67088542EE9F}" type="datetime1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B7FB-1F47-4279-BE38-1D59200E4A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45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71AEC-2BC4-4B6C-B79E-00D12817ECD9}" type="datetime1">
              <a:rPr lang="fr-FR" smtClean="0"/>
              <a:t>12/09/2022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pic>
        <p:nvPicPr>
          <p:cNvPr id="5632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8888"/>
            <a:ext cx="9144000" cy="55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4896544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chemeClr val="accent2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chemeClr val="accent3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757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/>
            </a:lvl1pPr>
          </a:lstStyle>
          <a:p>
            <a:pPr>
              <a:defRPr/>
            </a:pPr>
            <a:fld id="{9AA5C746-148B-4EBA-97BC-84171D2CF4D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54006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rgbClr val="004DFF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rgbClr val="29C200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7119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FFCB7-D57F-4C8C-BA32-2BA73F4500C6}" type="datetime1">
              <a:rPr lang="fr-FR" smtClean="0"/>
              <a:t>12/09/2022</a:t>
            </a:fld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8B791-9587-46D3-BA8A-979462B0508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5159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e de 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UR2-dia-titr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64"/>
          <a:stretch/>
        </p:blipFill>
        <p:spPr bwMode="auto">
          <a:xfrm>
            <a:off x="6350" y="0"/>
            <a:ext cx="9131300" cy="354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46486" y="3810000"/>
            <a:ext cx="5825913" cy="1142999"/>
          </a:xfrm>
        </p:spPr>
        <p:txBody>
          <a:bodyPr/>
          <a:lstStyle>
            <a:lvl1pPr algn="l">
              <a:defRPr sz="3600">
                <a:solidFill>
                  <a:srgbClr val="DE0000"/>
                </a:solidFill>
                <a:latin typeface="Pochoir Pleine"/>
                <a:cs typeface="Pochoir Pleine"/>
              </a:defRPr>
            </a:lvl1pPr>
          </a:lstStyle>
          <a:p>
            <a:r>
              <a:rPr lang="en-US"/>
              <a:t>Cliquez et modifiez le titre</a:t>
            </a:r>
            <a:endParaRPr lang="fr-FR" dirty="0"/>
          </a:p>
        </p:txBody>
      </p:sp>
      <p:pic>
        <p:nvPicPr>
          <p:cNvPr id="5" name="Image 6" descr="UR2-dia-titr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64"/>
          <a:stretch/>
        </p:blipFill>
        <p:spPr bwMode="auto">
          <a:xfrm>
            <a:off x="6350" y="0"/>
            <a:ext cx="9131300" cy="3548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127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CA852A4D-1BFF-498F-B63C-A36E50EC025B}" type="datetime1">
              <a:rPr lang="fr-FR" smtClean="0"/>
              <a:t>12/09/2022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501B941A-0444-44D9-B8F6-F78B7957E1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84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raphh.readthedocs.io/en/lates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s://graphhopper.com/dashboard/#/register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maps.github.io/google-maps-services-python/doc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tweepy.org/en/latest/" TargetMode="External"/><Relationship Id="rId4" Type="http://schemas.openxmlformats.org/officeDocument/2006/relationships/hyperlink" Target="https://graphh.readthedocs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fr-FR" dirty="0"/>
              <a:t>Python et Open Data</a:t>
            </a:r>
            <a:br>
              <a:rPr lang="fr-FR" altLang="fr-FR" dirty="0"/>
            </a:br>
            <a:br>
              <a:rPr lang="fr-FR" altLang="fr-FR" dirty="0"/>
            </a:br>
            <a:r>
              <a:rPr lang="fr-FR" altLang="fr-FR" dirty="0"/>
              <a:t>API et Graph Hopper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fr-FR" altLang="fr-FR" dirty="0"/>
            </a:br>
            <a:endParaRPr lang="fr-FR" dirty="0"/>
          </a:p>
        </p:txBody>
      </p:sp>
      <p:sp>
        <p:nvSpPr>
          <p:cNvPr id="7171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lvl="0"/>
            <a:fld id="{CD34FC44-51F7-4AF7-AD83-C5D43328579B}" type="slidenum">
              <a:rPr lang="fr-FR" altLang="fr-FR" noProof="0" smtClean="0"/>
              <a:pPr lvl="0"/>
              <a:t>1</a:t>
            </a:fld>
            <a:endParaRPr lang="fr-FR" altLang="fr-FR" noProof="0" dirty="0"/>
          </a:p>
        </p:txBody>
      </p:sp>
    </p:spTree>
    <p:extLst>
      <p:ext uri="{BB962C8B-B14F-4D97-AF65-F5344CB8AC3E}">
        <p14:creationId xmlns:p14="http://schemas.microsoft.com/office/powerpoint/2010/main" val="19857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Principe général d’identification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B0C3-1BFC-FB43-8D1F-01BDC1B1A190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pratique, dans un script Python</a:t>
            </a:r>
          </a:p>
          <a:p>
            <a:pPr marL="838800" lvl="1" indent="-457200">
              <a:buFont typeface="+mj-lt"/>
              <a:buAutoNum type="arabicPeriod"/>
            </a:pPr>
            <a:r>
              <a:rPr lang="fr-FR" dirty="0"/>
              <a:t>Lire ses identifiants dans un fichier annexe</a:t>
            </a:r>
          </a:p>
          <a:p>
            <a:pPr marL="1371600" lvl="2" indent="-457200">
              <a:buFont typeface="+mj-lt"/>
              <a:buAutoNum type="arabicPeriod"/>
            </a:pPr>
            <a:r>
              <a:rPr lang="fr-FR" dirty="0">
                <a:solidFill>
                  <a:srgbClr val="FF0000"/>
                </a:solidFill>
              </a:rPr>
              <a:t>Vos identifiants ne doivent jamais être écrits en dur dans vos scripts</a:t>
            </a:r>
          </a:p>
          <a:p>
            <a:pPr marL="1371600" lvl="2" indent="-457200">
              <a:buFont typeface="+mj-lt"/>
              <a:buAutoNum type="arabicPeriod"/>
            </a:pPr>
            <a:endParaRPr lang="fr-FR" dirty="0">
              <a:solidFill>
                <a:srgbClr val="FF0000"/>
              </a:solidFill>
            </a:endParaRPr>
          </a:p>
          <a:p>
            <a:pPr marL="838800" lvl="1" indent="-457200">
              <a:buFont typeface="+mj-lt"/>
              <a:buAutoNum type="arabicPeriod"/>
            </a:pPr>
            <a:r>
              <a:rPr lang="fr-FR" dirty="0"/>
              <a:t>Lancer une connexion à l’API avec ces identifiants</a:t>
            </a:r>
          </a:p>
          <a:p>
            <a:pPr marL="838800" lvl="1" indent="-457200">
              <a:buFont typeface="+mj-lt"/>
              <a:buAutoNum type="arabicPeriod"/>
            </a:pPr>
            <a:endParaRPr lang="fr-FR" dirty="0"/>
          </a:p>
          <a:p>
            <a:pPr marL="838800" lvl="1" indent="-457200">
              <a:buFont typeface="+mj-lt"/>
              <a:buAutoNum type="arabicPeriod"/>
            </a:pPr>
            <a:r>
              <a:rPr lang="fr-FR" dirty="0"/>
              <a:t>Effectuer des requêtes via cette connexion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021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985422" y="3810000"/>
            <a:ext cx="7910004" cy="1142999"/>
          </a:xfrm>
        </p:spPr>
        <p:txBody>
          <a:bodyPr/>
          <a:lstStyle/>
          <a:p>
            <a:r>
              <a:rPr lang="fr-FR" dirty="0"/>
              <a:t>Module d’API </a:t>
            </a:r>
            <a:r>
              <a:rPr lang="fr-FR" dirty="0" err="1"/>
              <a:t>GraphH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554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492728-879C-465F-AA73-07B6AFA5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Module </a:t>
            </a:r>
            <a:r>
              <a:rPr lang="fr-FR" dirty="0" err="1"/>
              <a:t>GraphH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C825E0E-0B0F-4C7D-8E6B-AC7725778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12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504BB1-B9B6-4054-A537-6DD4431B3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Module d’interrogation à l’API </a:t>
            </a:r>
            <a:r>
              <a:rPr lang="fr-FR" dirty="0" err="1"/>
              <a:t>GraphHopper</a:t>
            </a:r>
            <a:endParaRPr lang="fr-FR" dirty="0"/>
          </a:p>
          <a:p>
            <a:endParaRPr lang="fr-FR" dirty="0"/>
          </a:p>
          <a:p>
            <a:r>
              <a:rPr lang="fr-FR" dirty="0"/>
              <a:t>Fonctions  prédéfinies</a:t>
            </a:r>
          </a:p>
          <a:p>
            <a:pPr lvl="1"/>
            <a:r>
              <a:rPr lang="fr-FR" dirty="0"/>
              <a:t>Documentation</a:t>
            </a:r>
          </a:p>
          <a:p>
            <a:pPr lvl="2"/>
            <a:r>
              <a:rPr lang="fr-FR" dirty="0">
                <a:hlinkClick r:id="rId2"/>
              </a:rPr>
              <a:t>https://graphh.readthedocs.io/en/latest/</a:t>
            </a:r>
            <a:endParaRPr lang="fr-FR" dirty="0"/>
          </a:p>
          <a:p>
            <a:endParaRPr lang="fr-FR" dirty="0"/>
          </a:p>
          <a:p>
            <a:pPr lvl="2"/>
            <a:r>
              <a:rPr lang="fr-FR" dirty="0"/>
              <a:t>Mis en place par les anciens étudiants de la L2 MIASHS :</a:t>
            </a:r>
            <a:br>
              <a:rPr lang="fr-FR" dirty="0"/>
            </a:br>
            <a:r>
              <a:rPr lang="fr-FR" dirty="0"/>
              <a:t>© Copyright 2019, Maëlle Cosson, Pauline Hamon-Giraud, Clément </a:t>
            </a:r>
            <a:r>
              <a:rPr lang="fr-FR" dirty="0" err="1"/>
              <a:t>Caillard</a:t>
            </a:r>
            <a:r>
              <a:rPr lang="fr-FR" dirty="0"/>
              <a:t> and Romain </a:t>
            </a:r>
            <a:r>
              <a:rPr lang="fr-FR" dirty="0" err="1"/>
              <a:t>Tavenard</a:t>
            </a:r>
            <a:r>
              <a:rPr lang="fr-FR" dirty="0"/>
              <a:t>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2832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Obtenir une clé </a:t>
            </a:r>
            <a:r>
              <a:rPr lang="fr-FR" dirty="0" err="1"/>
              <a:t>GraphHopper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B0C3-1BFC-FB43-8D1F-01BDC1B1A190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S’enregistrer au service </a:t>
            </a:r>
            <a:r>
              <a:rPr lang="fr-FR" sz="2400" dirty="0" err="1"/>
              <a:t>GraphHopper</a:t>
            </a:r>
            <a:br>
              <a:rPr lang="fr-FR" sz="2400" dirty="0"/>
            </a:br>
            <a:r>
              <a:rPr lang="fr-FR" sz="2400" dirty="0">
                <a:hlinkClick r:id="rId2"/>
              </a:rPr>
              <a:t>https://graphhopper.com/dashboard/#/register</a:t>
            </a:r>
            <a:r>
              <a:rPr lang="fr-FR" sz="2400" dirty="0"/>
              <a:t> </a:t>
            </a:r>
          </a:p>
          <a:p>
            <a:endParaRPr lang="fr-FR" sz="2400" dirty="0"/>
          </a:p>
          <a:p>
            <a:r>
              <a:rPr lang="fr-FR" sz="2400" dirty="0"/>
              <a:t>Créer une « API key »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325CB9C-DCC6-C345-812D-CC8AD5A05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25177"/>
            <a:ext cx="9144000" cy="19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87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C179B7-CC1F-4250-A322-1D3998FBA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Connexion à l’API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3EC9774-66F6-4F7D-AEE4-372388FC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14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6485D5-6A88-4F70-92A3-DDA09DC2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Charger votre clé d’API </a:t>
            </a:r>
          </a:p>
          <a:p>
            <a:pPr lvl="1"/>
            <a:r>
              <a:rPr lang="fr-FR" dirty="0"/>
              <a:t>Lue dans le fichier externe </a:t>
            </a:r>
          </a:p>
          <a:p>
            <a:pPr lvl="2"/>
            <a:r>
              <a:rPr lang="fr-FR" dirty="0"/>
              <a:t>Ex : dans une variable </a:t>
            </a:r>
            <a:r>
              <a:rPr lang="fr-FR" dirty="0" err="1"/>
              <a:t>cle_api</a:t>
            </a:r>
            <a:r>
              <a:rPr lang="fr-FR" dirty="0"/>
              <a:t> d’un fichier </a:t>
            </a:r>
            <a:r>
              <a:rPr lang="fr-FR" dirty="0" err="1"/>
              <a:t>credentials.json</a:t>
            </a:r>
            <a:endParaRPr lang="fr-FR" dirty="0"/>
          </a:p>
          <a:p>
            <a:endParaRPr lang="fr-FR" dirty="0"/>
          </a:p>
          <a:p>
            <a:r>
              <a:rPr lang="fr-FR" dirty="0"/>
              <a:t>Créer un client initialisé avec la clé</a:t>
            </a:r>
          </a:p>
          <a:p>
            <a:pPr lvl="2"/>
            <a:r>
              <a:rPr lang="fr-FR" dirty="0" err="1"/>
              <a:t>gh_client</a:t>
            </a:r>
            <a:r>
              <a:rPr lang="fr-FR" dirty="0"/>
              <a:t> = </a:t>
            </a:r>
            <a:r>
              <a:rPr lang="fr-FR" dirty="0" err="1"/>
              <a:t>graphh.GraphHopper</a:t>
            </a:r>
            <a:r>
              <a:rPr lang="fr-FR" dirty="0"/>
              <a:t>(</a:t>
            </a:r>
            <a:r>
              <a:rPr lang="fr-FR" dirty="0" err="1"/>
              <a:t>api_key</a:t>
            </a:r>
            <a:r>
              <a:rPr lang="fr-FR" dirty="0"/>
              <a:t>=</a:t>
            </a:r>
            <a:r>
              <a:rPr lang="fr-FR" dirty="0" err="1"/>
              <a:t>cle_api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523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F70B9-1918-47D1-B70E-2F0FA20E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Effectuer des requêtes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1697C6D-9A11-435F-8172-4457C878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15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78C181-0108-4CC6-AEAD-9626BA508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Appeler les fonctions souhaitées</a:t>
            </a:r>
          </a:p>
          <a:p>
            <a:pPr lvl="1"/>
            <a:r>
              <a:rPr lang="fr-FR" dirty="0"/>
              <a:t>Voir la documentation !</a:t>
            </a:r>
          </a:p>
          <a:p>
            <a:pPr lvl="2"/>
            <a:r>
              <a:rPr lang="fr-FR" dirty="0"/>
              <a:t>Distance entre deux points</a:t>
            </a:r>
          </a:p>
          <a:p>
            <a:pPr lvl="2"/>
            <a:r>
              <a:rPr lang="fr-FR" dirty="0"/>
              <a:t>Coordonnées GPS d’une adresse</a:t>
            </a:r>
          </a:p>
          <a:p>
            <a:pPr lvl="2"/>
            <a:r>
              <a:rPr lang="fr-FR" dirty="0"/>
              <a:t>Adresse de coordonnées GPS</a:t>
            </a:r>
          </a:p>
          <a:p>
            <a:pPr lvl="2"/>
            <a:r>
              <a:rPr lang="fr-FR" dirty="0"/>
              <a:t>Durée d’un trajet</a:t>
            </a:r>
          </a:p>
          <a:p>
            <a:pPr lvl="2"/>
            <a:r>
              <a:rPr lang="fr-FR" dirty="0"/>
              <a:t>Altitude</a:t>
            </a:r>
          </a:p>
          <a:p>
            <a:pPr lvl="1"/>
            <a:r>
              <a:rPr lang="fr-FR" dirty="0"/>
              <a:t>Exemple : </a:t>
            </a:r>
          </a:p>
          <a:p>
            <a:pPr lvl="2"/>
            <a:r>
              <a:rPr lang="fr-FR" dirty="0" err="1"/>
              <a:t>gps_rennes</a:t>
            </a:r>
            <a:r>
              <a:rPr lang="fr-FR" dirty="0"/>
              <a:t> = </a:t>
            </a:r>
            <a:r>
              <a:rPr lang="fr-FR" dirty="0" err="1"/>
              <a:t>gh_client.</a:t>
            </a:r>
            <a:r>
              <a:rPr lang="fr-FR" dirty="0" err="1">
                <a:solidFill>
                  <a:srgbClr val="FF0000"/>
                </a:solidFill>
              </a:rPr>
              <a:t>address_to_latlong</a:t>
            </a:r>
            <a:r>
              <a:rPr lang="fr-FR" dirty="0"/>
              <a:t>("Rennes, République")</a:t>
            </a:r>
          </a:p>
          <a:p>
            <a:pPr lvl="2"/>
            <a:r>
              <a:rPr lang="fr-FR" dirty="0"/>
              <a:t>Stocke dans </a:t>
            </a:r>
            <a:r>
              <a:rPr lang="fr-FR" dirty="0" err="1"/>
              <a:t>gps_rennes</a:t>
            </a:r>
            <a:r>
              <a:rPr lang="fr-FR" dirty="0"/>
              <a:t> la paire de coordonnées GPS de "Rennes, République".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2900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985422" y="3810000"/>
            <a:ext cx="7910004" cy="1142999"/>
          </a:xfrm>
        </p:spPr>
        <p:txBody>
          <a:bodyPr/>
          <a:lstStyle/>
          <a:p>
            <a:r>
              <a:rPr lang="fr-FR" dirty="0"/>
              <a:t>Généralités sur les API</a:t>
            </a:r>
          </a:p>
        </p:txBody>
      </p:sp>
    </p:spTree>
    <p:extLst>
      <p:ext uri="{BB962C8B-B14F-4D97-AF65-F5344CB8AC3E}">
        <p14:creationId xmlns:p14="http://schemas.microsoft.com/office/powerpoint/2010/main" val="3858502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B0C3-1BFC-FB43-8D1F-01BDC1B1A190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API</a:t>
            </a:r>
          </a:p>
          <a:p>
            <a:pPr lvl="1"/>
            <a:r>
              <a:rPr lang="fr-FR" i="1" dirty="0">
                <a:latin typeface="+mn-lt"/>
                <a:cs typeface="American Typewriter"/>
              </a:rPr>
              <a:t>Application </a:t>
            </a:r>
            <a:r>
              <a:rPr lang="fr-FR" i="1" dirty="0" err="1">
                <a:latin typeface="+mn-lt"/>
                <a:cs typeface="American Typewriter"/>
              </a:rPr>
              <a:t>Programming</a:t>
            </a:r>
            <a:r>
              <a:rPr lang="fr-FR" i="1" dirty="0">
                <a:latin typeface="+mn-lt"/>
                <a:cs typeface="American Typewriter"/>
              </a:rPr>
              <a:t> Interface</a:t>
            </a:r>
            <a:endParaRPr lang="fr-FR" dirty="0">
              <a:latin typeface="+mn-lt"/>
              <a:cs typeface="American Typewriter"/>
            </a:endParaRPr>
          </a:p>
          <a:p>
            <a:pPr lvl="1"/>
            <a:r>
              <a:rPr lang="fr-FR" dirty="0">
                <a:latin typeface="+mn-lt"/>
                <a:cs typeface="American Typewriter"/>
              </a:rPr>
              <a:t>Bibliothèque de fonctions d’accès à un programme </a:t>
            </a:r>
          </a:p>
          <a:p>
            <a:pPr lvl="2"/>
            <a:r>
              <a:rPr lang="fr-FR" dirty="0">
                <a:latin typeface="+mn-lt"/>
                <a:cs typeface="American Typewriter"/>
              </a:rPr>
              <a:t>Arguments bien définis</a:t>
            </a:r>
          </a:p>
          <a:p>
            <a:pPr lvl="2"/>
            <a:r>
              <a:rPr lang="fr-FR" dirty="0">
                <a:latin typeface="+mn-lt"/>
                <a:cs typeface="American Typewriter"/>
              </a:rPr>
              <a:t>Valeurs de retour explicitées</a:t>
            </a:r>
          </a:p>
          <a:p>
            <a:r>
              <a:rPr lang="fr-FR" dirty="0">
                <a:latin typeface="+mn-lt"/>
                <a:cs typeface="American Typewriter"/>
              </a:rPr>
              <a:t>Cas particulier</a:t>
            </a:r>
          </a:p>
          <a:p>
            <a:pPr lvl="1"/>
            <a:r>
              <a:rPr lang="fr-FR" dirty="0">
                <a:latin typeface="+mn-lt"/>
                <a:cs typeface="American Typewriter"/>
              </a:rPr>
              <a:t>API web d’accès aux données </a:t>
            </a:r>
            <a:br>
              <a:rPr lang="fr-FR" dirty="0">
                <a:latin typeface="+mn-lt"/>
                <a:cs typeface="American Typewriter"/>
              </a:rPr>
            </a:br>
            <a:r>
              <a:rPr lang="fr-FR" dirty="0">
                <a:latin typeface="+mn-lt"/>
                <a:cs typeface="American Typewriter"/>
              </a:rPr>
              <a:t>(mouvement Open Data)</a:t>
            </a:r>
          </a:p>
        </p:txBody>
      </p:sp>
    </p:spTree>
    <p:extLst>
      <p:ext uri="{BB962C8B-B14F-4D97-AF65-F5344CB8AC3E}">
        <p14:creationId xmlns:p14="http://schemas.microsoft.com/office/powerpoint/2010/main" val="568810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d’API web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B0C3-1BFC-FB43-8D1F-01BDC1B1A190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latin typeface="+mn-lt"/>
                <a:cs typeface="American Typewriter"/>
              </a:rPr>
              <a:t>Google </a:t>
            </a:r>
            <a:r>
              <a:rPr lang="fr-FR" dirty="0" err="1">
                <a:latin typeface="+mn-lt"/>
                <a:cs typeface="American Typewriter"/>
              </a:rPr>
              <a:t>Maps</a:t>
            </a:r>
            <a:r>
              <a:rPr lang="fr-FR" dirty="0">
                <a:latin typeface="+mn-lt"/>
                <a:cs typeface="American Typewriter"/>
              </a:rPr>
              <a:t> / </a:t>
            </a:r>
            <a:r>
              <a:rPr lang="fr-FR" dirty="0" err="1">
                <a:latin typeface="+mn-lt"/>
                <a:cs typeface="American Typewriter"/>
              </a:rPr>
              <a:t>GraphHopper</a:t>
            </a:r>
            <a:endParaRPr lang="fr-FR" dirty="0">
              <a:latin typeface="+mn-lt"/>
              <a:cs typeface="American Typewriter"/>
            </a:endParaRPr>
          </a:p>
          <a:p>
            <a:pPr lvl="1"/>
            <a:r>
              <a:rPr lang="fr-FR" dirty="0">
                <a:latin typeface="+mn-lt"/>
                <a:cs typeface="American Typewriter"/>
              </a:rPr>
              <a:t>Directions API</a:t>
            </a:r>
          </a:p>
          <a:p>
            <a:pPr lvl="1"/>
            <a:r>
              <a:rPr lang="fr-FR" dirty="0" err="1">
                <a:latin typeface="+mn-lt"/>
                <a:cs typeface="American Typewriter"/>
              </a:rPr>
              <a:t>Elevation</a:t>
            </a:r>
            <a:r>
              <a:rPr lang="fr-FR" dirty="0">
                <a:latin typeface="+mn-lt"/>
                <a:cs typeface="American Typewriter"/>
              </a:rPr>
              <a:t> API </a:t>
            </a:r>
          </a:p>
          <a:p>
            <a:pPr lvl="1"/>
            <a:r>
              <a:rPr lang="fr-FR" dirty="0">
                <a:latin typeface="+mn-lt"/>
                <a:cs typeface="American Typewriter"/>
              </a:rPr>
              <a:t>Distance Matrix API</a:t>
            </a:r>
          </a:p>
          <a:p>
            <a:pPr lvl="1"/>
            <a:r>
              <a:rPr lang="fr-FR" dirty="0" err="1">
                <a:latin typeface="+mn-lt"/>
                <a:cs typeface="American Typewriter"/>
              </a:rPr>
              <a:t>Geocoding</a:t>
            </a:r>
            <a:r>
              <a:rPr lang="fr-FR" dirty="0">
                <a:latin typeface="+mn-lt"/>
                <a:cs typeface="American Typewriter"/>
              </a:rPr>
              <a:t> API</a:t>
            </a:r>
          </a:p>
          <a:p>
            <a:r>
              <a:rPr lang="fr-FR" dirty="0">
                <a:latin typeface="+mn-lt"/>
                <a:cs typeface="American Typewriter"/>
              </a:rPr>
              <a:t>Facebook</a:t>
            </a:r>
          </a:p>
          <a:p>
            <a:pPr lvl="1"/>
            <a:r>
              <a:rPr lang="fr-FR" dirty="0">
                <a:latin typeface="+mn-lt"/>
                <a:cs typeface="American Typewriter"/>
              </a:rPr>
              <a:t>Facebook Graph API</a:t>
            </a:r>
          </a:p>
          <a:p>
            <a:r>
              <a:rPr lang="fr-FR" dirty="0" err="1">
                <a:latin typeface="+mn-lt"/>
                <a:cs typeface="American Typewriter"/>
              </a:rPr>
              <a:t>Twitter</a:t>
            </a:r>
            <a:endParaRPr lang="fr-FR" dirty="0">
              <a:latin typeface="+mn-lt"/>
              <a:cs typeface="American Typewriter"/>
            </a:endParaRPr>
          </a:p>
          <a:p>
            <a:r>
              <a:rPr lang="fr-FR" dirty="0">
                <a:latin typeface="+mn-lt"/>
                <a:cs typeface="American Typewriter"/>
              </a:rPr>
              <a:t>STAR (Transports en commun rennais)</a:t>
            </a:r>
          </a:p>
          <a:p>
            <a:pPr lvl="1"/>
            <a:r>
              <a:rPr lang="fr-FR" dirty="0">
                <a:latin typeface="+mn-lt"/>
                <a:cs typeface="American Typewriter"/>
              </a:rPr>
              <a:t>Horaires des bus</a:t>
            </a:r>
          </a:p>
          <a:p>
            <a:pPr lvl="1"/>
            <a:r>
              <a:rPr lang="fr-FR" dirty="0">
                <a:latin typeface="+mn-lt"/>
                <a:cs typeface="American Typewriter"/>
              </a:rPr>
              <a:t>Disponibilité des vélos dans les relais </a:t>
            </a:r>
            <a:r>
              <a:rPr lang="fr-FR" dirty="0" err="1">
                <a:latin typeface="+mn-lt"/>
                <a:cs typeface="American Typewriter"/>
              </a:rPr>
              <a:t>VéloStar</a:t>
            </a:r>
            <a:endParaRPr lang="fr-FR" dirty="0">
              <a:latin typeface="+mn-lt"/>
              <a:cs typeface="American Typewriter"/>
            </a:endParaRPr>
          </a:p>
          <a:p>
            <a:r>
              <a:rPr lang="fr-FR" i="1" dirty="0">
                <a:latin typeface="+mn-lt"/>
                <a:cs typeface="American Typewriter"/>
              </a:rPr>
              <a:t>…</a:t>
            </a:r>
          </a:p>
          <a:p>
            <a:pPr lvl="1"/>
            <a:endParaRPr lang="fr-FR" dirty="0">
              <a:latin typeface="+mn-lt"/>
              <a:cs typeface="American Typewriter"/>
            </a:endParaRPr>
          </a:p>
          <a:p>
            <a:endParaRPr lang="fr-FR" dirty="0">
              <a:latin typeface="+mn-lt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333295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d’utilisation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B0C3-1BFC-FB43-8D1F-01BDC1B1A190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400" dirty="0"/>
              <a:t>Combien de kilomètres de Rennes à Saint-Malo ?</a:t>
            </a:r>
          </a:p>
          <a:p>
            <a:pPr lvl="1"/>
            <a:r>
              <a:rPr lang="fr-FR" sz="2000" dirty="0"/>
              <a:t>Sans API : utilisation d’un client web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Comment obtenir ce résultat depuis un programme python ? </a:t>
            </a:r>
          </a:p>
          <a:p>
            <a:pPr marL="0" indent="0">
              <a:buNone/>
            </a:pPr>
            <a:endParaRPr lang="fr-FR" sz="24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379" y="1979068"/>
            <a:ext cx="4908191" cy="367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13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Requête vers une API WEB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B0C3-1BFC-FB43-8D1F-01BDC1B1A190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+mn-lt"/>
                <a:cs typeface="American Typewriter"/>
              </a:rPr>
              <a:t>Principe de fonctionnement</a:t>
            </a:r>
          </a:p>
          <a:p>
            <a:pPr lvl="1"/>
            <a:r>
              <a:rPr lang="fr-FR" dirty="0">
                <a:latin typeface="+mn-lt"/>
                <a:cs typeface="American Typewriter"/>
              </a:rPr>
              <a:t>Envoi d’une requête HTTP</a:t>
            </a:r>
          </a:p>
          <a:p>
            <a:pPr lvl="1"/>
            <a:r>
              <a:rPr lang="fr-FR" dirty="0">
                <a:latin typeface="+mn-lt"/>
                <a:cs typeface="American Typewriter"/>
              </a:rPr>
              <a:t>Récupération d’un résultat</a:t>
            </a:r>
          </a:p>
          <a:p>
            <a:r>
              <a:rPr lang="fr-FR" sz="2400" dirty="0"/>
              <a:t>Combien de kilomètres de Rennes à Saint-Malo ?</a:t>
            </a:r>
          </a:p>
          <a:p>
            <a:pPr lvl="1"/>
            <a:r>
              <a:rPr lang="fr-FR" sz="2000" dirty="0"/>
              <a:t>Avec API : possibilité de récupérer la réponse dans un fichier </a:t>
            </a:r>
            <a:r>
              <a:rPr lang="fr-FR" sz="2000" dirty="0" err="1"/>
              <a:t>json</a:t>
            </a:r>
            <a:endParaRPr lang="fr-FR" sz="2000" dirty="0"/>
          </a:p>
          <a:p>
            <a:pPr lvl="1"/>
            <a:r>
              <a:rPr lang="fr-FR" sz="2000" dirty="0"/>
              <a:t>Requête : </a:t>
            </a:r>
          </a:p>
          <a:p>
            <a:pPr lvl="1"/>
            <a:endParaRPr lang="fr-FR" sz="2000" dirty="0"/>
          </a:p>
          <a:p>
            <a:pPr lvl="1"/>
            <a:r>
              <a:rPr lang="fr-FR" sz="2000" dirty="0"/>
              <a:t>Résultat :</a:t>
            </a:r>
          </a:p>
          <a:p>
            <a:endParaRPr lang="fr-FR" dirty="0">
              <a:latin typeface="+mn-lt"/>
              <a:cs typeface="American Typewriter"/>
            </a:endParaRPr>
          </a:p>
          <a:p>
            <a:pPr marL="0" indent="0" algn="ctr">
              <a:buNone/>
            </a:pPr>
            <a:endParaRPr lang="fr-FR" sz="1800" dirty="0">
              <a:latin typeface="American Typewriter"/>
              <a:cs typeface="American Typewriter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8957B1-00DE-4EB6-8EAC-5DD00446073F}"/>
              </a:ext>
            </a:extLst>
          </p:cNvPr>
          <p:cNvSpPr txBox="1"/>
          <p:nvPr/>
        </p:nvSpPr>
        <p:spPr>
          <a:xfrm>
            <a:off x="0" y="3801488"/>
            <a:ext cx="9195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solidFill>
                  <a:schemeClr val="accent1"/>
                </a:solidFill>
                <a:latin typeface="American Typewriter"/>
                <a:cs typeface="American Typewriter"/>
              </a:rPr>
              <a:t>https</a:t>
            </a:r>
            <a:r>
              <a:rPr lang="fr-FR" sz="1600" dirty="0">
                <a:solidFill>
                  <a:schemeClr val="accent1"/>
                </a:solidFill>
                <a:latin typeface="American Typewriter"/>
                <a:cs typeface="American Typewriter"/>
              </a:rPr>
              <a:t>://</a:t>
            </a:r>
            <a:r>
              <a:rPr lang="fr-FR" sz="1600" dirty="0" err="1">
                <a:solidFill>
                  <a:schemeClr val="accent3">
                    <a:lumMod val="50000"/>
                  </a:schemeClr>
                </a:solidFill>
                <a:latin typeface="American Typewriter"/>
                <a:cs typeface="American Typewriter"/>
              </a:rPr>
              <a:t>maps.googleapis.com</a:t>
            </a:r>
            <a:r>
              <a:rPr lang="fr-FR" sz="1600" dirty="0">
                <a:solidFill>
                  <a:schemeClr val="accent3">
                    <a:lumMod val="50000"/>
                  </a:schemeClr>
                </a:solidFill>
                <a:latin typeface="American Typewriter"/>
                <a:cs typeface="American Typewriter"/>
              </a:rPr>
              <a:t>/</a:t>
            </a:r>
            <a:r>
              <a:rPr lang="fr-FR" sz="1600" dirty="0">
                <a:solidFill>
                  <a:schemeClr val="accent6"/>
                </a:solidFill>
                <a:latin typeface="American Typewriter"/>
                <a:cs typeface="American Typewriter"/>
              </a:rPr>
              <a:t>[</a:t>
            </a:r>
            <a:r>
              <a:rPr lang="mr-IN" sz="1600" dirty="0">
                <a:solidFill>
                  <a:schemeClr val="accent6"/>
                </a:solidFill>
                <a:latin typeface="American Typewriter"/>
                <a:cs typeface="American Typewriter"/>
              </a:rPr>
              <a:t>…</a:t>
            </a:r>
            <a:r>
              <a:rPr lang="en-US" sz="1600" dirty="0">
                <a:solidFill>
                  <a:schemeClr val="accent6"/>
                </a:solidFill>
                <a:latin typeface="American Typewriter"/>
                <a:cs typeface="American Typewriter"/>
              </a:rPr>
              <a:t>]</a:t>
            </a:r>
            <a:r>
              <a:rPr lang="fr-FR" sz="1600" dirty="0">
                <a:solidFill>
                  <a:schemeClr val="accent6"/>
                </a:solidFill>
                <a:latin typeface="American Typewriter"/>
                <a:cs typeface="American Typewriter"/>
              </a:rPr>
              <a:t>/</a:t>
            </a:r>
            <a:r>
              <a:rPr lang="fr-FR" sz="1600" dirty="0" err="1">
                <a:solidFill>
                  <a:schemeClr val="accent6"/>
                </a:solidFill>
                <a:latin typeface="American Typewriter"/>
                <a:cs typeface="American Typewriter"/>
              </a:rPr>
              <a:t>json</a:t>
            </a:r>
            <a:r>
              <a:rPr lang="fr-FR" sz="1600" dirty="0" err="1">
                <a:solidFill>
                  <a:srgbClr val="F79646"/>
                </a:solidFill>
                <a:latin typeface="American Typewriter"/>
                <a:cs typeface="American Typewriter"/>
              </a:rPr>
              <a:t>?</a:t>
            </a:r>
            <a:r>
              <a:rPr lang="fr-FR" sz="1600" dirty="0" err="1">
                <a:solidFill>
                  <a:schemeClr val="accent4"/>
                </a:solidFill>
                <a:latin typeface="American Typewriter"/>
                <a:cs typeface="American Typewriter"/>
              </a:rPr>
              <a:t>origin</a:t>
            </a:r>
            <a:r>
              <a:rPr lang="fr-FR" sz="1600" dirty="0">
                <a:solidFill>
                  <a:schemeClr val="accent4"/>
                </a:solidFill>
                <a:latin typeface="American Typewriter"/>
                <a:cs typeface="American Typewriter"/>
              </a:rPr>
              <a:t>=</a:t>
            </a:r>
            <a:r>
              <a:rPr lang="fr-FR" sz="1600" dirty="0" err="1">
                <a:solidFill>
                  <a:schemeClr val="accent4"/>
                </a:solidFill>
                <a:latin typeface="American Typewriter"/>
                <a:cs typeface="American Typewriter"/>
              </a:rPr>
              <a:t>Rennes&amp;destination</a:t>
            </a:r>
            <a:r>
              <a:rPr lang="fr-FR" sz="1600" dirty="0">
                <a:solidFill>
                  <a:schemeClr val="accent4"/>
                </a:solidFill>
                <a:latin typeface="American Typewriter"/>
                <a:cs typeface="American Typewriter"/>
              </a:rPr>
              <a:t>=Saint-Malo</a:t>
            </a:r>
            <a:endParaRPr lang="fr-FR" sz="1600" dirty="0">
              <a:solidFill>
                <a:schemeClr val="bg1">
                  <a:lumMod val="50000"/>
                </a:schemeClr>
              </a:solidFill>
              <a:latin typeface="Verdana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C8FAEE9-8C54-48F7-8CAD-EB3DB0F9E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55" y="4674215"/>
            <a:ext cx="871505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geocoded_waypoints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: [ { 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geocoder_status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: "OK", 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place_id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: "ChIJhZDWpy_eDkgRMKvkNs2lDAQ", "types" : [ 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locality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political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] }, { 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geocoder_status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: "OK", 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place_id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: "ChIJXb8mIRCBDkgRLeErsq196fg", "types" : [ 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locality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political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] } ], "routes" : [ { 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bounds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: { 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northeast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: { 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: 48.6500178, 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: -1.6762884 }, 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southwest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: { 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: 48.11724419999999, 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: -2.0284726 } }, "copyrights" : "Données cartographiques ©2018 Google", "legs" : [ {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"distance"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{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 Unicode MS"/>
              </a:rPr>
              <a:t>" : "69,5 km", "value" : 69503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}, "duration" : { 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: "57 minutes", "value" : 3433 },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end_address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" : "Saint-Malo, France"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end_location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: { 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: 48.64928090000001, 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: -2.0260003 }, 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start_address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" : "Rennes, France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", 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start_location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: { 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lat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: 48.117265, "</a:t>
            </a: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lng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: -1.6777931 },</a:t>
            </a:r>
            <a:r>
              <a:rPr kumimoji="0" lang="fr-FR" altLang="fr-FR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…</a:t>
            </a:r>
            <a:endParaRPr kumimoji="0" lang="fr-FR" alt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99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Notion de clé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B0C3-1BFC-FB43-8D1F-01BDC1B1A190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>
                <a:latin typeface="+mn-lt"/>
                <a:cs typeface="American Typewriter"/>
              </a:rPr>
              <a:t>Souvent, besoin de spécifier une clé d’utilisation</a:t>
            </a:r>
          </a:p>
          <a:p>
            <a:pPr lvl="1"/>
            <a:r>
              <a:rPr lang="fr-FR" dirty="0">
                <a:latin typeface="+mn-lt"/>
                <a:cs typeface="American Typewriter"/>
              </a:rPr>
              <a:t>Pour identifier les utilisateurs</a:t>
            </a:r>
          </a:p>
          <a:p>
            <a:pPr lvl="2"/>
            <a:r>
              <a:rPr lang="fr-FR" dirty="0">
                <a:cs typeface="American Typewriter"/>
              </a:rPr>
              <a:t>Les bloquer en cas d’utilisation frauduleuse</a:t>
            </a:r>
          </a:p>
          <a:p>
            <a:pPr lvl="2"/>
            <a:r>
              <a:rPr lang="fr-FR" dirty="0">
                <a:cs typeface="American Typewriter"/>
              </a:rPr>
              <a:t>Les faire payer en cas d’accès intensif à l’API</a:t>
            </a:r>
          </a:p>
          <a:p>
            <a:pPr lvl="1"/>
            <a:r>
              <a:rPr lang="fr-FR" dirty="0">
                <a:latin typeface="+mn-lt"/>
                <a:cs typeface="American Typewriter"/>
              </a:rPr>
              <a:t>Pour limiter le nombre de requêtes par personne</a:t>
            </a:r>
          </a:p>
          <a:p>
            <a:endParaRPr lang="fr-FR" dirty="0">
              <a:cs typeface="American Typewriter"/>
            </a:endParaRPr>
          </a:p>
          <a:p>
            <a:endParaRPr lang="fr-FR" dirty="0">
              <a:cs typeface="American Typewriter"/>
            </a:endParaRPr>
          </a:p>
          <a:p>
            <a:endParaRPr lang="fr-FR" dirty="0">
              <a:cs typeface="American Typewriter"/>
            </a:endParaRPr>
          </a:p>
          <a:p>
            <a:endParaRPr lang="fr-FR" dirty="0">
              <a:cs typeface="American Typewriter"/>
            </a:endParaRPr>
          </a:p>
          <a:p>
            <a:r>
              <a:rPr lang="fr-FR" dirty="0">
                <a:cs typeface="American Typewriter"/>
              </a:rPr>
              <a:t>Exemple sur Google</a:t>
            </a:r>
          </a:p>
          <a:p>
            <a:pPr lvl="1"/>
            <a:r>
              <a:rPr lang="fr-FR" dirty="0">
                <a:cs typeface="American Typewriter"/>
              </a:rPr>
              <a:t>API key</a:t>
            </a:r>
          </a:p>
          <a:p>
            <a:pPr lvl="1"/>
            <a:r>
              <a:rPr lang="fr-FR" dirty="0">
                <a:cs typeface="American Typewriter"/>
              </a:rPr>
              <a:t>Associée à un compte Gmail</a:t>
            </a:r>
          </a:p>
          <a:p>
            <a:pPr lvl="1"/>
            <a:r>
              <a:rPr lang="fr-FR" dirty="0">
                <a:cs typeface="American Typewriter"/>
              </a:rPr>
              <a:t>Ouverte pour un certain nombre d’API choisies par l’utilisateur</a:t>
            </a:r>
          </a:p>
          <a:p>
            <a:pPr lvl="1"/>
            <a:endParaRPr lang="fr-FR" dirty="0">
              <a:latin typeface="+mn-lt"/>
              <a:cs typeface="American Typewriter"/>
            </a:endParaRPr>
          </a:p>
          <a:p>
            <a:pPr marL="0" indent="0" algn="ctr">
              <a:buNone/>
            </a:pPr>
            <a:endParaRPr lang="fr-FR" sz="1800" dirty="0">
              <a:latin typeface="American Typewriter"/>
              <a:cs typeface="American Typewriter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13769" y="3072224"/>
            <a:ext cx="8469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  <a:latin typeface="American Typewriter"/>
                <a:cs typeface="American Typewriter"/>
              </a:rPr>
              <a:t>https://</a:t>
            </a:r>
            <a:r>
              <a:rPr lang="fr-FR" sz="2400" dirty="0">
                <a:solidFill>
                  <a:schemeClr val="accent3">
                    <a:lumMod val="50000"/>
                  </a:schemeClr>
                </a:solidFill>
                <a:latin typeface="American Typewriter"/>
                <a:cs typeface="American Typewriter"/>
              </a:rPr>
              <a:t>maps.googleapis.com/</a:t>
            </a:r>
            <a:r>
              <a:rPr lang="fr-FR" sz="2400" dirty="0">
                <a:solidFill>
                  <a:schemeClr val="accent6"/>
                </a:solidFill>
                <a:latin typeface="American Typewriter"/>
                <a:cs typeface="American Typewriter"/>
              </a:rPr>
              <a:t>maps/api/directions/json</a:t>
            </a:r>
            <a:r>
              <a:rPr lang="fr-FR" sz="2400" dirty="0">
                <a:solidFill>
                  <a:srgbClr val="F79646"/>
                </a:solidFill>
                <a:latin typeface="American Typewriter"/>
                <a:cs typeface="American Typewriter"/>
              </a:rPr>
              <a:t>?</a:t>
            </a:r>
            <a:r>
              <a:rPr lang="fr-FR" sz="2400" dirty="0">
                <a:solidFill>
                  <a:schemeClr val="accent4"/>
                </a:solidFill>
                <a:latin typeface="American Typewriter"/>
                <a:cs typeface="American Typewriter"/>
              </a:rPr>
              <a:t>origin=Rennes&amp;destination=Saint-Malo&amp;</a:t>
            </a:r>
            <a:r>
              <a:rPr lang="fr-FR" sz="2400" dirty="0">
                <a:solidFill>
                  <a:schemeClr val="accent1"/>
                </a:solidFill>
                <a:latin typeface="American Typewriter"/>
                <a:cs typeface="American Typewriter"/>
              </a:rPr>
              <a:t>key=</a:t>
            </a:r>
            <a:r>
              <a:rPr lang="fr-FR" sz="2400" b="1" dirty="0">
                <a:solidFill>
                  <a:schemeClr val="accent1"/>
                </a:solidFill>
                <a:latin typeface="American Typewriter"/>
                <a:cs typeface="American Typewriter"/>
              </a:rPr>
              <a:t>YOUR_API_KEY</a:t>
            </a:r>
            <a:endParaRPr lang="fr-FR" sz="2400" b="1" dirty="0">
              <a:solidFill>
                <a:schemeClr val="accent1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46333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985422" y="3810000"/>
            <a:ext cx="7910004" cy="1142999"/>
          </a:xfrm>
        </p:spPr>
        <p:txBody>
          <a:bodyPr/>
          <a:lstStyle/>
          <a:p>
            <a:r>
              <a:rPr lang="fr-FR" dirty="0"/>
              <a:t>API et python</a:t>
            </a:r>
          </a:p>
        </p:txBody>
      </p:sp>
    </p:spTree>
    <p:extLst>
      <p:ext uri="{BB962C8B-B14F-4D97-AF65-F5344CB8AC3E}">
        <p14:creationId xmlns:p14="http://schemas.microsoft.com/office/powerpoint/2010/main" val="296523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Existence de modules dédiés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5B0C3-1BFC-FB43-8D1F-01BDC1B1A190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>
                <a:latin typeface="+mn-lt"/>
                <a:cs typeface="American Typewriter"/>
              </a:rPr>
              <a:t>Pour les API « grand public »</a:t>
            </a:r>
          </a:p>
          <a:p>
            <a:pPr lvl="1"/>
            <a:r>
              <a:rPr lang="fr-FR" dirty="0" err="1">
                <a:latin typeface="American Typewriter"/>
                <a:cs typeface="American Typewriter"/>
              </a:rPr>
              <a:t>googlemaps</a:t>
            </a:r>
            <a:r>
              <a:rPr lang="fr-FR" dirty="0">
                <a:latin typeface="+mn-lt"/>
                <a:cs typeface="American Typewriter"/>
              </a:rPr>
              <a:t> : </a:t>
            </a:r>
            <a:br>
              <a:rPr lang="fr-FR" dirty="0">
                <a:latin typeface="+mn-lt"/>
                <a:cs typeface="American Typewriter"/>
              </a:rPr>
            </a:br>
            <a:r>
              <a:rPr lang="fr-FR" dirty="0">
                <a:latin typeface="+mn-lt"/>
                <a:cs typeface="American Typewriter"/>
                <a:hlinkClick r:id="rId3"/>
              </a:rPr>
              <a:t>https://googlemaps.github.io/google-maps-services-python/docs/</a:t>
            </a:r>
            <a:r>
              <a:rPr lang="fr-FR" dirty="0">
                <a:latin typeface="+mn-lt"/>
                <a:cs typeface="American Typewriter"/>
              </a:rPr>
              <a:t> </a:t>
            </a:r>
            <a:endParaRPr lang="fr-FR" dirty="0">
              <a:cs typeface="American Typewriter"/>
            </a:endParaRPr>
          </a:p>
          <a:p>
            <a:pPr lvl="1"/>
            <a:r>
              <a:rPr lang="fr-FR" dirty="0" err="1">
                <a:latin typeface="American Typewriter"/>
                <a:cs typeface="American Typewriter"/>
              </a:rPr>
              <a:t>GraphHopper</a:t>
            </a:r>
            <a:r>
              <a:rPr lang="fr-FR" dirty="0">
                <a:cs typeface="American Typewriter"/>
              </a:rPr>
              <a:t> : </a:t>
            </a:r>
            <a:br>
              <a:rPr lang="fr-FR" dirty="0">
                <a:cs typeface="American Typewriter"/>
              </a:rPr>
            </a:br>
            <a:r>
              <a:rPr lang="fr-FR" dirty="0">
                <a:cs typeface="American Typewriter"/>
                <a:hlinkClick r:id="rId4"/>
              </a:rPr>
              <a:t>https://graphh.readthedocs.io/</a:t>
            </a:r>
            <a:endParaRPr lang="fr-FR" dirty="0">
              <a:cs typeface="American Typewriter"/>
            </a:endParaRPr>
          </a:p>
          <a:p>
            <a:pPr lvl="1"/>
            <a:r>
              <a:rPr lang="fr-FR" dirty="0" err="1">
                <a:latin typeface="American Typewriter"/>
                <a:cs typeface="American Typewriter"/>
              </a:rPr>
              <a:t>tweepy</a:t>
            </a:r>
            <a:r>
              <a:rPr lang="fr-FR" dirty="0">
                <a:cs typeface="American Typewriter"/>
              </a:rPr>
              <a:t> : </a:t>
            </a:r>
            <a:br>
              <a:rPr lang="fr-FR" dirty="0">
                <a:cs typeface="American Typewriter"/>
              </a:rPr>
            </a:br>
            <a:r>
              <a:rPr lang="fr-FR" dirty="0">
                <a:cs typeface="American Typewriter"/>
                <a:hlinkClick r:id="rId5"/>
              </a:rPr>
              <a:t>http://docs.tweepy.org/en/latest/</a:t>
            </a:r>
            <a:r>
              <a:rPr lang="fr-FR" dirty="0">
                <a:latin typeface="+mn-lt"/>
                <a:cs typeface="American Typewriter"/>
              </a:rPr>
              <a:t> </a:t>
            </a:r>
          </a:p>
          <a:p>
            <a:endParaRPr lang="fr-FR" dirty="0">
              <a:latin typeface="+mn-lt"/>
              <a:cs typeface="American Typewriter"/>
            </a:endParaRPr>
          </a:p>
          <a:p>
            <a:r>
              <a:rPr lang="fr-FR" dirty="0">
                <a:cs typeface="American Typewriter"/>
              </a:rPr>
              <a:t>Sinon, possibilité de fabriquer des URL à la main…</a:t>
            </a:r>
          </a:p>
          <a:p>
            <a:pPr lvl="1"/>
            <a:r>
              <a:rPr lang="fr-FR" dirty="0">
                <a:cs typeface="American Typewriter"/>
              </a:rPr>
              <a:t>Pas abordé cette semaine</a:t>
            </a:r>
          </a:p>
          <a:p>
            <a:pPr marL="0" indent="0" algn="ctr">
              <a:buNone/>
            </a:pPr>
            <a:endParaRPr lang="fr-FR" sz="1800" dirty="0">
              <a:latin typeface="American Typewriter"/>
              <a:cs typeface="American Typewriter"/>
            </a:endParaRPr>
          </a:p>
        </p:txBody>
      </p:sp>
    </p:spTree>
    <p:extLst>
      <p:ext uri="{BB962C8B-B14F-4D97-AF65-F5344CB8AC3E}">
        <p14:creationId xmlns:p14="http://schemas.microsoft.com/office/powerpoint/2010/main" val="4246326055"/>
      </p:ext>
    </p:extLst>
  </p:cSld>
  <p:clrMapOvr>
    <a:masterClrMapping/>
  </p:clrMapOvr>
</p:sld>
</file>

<file path=ppt/theme/theme1.xml><?xml version="1.0" encoding="utf-8"?>
<a:theme xmlns:a="http://schemas.openxmlformats.org/drawingml/2006/main" name="Rennes2">
  <a:themeElements>
    <a:clrScheme name="Charte Université Rennes 2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E60000"/>
      </a:accent1>
      <a:accent2>
        <a:srgbClr val="004DFF"/>
      </a:accent2>
      <a:accent3>
        <a:srgbClr val="29C200"/>
      </a:accent3>
      <a:accent4>
        <a:srgbClr val="5C3BFF"/>
      </a:accent4>
      <a:accent5>
        <a:srgbClr val="FFFF00"/>
      </a:accent5>
      <a:accent6>
        <a:srgbClr val="FF33FF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>
                <a:lumMod val="50000"/>
              </a:schemeClr>
            </a:solidFill>
            <a:latin typeface="Verdan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1844</TotalTime>
  <Words>884</Words>
  <Application>Microsoft Office PowerPoint</Application>
  <PresentationFormat>Affichage à l'écran (4:3)</PresentationFormat>
  <Paragraphs>130</Paragraphs>
  <Slides>15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ＭＳ Ｐゴシック</vt:lpstr>
      <vt:lpstr>American Typewriter</vt:lpstr>
      <vt:lpstr>Arial</vt:lpstr>
      <vt:lpstr>Arial Unicode MS</vt:lpstr>
      <vt:lpstr>Calibri</vt:lpstr>
      <vt:lpstr>Pochoir Pleine</vt:lpstr>
      <vt:lpstr>Verdana</vt:lpstr>
      <vt:lpstr>Rennes2</vt:lpstr>
      <vt:lpstr>Python et Open Data  API et Graph Hopper</vt:lpstr>
      <vt:lpstr>Généralités sur les API</vt:lpstr>
      <vt:lpstr>définition</vt:lpstr>
      <vt:lpstr>Exemples d’API web</vt:lpstr>
      <vt:lpstr>Exemple d’utilisation</vt:lpstr>
      <vt:lpstr>Requête vers une API WEB</vt:lpstr>
      <vt:lpstr>Notion de clé</vt:lpstr>
      <vt:lpstr>API et python</vt:lpstr>
      <vt:lpstr>Existence de modules dédiés</vt:lpstr>
      <vt:lpstr>Principe général d’identification</vt:lpstr>
      <vt:lpstr>Module d’API GraphH</vt:lpstr>
      <vt:lpstr>Module GraphH </vt:lpstr>
      <vt:lpstr>Obtenir une clé GraphHopper</vt:lpstr>
      <vt:lpstr>Connexion à l’API</vt:lpstr>
      <vt:lpstr>Effectuer des requêtes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et Open Data</dc:title>
  <dc:creator>Aurélie Lemaitre-Legargeant</dc:creator>
  <cp:lastModifiedBy>Aurelie Lemaitre</cp:lastModifiedBy>
  <cp:revision>32</cp:revision>
  <dcterms:created xsi:type="dcterms:W3CDTF">2021-08-31T16:02:36Z</dcterms:created>
  <dcterms:modified xsi:type="dcterms:W3CDTF">2022-09-12T09:44:14Z</dcterms:modified>
</cp:coreProperties>
</file>