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3" roundtripDataSignature="AMtx7mjz0oP2wc9dk6FiXGGS1pxKIBgW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2049099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120490997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a491bca0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a491bca0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71dbb7e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e71dbb7e5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71dbb7e5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e71dbb7e5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71dbb7e5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e71dbb7e5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311700" y="445025"/>
            <a:ext cx="8520600" cy="565500"/>
          </a:xfrm>
          <a:prstGeom prst="rect">
            <a:avLst/>
          </a:prstGeom>
          <a:solidFill>
            <a:srgbClr val="10B981"/>
          </a:solidFill>
          <a:ln>
            <a:noFill/>
          </a:ln>
        </p:spPr>
        <p:txBody>
          <a:bodyPr anchorCtr="0" anchor="t" bIns="91425" lIns="91425" spcFirstLastPara="1" rIns="91425" wrap="square" tIns="91425">
            <a:normAutofit/>
          </a:bodyPr>
          <a:lstStyle/>
          <a:p>
            <a:pPr indent="457200" lvl="0" marL="0" rtl="0" algn="ctr">
              <a:lnSpc>
                <a:spcPct val="100000"/>
              </a:lnSpc>
              <a:spcBef>
                <a:spcPts val="0"/>
              </a:spcBef>
              <a:spcAft>
                <a:spcPts val="0"/>
              </a:spcAft>
              <a:buSzPts val="3111"/>
              <a:buNone/>
            </a:pPr>
            <a:r>
              <a:rPr lang="pt-BR" sz="2400">
                <a:solidFill>
                  <a:schemeClr val="lt1"/>
                </a:solidFill>
              </a:rPr>
              <a:t>Síndrome de Down</a:t>
            </a:r>
            <a:endParaRPr>
              <a:solidFill>
                <a:schemeClr val="lt1"/>
              </a:solidFill>
            </a:endParaRPr>
          </a:p>
        </p:txBody>
      </p:sp>
      <p:sp>
        <p:nvSpPr>
          <p:cNvPr id="55" name="Google Shape;55;p2"/>
          <p:cNvSpPr txBox="1"/>
          <p:nvPr>
            <p:ph idx="1" type="body"/>
          </p:nvPr>
        </p:nvSpPr>
        <p:spPr>
          <a:xfrm>
            <a:off x="447050" y="15941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56" name="Google Shape;56;p2"/>
          <p:cNvPicPr preferRelativeResize="0"/>
          <p:nvPr/>
        </p:nvPicPr>
        <p:blipFill>
          <a:blip r:embed="rId3">
            <a:alphaModFix/>
          </a:blip>
          <a:stretch>
            <a:fillRect/>
          </a:stretch>
        </p:blipFill>
        <p:spPr>
          <a:xfrm>
            <a:off x="311700" y="1067400"/>
            <a:ext cx="8520599" cy="386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2120490997f_0_6"/>
          <p:cNvSpPr txBox="1"/>
          <p:nvPr>
            <p:ph type="title"/>
          </p:nvPr>
        </p:nvSpPr>
        <p:spPr>
          <a:xfrm>
            <a:off x="311700" y="445025"/>
            <a:ext cx="8520600" cy="922800"/>
          </a:xfrm>
          <a:prstGeom prst="rect">
            <a:avLst/>
          </a:prstGeom>
          <a:solidFill>
            <a:srgbClr val="10B981"/>
          </a:solidFill>
          <a:ln>
            <a:noFill/>
          </a:ln>
        </p:spPr>
        <p:txBody>
          <a:bodyPr anchorCtr="0" anchor="t" bIns="91425" lIns="91425" spcFirstLastPara="1" rIns="91425" wrap="square" tIns="91425">
            <a:normAutofit fontScale="90000"/>
          </a:bodyPr>
          <a:lstStyle/>
          <a:p>
            <a:pPr indent="457200" lvl="0" marL="0" rtl="0" algn="ctr">
              <a:spcBef>
                <a:spcPts val="0"/>
              </a:spcBef>
              <a:spcAft>
                <a:spcPts val="0"/>
              </a:spcAft>
              <a:buClr>
                <a:schemeClr val="dk1"/>
              </a:buClr>
              <a:buSzPct val="45833"/>
              <a:buFont typeface="Arial"/>
              <a:buNone/>
            </a:pPr>
            <a:r>
              <a:rPr lang="pt-BR" sz="2400">
                <a:solidFill>
                  <a:schemeClr val="lt1"/>
                </a:solidFill>
              </a:rPr>
              <a:t>LadoDown: Facilitando o Gerenciamento de Cuidados com</a:t>
            </a:r>
            <a:endParaRPr sz="2400">
              <a:solidFill>
                <a:schemeClr val="lt1"/>
              </a:solidFill>
            </a:endParaRPr>
          </a:p>
          <a:p>
            <a:pPr indent="457200" lvl="0" marL="0" rtl="0" algn="ctr">
              <a:lnSpc>
                <a:spcPct val="100000"/>
              </a:lnSpc>
              <a:spcBef>
                <a:spcPts val="0"/>
              </a:spcBef>
              <a:spcAft>
                <a:spcPts val="0"/>
              </a:spcAft>
              <a:buSzPct val="129629"/>
              <a:buNone/>
            </a:pPr>
            <a:r>
              <a:rPr lang="pt-BR" sz="2400">
                <a:solidFill>
                  <a:schemeClr val="lt1"/>
                </a:solidFill>
              </a:rPr>
              <a:t>Crianças com Síndrome de Down</a:t>
            </a:r>
            <a:endParaRPr>
              <a:solidFill>
                <a:schemeClr val="lt1"/>
              </a:solidFill>
            </a:endParaRPr>
          </a:p>
        </p:txBody>
      </p:sp>
      <p:sp>
        <p:nvSpPr>
          <p:cNvPr id="62" name="Google Shape;62;g2120490997f_0_6"/>
          <p:cNvSpPr txBox="1"/>
          <p:nvPr>
            <p:ph idx="1" type="body"/>
          </p:nvPr>
        </p:nvSpPr>
        <p:spPr>
          <a:xfrm>
            <a:off x="447050" y="15941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pt-BR"/>
              <a:t>Nome: Giovanni Pratto	</a:t>
            </a:r>
            <a:endParaRPr/>
          </a:p>
          <a:p>
            <a:pPr indent="0" lvl="0" marL="0" rtl="0" algn="l">
              <a:lnSpc>
                <a:spcPct val="115000"/>
              </a:lnSpc>
              <a:spcBef>
                <a:spcPts val="1200"/>
              </a:spcBef>
              <a:spcAft>
                <a:spcPts val="1200"/>
              </a:spcAft>
              <a:buSzPts val="1800"/>
              <a:buNone/>
            </a:pPr>
            <a:r>
              <a:rPr lang="pt-BR"/>
              <a:t>Nome: Luan Vilela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1ea491bca02_0_4"/>
          <p:cNvSpPr txBox="1"/>
          <p:nvPr>
            <p:ph type="title"/>
          </p:nvPr>
        </p:nvSpPr>
        <p:spPr>
          <a:xfrm>
            <a:off x="311700" y="445025"/>
            <a:ext cx="8520600" cy="552300"/>
          </a:xfrm>
          <a:prstGeom prst="rect">
            <a:avLst/>
          </a:prstGeom>
          <a:solidFill>
            <a:srgbClr val="10B98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2500">
                <a:solidFill>
                  <a:srgbClr val="FFFFFF"/>
                </a:solidFill>
              </a:rPr>
              <a:t>O que é </a:t>
            </a:r>
            <a:r>
              <a:rPr lang="pt-BR" sz="2500">
                <a:solidFill>
                  <a:srgbClr val="FFFFFF"/>
                </a:solidFill>
              </a:rPr>
              <a:t>Síndrome de Down?</a:t>
            </a:r>
            <a:endParaRPr sz="2500">
              <a:solidFill>
                <a:srgbClr val="FFFFFF"/>
              </a:solidFill>
            </a:endParaRPr>
          </a:p>
        </p:txBody>
      </p:sp>
      <p:sp>
        <p:nvSpPr>
          <p:cNvPr id="68" name="Google Shape;68;g1ea491bca02_0_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p>
          <a:p>
            <a:pPr indent="0" lvl="0" marL="457200" rtl="0" algn="l">
              <a:spcBef>
                <a:spcPts val="1200"/>
              </a:spcBef>
              <a:spcAft>
                <a:spcPts val="0"/>
              </a:spcAft>
              <a:buNone/>
            </a:pPr>
            <a:r>
              <a:t/>
            </a:r>
            <a:endParaRPr sz="1400"/>
          </a:p>
          <a:p>
            <a:pPr indent="457200" lvl="0" marL="0" rtl="0" algn="just">
              <a:spcBef>
                <a:spcPts val="1200"/>
              </a:spcBef>
              <a:spcAft>
                <a:spcPts val="0"/>
              </a:spcAft>
              <a:buNone/>
            </a:pPr>
            <a:r>
              <a:rPr lang="pt-BR" sz="1400">
                <a:solidFill>
                  <a:schemeClr val="dk1"/>
                </a:solidFill>
              </a:rPr>
              <a:t>A </a:t>
            </a:r>
            <a:r>
              <a:rPr b="1" lang="pt-BR" sz="1400">
                <a:solidFill>
                  <a:schemeClr val="dk1"/>
                </a:solidFill>
              </a:rPr>
              <a:t>Síndrome de Down</a:t>
            </a:r>
            <a:r>
              <a:rPr lang="pt-BR" sz="1400">
                <a:solidFill>
                  <a:schemeClr val="dk1"/>
                </a:solidFill>
              </a:rPr>
              <a:t> é uma condição genética causada pela presença de três cópias do cromossomo 21 em todas ou na maioria das células de um indivíduo. Essa anomalia ocorre durante a concepção da criança. Pessoas com Síndrome de Down, também conhecida como trissomia 21, possuem 47 cromossomos em suas células, ao invés dos 46 cromossomos que são comuns na maior parte da população.</a:t>
            </a:r>
            <a:endParaRPr sz="1400">
              <a:solidFill>
                <a:schemeClr val="dk1"/>
              </a:solidFill>
            </a:endParaRPr>
          </a:p>
          <a:p>
            <a:pPr indent="0" lvl="0" marL="457200" rtl="0" algn="l">
              <a:spcBef>
                <a:spcPts val="1200"/>
              </a:spcBef>
              <a:spcAft>
                <a:spcPts val="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e71dbb7e55_0_15"/>
          <p:cNvSpPr txBox="1"/>
          <p:nvPr>
            <p:ph type="title"/>
          </p:nvPr>
        </p:nvSpPr>
        <p:spPr>
          <a:xfrm>
            <a:off x="311700" y="445025"/>
            <a:ext cx="8520600" cy="572700"/>
          </a:xfrm>
          <a:prstGeom prst="rect">
            <a:avLst/>
          </a:prstGeom>
          <a:solidFill>
            <a:srgbClr val="10B981"/>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pt-BR" sz="2500">
                <a:solidFill>
                  <a:schemeClr val="lt1"/>
                </a:solidFill>
              </a:rPr>
              <a:t>Trabalhos Relacionados</a:t>
            </a:r>
            <a:endParaRPr sz="2500">
              <a:solidFill>
                <a:schemeClr val="lt1"/>
              </a:solidFill>
            </a:endParaRPr>
          </a:p>
        </p:txBody>
      </p:sp>
      <p:sp>
        <p:nvSpPr>
          <p:cNvPr id="74" name="Google Shape;74;g2e71dbb7e55_0_15"/>
          <p:cNvSpPr txBox="1"/>
          <p:nvPr>
            <p:ph idx="1" type="body"/>
          </p:nvPr>
        </p:nvSpPr>
        <p:spPr>
          <a:xfrm>
            <a:off x="311700" y="1152475"/>
            <a:ext cx="8520600" cy="36561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pt-BR" sz="1430">
                <a:solidFill>
                  <a:schemeClr val="dk1"/>
                </a:solidFill>
              </a:rPr>
              <a:t>O aplicativo </a:t>
            </a:r>
            <a:r>
              <a:rPr b="1" lang="pt-BR" sz="1430">
                <a:solidFill>
                  <a:schemeClr val="dk1"/>
                </a:solidFill>
              </a:rPr>
              <a:t>Curvas de Crescimento Criança</a:t>
            </a:r>
            <a:r>
              <a:rPr lang="pt-BR" sz="1430">
                <a:solidFill>
                  <a:schemeClr val="dk1"/>
                </a:solidFill>
              </a:rPr>
              <a:t> foi desenvolvido para ajudar pais e profissionais de saúde a monitorar o crescimento infantil utilizando diversas curvas de crescimento. Ele oferece uma série de funcionalidades, incluindo: acompanhamento do crescimento infantil com base em curvas de referência da OMS e outras organizações, armazenamento de dados na nuvem, facilitando o acesso e a segurança das informações, geração de relatórios em PDF e comparação de dados de crescimento de vários filhos.</a:t>
            </a:r>
            <a:endParaRPr sz="1430">
              <a:solidFill>
                <a:schemeClr val="dk1"/>
              </a:solidFill>
            </a:endParaRPr>
          </a:p>
          <a:p>
            <a:pPr indent="0" lvl="0" marL="914400" rtl="0" algn="just">
              <a:spcBef>
                <a:spcPts val="0"/>
              </a:spcBef>
              <a:spcAft>
                <a:spcPts val="0"/>
              </a:spcAft>
              <a:buNone/>
            </a:pPr>
            <a:r>
              <a:t/>
            </a:r>
            <a:endParaRPr sz="1430">
              <a:solidFill>
                <a:schemeClr val="dk1"/>
              </a:solidFill>
            </a:endParaRPr>
          </a:p>
          <a:p>
            <a:pPr indent="0" lvl="0" marL="457200" rtl="0" algn="just">
              <a:spcBef>
                <a:spcPts val="0"/>
              </a:spcBef>
              <a:spcAft>
                <a:spcPts val="0"/>
              </a:spcAft>
              <a:buNone/>
            </a:pPr>
            <a:r>
              <a:t/>
            </a:r>
            <a:endParaRPr sz="1430">
              <a:solidFill>
                <a:schemeClr val="dk1"/>
              </a:solidFill>
            </a:endParaRPr>
          </a:p>
          <a:p>
            <a:pPr indent="457200" lvl="0" marL="0" rtl="0" algn="just">
              <a:spcBef>
                <a:spcPts val="0"/>
              </a:spcBef>
              <a:spcAft>
                <a:spcPts val="0"/>
              </a:spcAft>
              <a:buNone/>
            </a:pPr>
            <a:r>
              <a:rPr lang="pt-BR" sz="1430">
                <a:solidFill>
                  <a:schemeClr val="dk1"/>
                </a:solidFill>
              </a:rPr>
              <a:t>O </a:t>
            </a:r>
            <a:r>
              <a:rPr b="1" lang="pt-BR" sz="1430">
                <a:solidFill>
                  <a:schemeClr val="dk1"/>
                </a:solidFill>
              </a:rPr>
              <a:t>Meu SUS Digital</a:t>
            </a:r>
            <a:r>
              <a:rPr lang="pt-BR" sz="1430">
                <a:solidFill>
                  <a:schemeClr val="dk1"/>
                </a:solidFill>
              </a:rPr>
              <a:t> é uma ferramenta abrangente para gerenciar informações de saúde e acessar serviços oferecidos pelo Sistema Único de Saúde (SUS) do Brasil. As principais funcionalidades incluem: acesso ao histórico médico do usuário, incluindo consultas e exames, visualização e acompanhamento das vacinas do usuário, facilidade para agendar consultas médicas e procedimentos, além de encontrar unidades de saúde próximas ao usuário.</a:t>
            </a:r>
            <a:endParaRPr b="1" sz="1128">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e71dbb7e55_0_26"/>
          <p:cNvSpPr txBox="1"/>
          <p:nvPr>
            <p:ph type="title"/>
          </p:nvPr>
        </p:nvSpPr>
        <p:spPr>
          <a:xfrm>
            <a:off x="311700" y="445025"/>
            <a:ext cx="8520600" cy="572700"/>
          </a:xfrm>
          <a:prstGeom prst="rect">
            <a:avLst/>
          </a:prstGeom>
          <a:solidFill>
            <a:srgbClr val="10B981"/>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pt-BR" sz="2500">
                <a:solidFill>
                  <a:schemeClr val="lt1"/>
                </a:solidFill>
              </a:rPr>
              <a:t>Objetivo do LadoDown</a:t>
            </a:r>
            <a:endParaRPr sz="2500">
              <a:solidFill>
                <a:schemeClr val="lt1"/>
              </a:solidFill>
            </a:endParaRPr>
          </a:p>
        </p:txBody>
      </p:sp>
      <p:sp>
        <p:nvSpPr>
          <p:cNvPr id="80" name="Google Shape;80;g2e71dbb7e55_0_26"/>
          <p:cNvSpPr txBox="1"/>
          <p:nvPr>
            <p:ph idx="1" type="body"/>
          </p:nvPr>
        </p:nvSpPr>
        <p:spPr>
          <a:xfrm>
            <a:off x="311700" y="1152475"/>
            <a:ext cx="8520600" cy="3656100"/>
          </a:xfrm>
          <a:prstGeom prst="rect">
            <a:avLst/>
          </a:prstGeom>
          <a:noFill/>
          <a:ln>
            <a:noFill/>
          </a:ln>
        </p:spPr>
        <p:txBody>
          <a:bodyPr anchorCtr="0" anchor="t" bIns="91425" lIns="91425" spcFirstLastPara="1" rIns="91425" wrap="square" tIns="91425">
            <a:noAutofit/>
          </a:bodyPr>
          <a:lstStyle/>
          <a:p>
            <a:pPr indent="457200" lvl="0" marL="0" rtl="0" algn="just">
              <a:spcBef>
                <a:spcPts val="1200"/>
              </a:spcBef>
              <a:spcAft>
                <a:spcPts val="0"/>
              </a:spcAft>
              <a:buNone/>
            </a:pPr>
            <a:r>
              <a:rPr lang="pt-BR" sz="1400">
                <a:solidFill>
                  <a:schemeClr val="dk1"/>
                </a:solidFill>
              </a:rPr>
              <a:t>O principal objetivo do aplicativo LadoDown é oferecer um espaço interativo e informativo, centrado no compartilhamento de conhecimentos e experiências entre pais. </a:t>
            </a:r>
            <a:endParaRPr sz="1400">
              <a:solidFill>
                <a:schemeClr val="dk1"/>
              </a:solidFill>
            </a:endParaRPr>
          </a:p>
          <a:p>
            <a:pPr indent="0" lvl="0" marL="914400" rtl="0" algn="just">
              <a:spcBef>
                <a:spcPts val="1200"/>
              </a:spcBef>
              <a:spcAft>
                <a:spcPts val="0"/>
              </a:spcAft>
              <a:buNone/>
            </a:pPr>
            <a:r>
              <a:t/>
            </a:r>
            <a:endParaRPr sz="1400">
              <a:solidFill>
                <a:schemeClr val="dk1"/>
              </a:solidFill>
            </a:endParaRPr>
          </a:p>
          <a:p>
            <a:pPr indent="457200" lvl="0" marL="0" rtl="0" algn="just">
              <a:spcBef>
                <a:spcPts val="1200"/>
              </a:spcBef>
              <a:spcAft>
                <a:spcPts val="0"/>
              </a:spcAft>
              <a:buNone/>
            </a:pPr>
            <a:r>
              <a:rPr lang="pt-BR" sz="1400">
                <a:solidFill>
                  <a:schemeClr val="dk1"/>
                </a:solidFill>
              </a:rPr>
              <a:t>LadoDown oferece aos novos pais onde buscar orientações, trocar informações e encontrar apoio junto a outros que compartilham experiências semelhantes.</a:t>
            </a:r>
            <a:endParaRPr sz="1400">
              <a:solidFill>
                <a:schemeClr val="dk1"/>
              </a:solidFill>
            </a:endParaRPr>
          </a:p>
          <a:p>
            <a:pPr indent="0" lvl="0" marL="914400" rtl="0" algn="just">
              <a:spcBef>
                <a:spcPts val="1200"/>
              </a:spcBef>
              <a:spcAft>
                <a:spcPts val="0"/>
              </a:spcAft>
              <a:buNone/>
            </a:pPr>
            <a:r>
              <a:t/>
            </a:r>
            <a:endParaRPr sz="1400">
              <a:solidFill>
                <a:schemeClr val="dk1"/>
              </a:solidFill>
            </a:endParaRPr>
          </a:p>
          <a:p>
            <a:pPr indent="457200" lvl="0" marL="0" rtl="0" algn="just">
              <a:spcBef>
                <a:spcPts val="1200"/>
              </a:spcBef>
              <a:spcAft>
                <a:spcPts val="0"/>
              </a:spcAft>
              <a:buNone/>
            </a:pPr>
            <a:r>
              <a:rPr lang="pt-BR" sz="1400">
                <a:solidFill>
                  <a:schemeClr val="dk1"/>
                </a:solidFill>
              </a:rPr>
              <a:t>Além disso, o LadoDown busca estabelecer um sistema de gerenciamento personalizado, permitindo que os pais registrem informações individuais para cada criança. Desde lembretes essenciais, como vacinas e consultas médicas.</a:t>
            </a:r>
            <a:endParaRPr sz="1400">
              <a:solidFill>
                <a:schemeClr val="dk1"/>
              </a:solidFill>
            </a:endParaRPr>
          </a:p>
          <a:p>
            <a:pPr indent="0" lvl="0" marL="457200" rtl="0" algn="just">
              <a:spcBef>
                <a:spcPts val="1200"/>
              </a:spcBef>
              <a:spcAft>
                <a:spcPts val="0"/>
              </a:spcAft>
              <a:buNone/>
            </a:pPr>
            <a:r>
              <a:t/>
            </a:r>
            <a:endParaRPr b="1" sz="928">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8"/>
          <p:cNvSpPr txBox="1"/>
          <p:nvPr>
            <p:ph type="title"/>
          </p:nvPr>
        </p:nvSpPr>
        <p:spPr>
          <a:xfrm>
            <a:off x="311700" y="445025"/>
            <a:ext cx="8520600" cy="572700"/>
          </a:xfrm>
          <a:prstGeom prst="rect">
            <a:avLst/>
          </a:prstGeom>
          <a:solidFill>
            <a:srgbClr val="10B981"/>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pt-BR" sz="2500">
                <a:solidFill>
                  <a:schemeClr val="lt1"/>
                </a:solidFill>
              </a:rPr>
              <a:t>Funcionalidades Principais</a:t>
            </a:r>
            <a:endParaRPr sz="2500">
              <a:solidFill>
                <a:schemeClr val="lt1"/>
              </a:solidFill>
            </a:endParaRPr>
          </a:p>
        </p:txBody>
      </p:sp>
      <p:sp>
        <p:nvSpPr>
          <p:cNvPr id="86" name="Google Shape;86;p8"/>
          <p:cNvSpPr txBox="1"/>
          <p:nvPr>
            <p:ph idx="1" type="body"/>
          </p:nvPr>
        </p:nvSpPr>
        <p:spPr>
          <a:xfrm>
            <a:off x="311700" y="1152475"/>
            <a:ext cx="8520600" cy="3936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pt-BR" sz="1100">
                <a:solidFill>
                  <a:schemeClr val="dk1"/>
                </a:solidFill>
              </a:rPr>
              <a:t>Calendário de Vacinação</a:t>
            </a:r>
            <a:r>
              <a:rPr lang="pt-BR" sz="1100">
                <a:solidFill>
                  <a:schemeClr val="dk1"/>
                </a:solidFill>
              </a:rPr>
              <a:t>: Permite que os pais acompanhem o calendário de vacinação de seus filhos, garantindo que todas as imunizações sejam administradas no momento certo.</a:t>
            </a:r>
            <a:endParaRPr sz="1100">
              <a:solidFill>
                <a:schemeClr val="dk1"/>
              </a:solidFill>
            </a:endParaRPr>
          </a:p>
          <a:p>
            <a:pPr indent="0" lvl="0" marL="0" rtl="0" algn="just">
              <a:lnSpc>
                <a:spcPct val="115000"/>
              </a:lnSpc>
              <a:spcBef>
                <a:spcPts val="1200"/>
              </a:spcBef>
              <a:spcAft>
                <a:spcPts val="0"/>
              </a:spcAft>
              <a:buNone/>
            </a:pPr>
            <a:r>
              <a:rPr b="1" lang="pt-BR" sz="1100">
                <a:solidFill>
                  <a:schemeClr val="dk1"/>
                </a:solidFill>
              </a:rPr>
              <a:t>Alertas</a:t>
            </a:r>
            <a:r>
              <a:rPr lang="pt-BR" sz="1100">
                <a:solidFill>
                  <a:schemeClr val="dk1"/>
                </a:solidFill>
              </a:rPr>
              <a:t>: Envia lembretes importantes sobre consultas médicas, eventos comunitários e outras atividades relacionadas ao cuidado da criança.</a:t>
            </a:r>
            <a:endParaRPr sz="1100">
              <a:solidFill>
                <a:schemeClr val="dk1"/>
              </a:solidFill>
            </a:endParaRPr>
          </a:p>
          <a:p>
            <a:pPr indent="0" lvl="0" marL="0" rtl="0" algn="just">
              <a:lnSpc>
                <a:spcPct val="115000"/>
              </a:lnSpc>
              <a:spcBef>
                <a:spcPts val="1200"/>
              </a:spcBef>
              <a:spcAft>
                <a:spcPts val="0"/>
              </a:spcAft>
              <a:buNone/>
            </a:pPr>
            <a:r>
              <a:rPr b="1" lang="pt-BR" sz="1100">
                <a:solidFill>
                  <a:schemeClr val="dk1"/>
                </a:solidFill>
              </a:rPr>
              <a:t>Histórico da Criança</a:t>
            </a:r>
            <a:r>
              <a:rPr lang="pt-BR" sz="1100">
                <a:solidFill>
                  <a:schemeClr val="dk1"/>
                </a:solidFill>
              </a:rPr>
              <a:t>: Oferece uma maneira organizada de manter registros detalhados sobre o desenvolvimento e a saúde da criança.</a:t>
            </a:r>
            <a:endParaRPr sz="1100">
              <a:solidFill>
                <a:schemeClr val="dk1"/>
              </a:solidFill>
            </a:endParaRPr>
          </a:p>
          <a:p>
            <a:pPr indent="0" lvl="0" marL="0" rtl="0" algn="just">
              <a:lnSpc>
                <a:spcPct val="115000"/>
              </a:lnSpc>
              <a:spcBef>
                <a:spcPts val="1200"/>
              </a:spcBef>
              <a:spcAft>
                <a:spcPts val="0"/>
              </a:spcAft>
              <a:buNone/>
            </a:pPr>
            <a:r>
              <a:rPr b="1" lang="pt-BR" sz="1100">
                <a:solidFill>
                  <a:schemeClr val="dk1"/>
                </a:solidFill>
              </a:rPr>
              <a:t>Conteúdos</a:t>
            </a:r>
            <a:r>
              <a:rPr lang="pt-BR" sz="1100">
                <a:solidFill>
                  <a:schemeClr val="dk1"/>
                </a:solidFill>
              </a:rPr>
              <a:t>: Onde os usuários podem acessar uma variedade de materiais educativos e informativos sobre a Síndrome de Down. Oferece artigos, vídeos e outros recursos educativos sobre a Síndrome de Down, abrangendo tópicos como cuidados diários, desenvolvimento cognitivo, inclusão social e muito mais.</a:t>
            </a:r>
            <a:endParaRPr sz="1100">
              <a:solidFill>
                <a:schemeClr val="dk1"/>
              </a:solidFill>
            </a:endParaRPr>
          </a:p>
          <a:p>
            <a:pPr indent="0" lvl="0" marL="0" rtl="0" algn="just">
              <a:lnSpc>
                <a:spcPct val="115000"/>
              </a:lnSpc>
              <a:spcBef>
                <a:spcPts val="1200"/>
              </a:spcBef>
              <a:spcAft>
                <a:spcPts val="0"/>
              </a:spcAft>
              <a:buNone/>
            </a:pPr>
            <a:r>
              <a:rPr b="1" lang="pt-BR" sz="1100">
                <a:solidFill>
                  <a:schemeClr val="dk1"/>
                </a:solidFill>
              </a:rPr>
              <a:t>Fórum</a:t>
            </a:r>
            <a:r>
              <a:rPr lang="pt-BR" sz="1100">
                <a:solidFill>
                  <a:schemeClr val="dk1"/>
                </a:solidFill>
              </a:rPr>
              <a:t>: Área para debates sobre diversos temas relacionados à Síndrome de Down,</a:t>
            </a:r>
            <a:r>
              <a:rPr lang="pt-BR" sz="1100">
                <a:solidFill>
                  <a:schemeClr val="dk1"/>
                </a:solidFill>
              </a:rPr>
              <a:t> para que os pais discutam suas dúvidas, troquem experiências e busquem apoio emocional e prático de outros pais.</a:t>
            </a:r>
            <a:endParaRPr sz="1100">
              <a:solidFill>
                <a:schemeClr val="dk1"/>
              </a:solidFill>
            </a:endParaRPr>
          </a:p>
          <a:p>
            <a:pPr indent="0" lvl="0" marL="0" rtl="0" algn="just">
              <a:lnSpc>
                <a:spcPct val="115000"/>
              </a:lnSpc>
              <a:spcBef>
                <a:spcPts val="1200"/>
              </a:spcBef>
              <a:spcAft>
                <a:spcPts val="0"/>
              </a:spcAft>
              <a:buNone/>
            </a:pPr>
            <a:r>
              <a:rPr b="1" lang="pt-BR" sz="1100">
                <a:solidFill>
                  <a:schemeClr val="dk1"/>
                </a:solidFill>
              </a:rPr>
              <a:t>Gráfico de Crescimento</a:t>
            </a:r>
            <a:r>
              <a:rPr lang="pt-BR" sz="1100">
                <a:solidFill>
                  <a:schemeClr val="dk1"/>
                </a:solidFill>
              </a:rPr>
              <a:t>: Ferramenta para monitorar o crescimento da criança, ajudando os pais e os profissionais de saúde a acompanharem o desenvolvimento físico de maneira visual e prática.</a:t>
            </a:r>
            <a:endParaRPr sz="1100">
              <a:solidFill>
                <a:schemeClr val="dk1"/>
              </a:solidFill>
            </a:endParaRPr>
          </a:p>
          <a:p>
            <a:pPr indent="0" lvl="0" marL="0" rtl="0" algn="just">
              <a:lnSpc>
                <a:spcPct val="115000"/>
              </a:lnSpc>
              <a:spcBef>
                <a:spcPts val="1200"/>
              </a:spcBef>
              <a:spcAft>
                <a:spcPts val="0"/>
              </a:spcAft>
              <a:buNone/>
            </a:pPr>
            <a:r>
              <a:rPr b="1" lang="pt-BR" sz="1100">
                <a:solidFill>
                  <a:schemeClr val="dk1"/>
                </a:solidFill>
              </a:rPr>
              <a:t>Recomendações e Alergias</a:t>
            </a:r>
            <a:r>
              <a:rPr lang="pt-BR" sz="1100">
                <a:solidFill>
                  <a:schemeClr val="dk1"/>
                </a:solidFill>
              </a:rPr>
              <a:t>: Os usuários podem acessar informações sobre cuidados específicos e precauções alimentares para crianças com Síndrome de Down, facilitando a gestão de recomendações médicas e possíveis alergias.</a:t>
            </a:r>
            <a:endParaRPr sz="1100">
              <a:solidFill>
                <a:schemeClr val="dk1"/>
              </a:solidFill>
            </a:endParaRPr>
          </a:p>
          <a:p>
            <a:pPr indent="0" lvl="0" marL="457200" rtl="0" algn="just">
              <a:spcBef>
                <a:spcPts val="1200"/>
              </a:spcBef>
              <a:spcAft>
                <a:spcPts val="0"/>
              </a:spcAft>
              <a:buNone/>
            </a:pPr>
            <a:r>
              <a:t/>
            </a:r>
            <a:endParaRPr b="1" sz="928">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e71dbb7e55_0_32"/>
          <p:cNvSpPr txBox="1"/>
          <p:nvPr>
            <p:ph type="title"/>
          </p:nvPr>
        </p:nvSpPr>
        <p:spPr>
          <a:xfrm>
            <a:off x="311700" y="445025"/>
            <a:ext cx="8520600" cy="572700"/>
          </a:xfrm>
          <a:prstGeom prst="rect">
            <a:avLst/>
          </a:prstGeom>
          <a:solidFill>
            <a:srgbClr val="10B981"/>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pt-BR" sz="2500">
                <a:solidFill>
                  <a:schemeClr val="lt1"/>
                </a:solidFill>
              </a:rPr>
              <a:t>Desenvolvimento da Aplicação</a:t>
            </a:r>
            <a:endParaRPr sz="2500">
              <a:solidFill>
                <a:schemeClr val="lt1"/>
              </a:solidFill>
            </a:endParaRPr>
          </a:p>
        </p:txBody>
      </p:sp>
      <p:sp>
        <p:nvSpPr>
          <p:cNvPr id="92" name="Google Shape;92;g2e71dbb7e55_0_32"/>
          <p:cNvSpPr txBox="1"/>
          <p:nvPr>
            <p:ph idx="1" type="body"/>
          </p:nvPr>
        </p:nvSpPr>
        <p:spPr>
          <a:xfrm>
            <a:off x="311700" y="1152475"/>
            <a:ext cx="8520600" cy="3656100"/>
          </a:xfrm>
          <a:prstGeom prst="rect">
            <a:avLst/>
          </a:prstGeom>
          <a:noFill/>
          <a:ln>
            <a:noFill/>
          </a:ln>
        </p:spPr>
        <p:txBody>
          <a:bodyPr anchorCtr="0" anchor="t" bIns="91425" lIns="91425" spcFirstLastPara="1" rIns="91425" wrap="square" tIns="91425">
            <a:noAutofit/>
          </a:bodyPr>
          <a:lstStyle/>
          <a:p>
            <a:pPr indent="457200" lvl="0" marL="0" rtl="0" algn="just">
              <a:spcBef>
                <a:spcPts val="1200"/>
              </a:spcBef>
              <a:spcAft>
                <a:spcPts val="0"/>
              </a:spcAft>
              <a:buNone/>
            </a:pPr>
            <a:r>
              <a:rPr lang="pt-BR" sz="1400">
                <a:solidFill>
                  <a:schemeClr val="dk1"/>
                </a:solidFill>
              </a:rPr>
              <a:t>O aplicativo LadoDown, foi desenvolvido utilizando React Native com Expo, uma estrutura de desenvolvimento que permite criar aplicativos móveis nativos usando JavaScript e React.</a:t>
            </a:r>
            <a:endParaRPr sz="1400">
              <a:solidFill>
                <a:schemeClr val="dk1"/>
              </a:solidFill>
            </a:endParaRPr>
          </a:p>
          <a:p>
            <a:pPr indent="457200" lvl="0" marL="0" rtl="0" algn="just">
              <a:spcBef>
                <a:spcPts val="1200"/>
              </a:spcBef>
              <a:spcAft>
                <a:spcPts val="0"/>
              </a:spcAft>
              <a:buNone/>
            </a:pPr>
            <a:r>
              <a:rPr lang="pt-BR" sz="1400">
                <a:solidFill>
                  <a:schemeClr val="dk1"/>
                </a:solidFill>
              </a:rPr>
              <a:t>O aplicativo utiliza uma REST API para comunicação entre o frontend e o backend, garantindo uma integração eficiente e segura.</a:t>
            </a:r>
            <a:endParaRPr sz="1400">
              <a:solidFill>
                <a:schemeClr val="dk1"/>
              </a:solidFill>
            </a:endParaRPr>
          </a:p>
          <a:p>
            <a:pPr indent="457200" lvl="0" marL="0" rtl="0" algn="just">
              <a:spcBef>
                <a:spcPts val="1200"/>
              </a:spcBef>
              <a:spcAft>
                <a:spcPts val="0"/>
              </a:spcAft>
              <a:buNone/>
            </a:pPr>
            <a:r>
              <a:rPr lang="pt-BR" sz="1400">
                <a:solidFill>
                  <a:schemeClr val="dk1"/>
                </a:solidFill>
              </a:rPr>
              <a:t>O backend foi desenvolvido com o framework Nest.js, que proporciona uma arquitetura escalável, modular e altamente segura.</a:t>
            </a:r>
            <a:endParaRPr sz="1400">
              <a:solidFill>
                <a:schemeClr val="dk1"/>
              </a:solidFill>
            </a:endParaRPr>
          </a:p>
          <a:p>
            <a:pPr indent="457200" lvl="0" marL="0" rtl="0" algn="just">
              <a:spcBef>
                <a:spcPts val="1200"/>
              </a:spcBef>
              <a:spcAft>
                <a:spcPts val="0"/>
              </a:spcAft>
              <a:buNone/>
            </a:pPr>
            <a:r>
              <a:rPr lang="pt-BR" sz="1400">
                <a:solidFill>
                  <a:schemeClr val="dk1"/>
                </a:solidFill>
              </a:rPr>
              <a:t>Para o armazenamento de dados, o aplicativo utiliza o MariaDB, um sistema de gerenciamento de banco de dados relacional baseado em SQL. O MariaDB oferece alta escalabilidade, confiabilidade e desempenho, sendo uma escolha popular para aplicativos web e móveis.</a:t>
            </a:r>
            <a:endParaRPr sz="1400">
              <a:solidFill>
                <a:schemeClr val="dk1"/>
              </a:solidFill>
            </a:endParaRPr>
          </a:p>
          <a:p>
            <a:pPr indent="0" lvl="0" marL="457200" rtl="0" algn="just">
              <a:spcBef>
                <a:spcPts val="1200"/>
              </a:spcBef>
              <a:spcAft>
                <a:spcPts val="0"/>
              </a:spcAft>
              <a:buNone/>
            </a:pPr>
            <a:r>
              <a:t/>
            </a:r>
            <a:endParaRPr b="1" sz="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